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7"/>
  </p:notesMasterIdLst>
  <p:sldIdLst>
    <p:sldId id="256" r:id="rId3"/>
    <p:sldId id="257" r:id="rId4"/>
    <p:sldId id="294" r:id="rId5"/>
    <p:sldId id="258" r:id="rId6"/>
    <p:sldId id="295" r:id="rId7"/>
    <p:sldId id="298" r:id="rId8"/>
    <p:sldId id="271" r:id="rId9"/>
    <p:sldId id="273" r:id="rId10"/>
    <p:sldId id="274" r:id="rId11"/>
    <p:sldId id="288" r:id="rId12"/>
    <p:sldId id="296" r:id="rId13"/>
    <p:sldId id="299" r:id="rId14"/>
    <p:sldId id="287" r:id="rId15"/>
    <p:sldId id="300" r:id="rId16"/>
    <p:sldId id="311" r:id="rId17"/>
    <p:sldId id="302" r:id="rId18"/>
    <p:sldId id="303" r:id="rId19"/>
    <p:sldId id="304" r:id="rId20"/>
    <p:sldId id="305" r:id="rId21"/>
    <p:sldId id="306" r:id="rId22"/>
    <p:sldId id="310" r:id="rId23"/>
    <p:sldId id="308" r:id="rId24"/>
    <p:sldId id="313" r:id="rId25"/>
    <p:sldId id="312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8" autoAdjust="0"/>
    <p:restoredTop sz="94660"/>
  </p:normalViewPr>
  <p:slideViewPr>
    <p:cSldViewPr>
      <p:cViewPr varScale="1">
        <p:scale>
          <a:sx n="50" d="100"/>
          <a:sy n="50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9BEE52-DB96-4B45-A96E-C87116F7BB2B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4909FD-A098-4F9E-AEAC-7CD40657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4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50FB-1040-47F4-AD13-33B9D034C3EC}" type="datetime3">
              <a:rPr lang="en-US" smtClean="0"/>
              <a:t>6 August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925C-712B-4B51-81F1-B5A3759FB4D6}" type="datetime3">
              <a:rPr lang="en-US" smtClean="0"/>
              <a:t>6 August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AAE3-2B8B-4E1C-9EBB-3E301D587B95}" type="datetime3">
              <a:rPr lang="en-US" smtClean="0"/>
              <a:t>6 August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4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85794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8D31-CBE6-41E2-8842-AC4B58C9508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0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C407-B3EB-4BE2-BEE9-C9D9EC218DD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6F8E-639A-42BA-A864-0C5A15ABF99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51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E73A2-FE03-4722-AAB5-6124513DBF7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2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29CD-6851-408F-B1F2-94CAC087370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23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D16A-E29D-4BD0-A3B9-E3C8C38EE95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6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6605" y="6392220"/>
            <a:ext cx="1214155" cy="367150"/>
          </a:xfrm>
        </p:spPr>
        <p:txBody>
          <a:bodyPr/>
          <a:lstStyle/>
          <a:p>
            <a:fld id="{EF4DFA7A-F70C-402D-BD89-FAB71386797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1751" y="6399330"/>
            <a:ext cx="4275474" cy="31503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8890" y="6394245"/>
            <a:ext cx="2133600" cy="365125"/>
          </a:xfrm>
        </p:spPr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5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AC28-5488-4E66-BC4B-FF56B1F4D9D0}" type="datetime3">
              <a:rPr lang="en-US" smtClean="0"/>
              <a:t>6 August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69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31DC6-83E8-4DA6-8A40-8D06E28E7E3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9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21B-FD28-480C-A961-8C7B336E7F9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91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861-6153-4DA8-ABE0-004B84A2E25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57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740E-9FCA-4313-AC1A-F1319F4C59C2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4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A217-8CA4-47D0-A33A-CF73651EC32A}" type="datetime3">
              <a:rPr lang="en-US" smtClean="0"/>
              <a:t>6 August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D02-66CE-4D62-AB20-48554FFB8F23}" type="datetime3">
              <a:rPr lang="en-US" smtClean="0"/>
              <a:t>6 August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0E87-D182-406A-92EA-B79807E6C2F4}" type="datetime3">
              <a:rPr lang="en-US" smtClean="0"/>
              <a:t>6 August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7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1201-9DC9-4987-840C-1087684AC1AB}" type="datetime3">
              <a:rPr lang="en-US" smtClean="0"/>
              <a:t>6 August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7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6605" y="6392220"/>
            <a:ext cx="1214155" cy="367150"/>
          </a:xfrm>
        </p:spPr>
        <p:txBody>
          <a:bodyPr/>
          <a:lstStyle/>
          <a:p>
            <a:fld id="{847DE65A-3CC9-44D6-BAEC-D05EF67E08A3}" type="datetime3">
              <a:rPr lang="en-US" smtClean="0"/>
              <a:t>6 August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21751" y="6399330"/>
            <a:ext cx="4275474" cy="315035"/>
          </a:xfrm>
        </p:spPr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8890" y="6394245"/>
            <a:ext cx="2133600" cy="365125"/>
          </a:xfrm>
        </p:spPr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D893-3CEB-4152-AFC2-08DA899A96EF}" type="datetime3">
              <a:rPr lang="en-US" smtClean="0"/>
              <a:t>6 August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8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B639-C438-4748-9744-D94693A5DC51}" type="datetime3">
              <a:rPr lang="en-US" smtClean="0"/>
              <a:t>6 August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9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605" y="6309320"/>
            <a:ext cx="1214155" cy="367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9441-8486-44BB-82CC-7C2ED71E8894}" type="datetime3">
              <a:rPr lang="en-US" smtClean="0"/>
              <a:t>6 August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56765" y="6309320"/>
            <a:ext cx="4950549" cy="340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ND280 upgrades  Alain Blondel T2K meeting 3June15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7225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0531-307C-4F1B-B8C4-03EEF5B3DF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67875"/>
            <a:ext cx="971600" cy="9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605" y="6309320"/>
            <a:ext cx="1214155" cy="367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A845-6469-4B48-B324-B7FBBCDED41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56765" y="6309320"/>
            <a:ext cx="4950549" cy="340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7225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67875"/>
            <a:ext cx="971600" cy="9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fae.es/conferenceDisplay.py?confId=169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104-BA1E-43B1-A205-EBFE1E3DE321}" type="datetime3">
              <a:rPr lang="en-US" smtClean="0"/>
              <a:t>6 August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9" b="48772"/>
          <a:stretch/>
        </p:blipFill>
        <p:spPr bwMode="auto">
          <a:xfrm>
            <a:off x="926595" y="1268760"/>
            <a:ext cx="7497957" cy="441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71800" y="503675"/>
            <a:ext cx="3507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dirty="0" smtClean="0"/>
              <a:t>ND 280 upgrades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66555" y="5814265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with</a:t>
            </a:r>
            <a:r>
              <a:rPr lang="fr-CH" b="1" dirty="0" smtClean="0"/>
              <a:t> help by Etam Noah, Jeanne Wilson, Mark </a:t>
            </a:r>
            <a:r>
              <a:rPr lang="fr-CH" b="1" dirty="0" err="1" smtClean="0"/>
              <a:t>Hartz</a:t>
            </a:r>
            <a:r>
              <a:rPr lang="fr-CH" b="1" dirty="0" smtClean="0"/>
              <a:t>, Leila </a:t>
            </a:r>
            <a:r>
              <a:rPr lang="fr-CH" b="1" dirty="0" err="1" smtClean="0"/>
              <a:t>Haegel</a:t>
            </a:r>
            <a:r>
              <a:rPr lang="fr-CH" b="1" dirty="0" smtClean="0"/>
              <a:t>, Mark </a:t>
            </a:r>
            <a:r>
              <a:rPr lang="fr-CH" b="1" dirty="0" err="1" smtClean="0"/>
              <a:t>Rayner</a:t>
            </a:r>
            <a:r>
              <a:rPr lang="fr-CH" b="1" dirty="0" smtClean="0"/>
              <a:t>, </a:t>
            </a:r>
            <a:endParaRPr lang="fr-CH" b="1" dirty="0" smtClean="0"/>
          </a:p>
          <a:p>
            <a:r>
              <a:rPr lang="fr-CH" b="1" dirty="0" err="1" smtClean="0"/>
              <a:t>Minamino</a:t>
            </a:r>
            <a:r>
              <a:rPr lang="fr-CH" b="1" dirty="0" smtClean="0"/>
              <a:t>, Ichikawa, and </a:t>
            </a:r>
            <a:r>
              <a:rPr lang="fr-CH" b="1" dirty="0" err="1" smtClean="0"/>
              <a:t>many</a:t>
            </a:r>
            <a:r>
              <a:rPr lang="fr-CH" b="1" dirty="0" smtClean="0"/>
              <a:t> </a:t>
            </a:r>
            <a:r>
              <a:rPr lang="fr-CH" b="1" dirty="0" err="1" smtClean="0"/>
              <a:t>others</a:t>
            </a:r>
            <a:r>
              <a:rPr lang="fr-CH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C2EF-1A96-497B-8D4D-404EF7C1A2B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9" y="728700"/>
            <a:ext cx="7695855" cy="57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FA7A-F70C-402D-BD89-FAB71386797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6" y="143634"/>
            <a:ext cx="8628329" cy="571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1940" y="5949280"/>
            <a:ext cx="495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+CERN, Valencia, Glasgow and Sofia for Baby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1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FA7A-F70C-402D-BD89-FAB71386797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20" y="3400924"/>
            <a:ext cx="5127405" cy="34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2658" cy="356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87135" y="188640"/>
            <a:ext cx="2281202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WAGASCI WORK PLAN</a:t>
            </a:r>
          </a:p>
          <a:p>
            <a:r>
              <a:rPr lang="fr-CH" dirty="0" smtClean="0"/>
              <a:t>A. </a:t>
            </a:r>
            <a:r>
              <a:rPr lang="fr-CH" dirty="0" err="1" smtClean="0"/>
              <a:t>Minamino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60CC-4D10-4553-B3CD-DB6566D8EB6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5" y="368660"/>
            <a:ext cx="7425825" cy="552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510" y="3879050"/>
            <a:ext cx="2376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regular</a:t>
            </a:r>
            <a:r>
              <a:rPr lang="fr-CH" dirty="0" smtClean="0"/>
              <a:t> ND280 upgrade</a:t>
            </a:r>
          </a:p>
          <a:p>
            <a:r>
              <a:rPr lang="fr-CH" dirty="0" smtClean="0"/>
              <a:t>meetings </a:t>
            </a:r>
            <a:r>
              <a:rPr lang="fr-CH" dirty="0" err="1" smtClean="0"/>
              <a:t>since</a:t>
            </a:r>
            <a:r>
              <a:rPr lang="fr-CH" dirty="0" smtClean="0"/>
              <a:t> 2013</a:t>
            </a:r>
          </a:p>
          <a:p>
            <a:r>
              <a:rPr lang="fr-CH" b="1" dirty="0" err="1" smtClean="0"/>
              <a:t>Yokoyama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62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FA7A-F70C-402D-BD89-FAB71386797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323655"/>
            <a:ext cx="453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The </a:t>
            </a:r>
            <a:r>
              <a:rPr lang="fr-CH" sz="2400" b="1" dirty="0" err="1" smtClean="0"/>
              <a:t>ideal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near</a:t>
            </a:r>
            <a:r>
              <a:rPr lang="fr-CH" sz="2400" b="1" dirty="0" smtClean="0"/>
              <a:t> detector (Ichikawa)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/>
          <a:stretch/>
        </p:blipFill>
        <p:spPr bwMode="auto">
          <a:xfrm>
            <a:off x="836585" y="863715"/>
            <a:ext cx="7650850" cy="551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7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11660" y="1538790"/>
            <a:ext cx="5985665" cy="34653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1700" y="2123855"/>
            <a:ext cx="4185465" cy="22052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368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ND280 </a:t>
            </a:r>
            <a:r>
              <a:rPr lang="fr-CH" sz="2400" b="1" dirty="0" err="1" smtClean="0"/>
              <a:t>like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implementation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1" y="3068960"/>
            <a:ext cx="21602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/>
              <a:t>active water </a:t>
            </a:r>
            <a:r>
              <a:rPr lang="fr-CH" dirty="0" err="1" smtClean="0"/>
              <a:t>target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1811" y="3834045"/>
            <a:ext cx="266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Gas</a:t>
            </a:r>
            <a:r>
              <a:rPr lang="fr-CH" dirty="0" smtClean="0"/>
              <a:t> </a:t>
            </a:r>
            <a:r>
              <a:rPr lang="fr-CH" dirty="0" err="1" smtClean="0"/>
              <a:t>tracking</a:t>
            </a:r>
            <a:r>
              <a:rPr lang="fr-CH" dirty="0" smtClean="0"/>
              <a:t> volume(</a:t>
            </a:r>
            <a:r>
              <a:rPr lang="fr-CH" dirty="0" err="1" smtClean="0"/>
              <a:t>TPCs</a:t>
            </a:r>
            <a:r>
              <a:rPr lang="fr-CH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6676" y="4509120"/>
            <a:ext cx="560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pointing</a:t>
            </a:r>
            <a:r>
              <a:rPr lang="fr-CH" dirty="0" smtClean="0"/>
              <a:t> and timing </a:t>
            </a:r>
            <a:r>
              <a:rPr lang="fr-CH" dirty="0" err="1" smtClean="0"/>
              <a:t>calorimeter</a:t>
            </a:r>
            <a:r>
              <a:rPr lang="fr-CH" dirty="0" smtClean="0"/>
              <a:t> for photons and neutrons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550" y="5859270"/>
            <a:ext cx="639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But .... </a:t>
            </a:r>
            <a:r>
              <a:rPr lang="fr-CH" dirty="0" err="1" smtClean="0"/>
              <a:t>this</a:t>
            </a:r>
            <a:r>
              <a:rPr lang="fr-CH" dirty="0" smtClean="0"/>
              <a:t> looks a lot </a:t>
            </a:r>
            <a:r>
              <a:rPr lang="fr-CH" dirty="0" err="1" smtClean="0"/>
              <a:t>like</a:t>
            </a:r>
            <a:r>
              <a:rPr lang="fr-CH" dirty="0" smtClean="0"/>
              <a:t> ND280 </a:t>
            </a:r>
            <a:r>
              <a:rPr lang="fr-CH" dirty="0" err="1" smtClean="0"/>
              <a:t>with</a:t>
            </a:r>
            <a:r>
              <a:rPr lang="fr-CH" dirty="0" smtClean="0"/>
              <a:t> a </a:t>
            </a:r>
            <a:r>
              <a:rPr lang="fr-CH" dirty="0" err="1" smtClean="0"/>
              <a:t>different</a:t>
            </a:r>
            <a:r>
              <a:rPr lang="fr-CH" dirty="0" smtClean="0"/>
              <a:t> configuration!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66655" y="1358770"/>
            <a:ext cx="6075675" cy="900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66655" y="5094185"/>
            <a:ext cx="6075675" cy="900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66655" y="5184195"/>
            <a:ext cx="6120680" cy="6300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6655" y="683695"/>
            <a:ext cx="6120680" cy="6300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5449598" y="2956447"/>
            <a:ext cx="5130570" cy="5850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>
                <a:solidFill>
                  <a:schemeClr val="tx1"/>
                </a:solidFill>
              </a:rPr>
              <a:t>MIND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Flowchart: Summing Junction 14"/>
          <p:cNvSpPr/>
          <p:nvPr/>
        </p:nvSpPr>
        <p:spPr>
          <a:xfrm>
            <a:off x="4932040" y="2663915"/>
            <a:ext cx="405045" cy="405045"/>
          </a:xfrm>
          <a:prstGeom prst="flowChartSummingJunc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82090" y="2528900"/>
                <a:ext cx="557973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CH" sz="3200" b="0" i="1" dirty="0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90" y="2528900"/>
                <a:ext cx="557973" cy="644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1550" y="6211669"/>
            <a:ext cx="8322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Downstream</a:t>
            </a:r>
            <a:r>
              <a:rPr lang="fr-CH" dirty="0" smtClean="0"/>
              <a:t> MIND (or </a:t>
            </a:r>
            <a:r>
              <a:rPr lang="fr-CH" dirty="0" err="1" smtClean="0"/>
              <a:t>simply</a:t>
            </a:r>
            <a:r>
              <a:rPr lang="fr-CH" dirty="0" smtClean="0"/>
              <a:t> ranger) </a:t>
            </a:r>
            <a:r>
              <a:rPr lang="fr-CH" dirty="0" err="1" smtClean="0"/>
              <a:t>allows</a:t>
            </a:r>
            <a:r>
              <a:rPr lang="fr-CH" dirty="0" smtClean="0"/>
              <a:t> cross-calibration of TPC </a:t>
            </a:r>
            <a:r>
              <a:rPr lang="fr-CH" dirty="0" err="1" smtClean="0"/>
              <a:t>momentum</a:t>
            </a:r>
            <a:r>
              <a:rPr lang="fr-CH" dirty="0" smtClean="0"/>
              <a:t> </a:t>
            </a:r>
            <a:r>
              <a:rPr lang="fr-CH" dirty="0" err="1" smtClean="0"/>
              <a:t>scale</a:t>
            </a:r>
            <a:r>
              <a:rPr lang="fr-CH" dirty="0" smtClean="0"/>
              <a:t> </a:t>
            </a:r>
          </a:p>
          <a:p>
            <a:r>
              <a:rPr lang="fr-CH" dirty="0" smtClean="0"/>
              <a:t>for </a:t>
            </a:r>
            <a:r>
              <a:rPr lang="fr-CH" dirty="0" smtClean="0">
                <a:sym typeface="Symbol"/>
              </a:rPr>
              <a:t>+ vs  - ! (</a:t>
            </a:r>
            <a:r>
              <a:rPr lang="fr-CH" dirty="0" err="1" smtClean="0">
                <a:sym typeface="Symbol"/>
              </a:rPr>
              <a:t>calorimeter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allows</a:t>
            </a:r>
            <a:r>
              <a:rPr lang="fr-CH" dirty="0" smtClean="0">
                <a:sym typeface="Symbol"/>
              </a:rPr>
              <a:t> calibration of e+ vs e-)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7A01-8C38-459D-9EEE-C63493F41D6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68860"/>
            <a:ext cx="11389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side</a:t>
            </a:r>
            <a:r>
              <a:rPr lang="fr-CH" b="1" dirty="0" smtClean="0"/>
              <a:t> </a:t>
            </a:r>
            <a:r>
              <a:rPr lang="fr-CH" b="1" dirty="0" err="1" smtClean="0"/>
              <a:t>view</a:t>
            </a:r>
            <a:r>
              <a:rPr lang="fr-CH" b="1" dirty="0" smtClean="0"/>
              <a:t>:</a:t>
            </a:r>
            <a:endParaRPr lang="fr-CH" b="1" dirty="0"/>
          </a:p>
        </p:txBody>
      </p:sp>
      <p:sp>
        <p:nvSpPr>
          <p:cNvPr id="6" name="Rectangle 5"/>
          <p:cNvSpPr/>
          <p:nvPr/>
        </p:nvSpPr>
        <p:spPr>
          <a:xfrm rot="5400000">
            <a:off x="5215762" y="439612"/>
            <a:ext cx="144016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215762" y="2455834"/>
            <a:ext cx="144016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 rot="16200000">
            <a:off x="5647810" y="1434031"/>
            <a:ext cx="576064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extBox 10"/>
          <p:cNvSpPr txBox="1"/>
          <p:nvPr/>
        </p:nvSpPr>
        <p:spPr>
          <a:xfrm>
            <a:off x="356279" y="3954311"/>
            <a:ext cx="188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scale</a:t>
            </a:r>
            <a:r>
              <a:rPr lang="fr-CH" dirty="0" smtClean="0"/>
              <a:t> </a:t>
            </a:r>
            <a:r>
              <a:rPr lang="fr-CH" dirty="0" err="1" smtClean="0"/>
              <a:t>approximate</a:t>
            </a:r>
            <a:endParaRPr lang="fr-CH" dirty="0"/>
          </a:p>
        </p:txBody>
      </p:sp>
      <p:sp>
        <p:nvSpPr>
          <p:cNvPr id="12" name="Flowchart: Summing Junction 11"/>
          <p:cNvSpPr/>
          <p:nvPr/>
        </p:nvSpPr>
        <p:spPr>
          <a:xfrm>
            <a:off x="5436096" y="2064101"/>
            <a:ext cx="405045" cy="405045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96136" y="201909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/>
              <a:t>B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6555" y="5184195"/>
            <a:ext cx="6523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fiducial</a:t>
            </a:r>
            <a:r>
              <a:rPr lang="fr-CH" dirty="0" smtClean="0"/>
              <a:t> volume:  2.4long x 1.7wide x  0.35m high= 1.4  m</a:t>
            </a:r>
            <a:r>
              <a:rPr lang="fr-CH" baseline="30000" dirty="0" smtClean="0"/>
              <a:t>3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= 0.6 (plastic)  + 0.8 (0.1plastic + 0.7 H2O)  tons 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increased</a:t>
            </a:r>
            <a:r>
              <a:rPr lang="fr-CH" dirty="0" smtClean="0"/>
              <a:t> by </a:t>
            </a:r>
            <a:r>
              <a:rPr lang="fr-CH" dirty="0" err="1" smtClean="0"/>
              <a:t>improved</a:t>
            </a:r>
            <a:r>
              <a:rPr lang="fr-CH" dirty="0" smtClean="0"/>
              <a:t> design of TPC </a:t>
            </a:r>
            <a:r>
              <a:rPr lang="fr-CH" dirty="0" err="1" smtClean="0"/>
              <a:t>field</a:t>
            </a:r>
            <a:r>
              <a:rPr lang="fr-CH" dirty="0" smtClean="0"/>
              <a:t> cage.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81890" y="1448780"/>
            <a:ext cx="576064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2726795" y="1448780"/>
            <a:ext cx="144016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TextBox 18"/>
          <p:cNvSpPr txBox="1"/>
          <p:nvPr/>
        </p:nvSpPr>
        <p:spPr>
          <a:xfrm>
            <a:off x="1916705" y="2798930"/>
            <a:ext cx="769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ym typeface="Wingdings" panose="05000000000000000000" pitchFamily="2" charset="2"/>
              </a:rPr>
              <a:t>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 err="1" smtClean="0">
                <a:sym typeface="Wingdings" panose="05000000000000000000" pitchFamily="2" charset="2"/>
              </a:rPr>
              <a:t>beam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52388"/>
            <a:ext cx="864096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FA7A-F70C-402D-BD89-FAB71386797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/>
          <a:stretch/>
        </p:blipFill>
        <p:spPr bwMode="auto">
          <a:xfrm>
            <a:off x="1092199" y="53625"/>
            <a:ext cx="793529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rallelogram 4"/>
          <p:cNvSpPr/>
          <p:nvPr/>
        </p:nvSpPr>
        <p:spPr>
          <a:xfrm rot="21300252">
            <a:off x="3910524" y="3215071"/>
            <a:ext cx="1203044" cy="364788"/>
          </a:xfrm>
          <a:prstGeom prst="parallelogram">
            <a:avLst>
              <a:gd name="adj" fmla="val 9516"/>
            </a:avLst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rot="21300252">
            <a:off x="3909900" y="2620645"/>
            <a:ext cx="1215940" cy="351033"/>
          </a:xfrm>
          <a:prstGeom prst="parallelogram">
            <a:avLst>
              <a:gd name="adj" fmla="val 11926"/>
            </a:avLst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 rot="21336292" flipV="1">
            <a:off x="3656853" y="2308880"/>
            <a:ext cx="1402429" cy="256669"/>
          </a:xfrm>
          <a:prstGeom prst="parallelogram">
            <a:avLst>
              <a:gd name="adj" fmla="val 90886"/>
            </a:avLst>
          </a:prstGeom>
          <a:solidFill>
            <a:srgbClr val="EE7700"/>
          </a:solidFill>
          <a:ln>
            <a:solidFill>
              <a:srgbClr val="EE7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21300252">
            <a:off x="3890247" y="2980991"/>
            <a:ext cx="1214438" cy="222348"/>
          </a:xfrm>
          <a:prstGeom prst="parallelogram">
            <a:avLst>
              <a:gd name="adj" fmla="val 12552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accent1">
                    <a:lumMod val="75000"/>
                  </a:schemeClr>
                </a:solidFill>
              </a:rPr>
              <a:t>water 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 rot="16200000" flipH="1">
            <a:off x="3238269" y="3040376"/>
            <a:ext cx="990111" cy="237194"/>
          </a:xfrm>
          <a:prstGeom prst="parallelogram">
            <a:avLst>
              <a:gd name="adj" fmla="val 8269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402090" flipV="1">
            <a:off x="3344326" y="2349507"/>
            <a:ext cx="462105" cy="265280"/>
          </a:xfrm>
          <a:prstGeom prst="parallelogram">
            <a:avLst>
              <a:gd name="adj" fmla="val 77788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510" y="3158970"/>
            <a:ext cx="103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example</a:t>
            </a:r>
            <a:r>
              <a:rPr lang="fr-CH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5" y="0"/>
            <a:ext cx="2901307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ND280 - upgrade</a:t>
            </a:r>
          </a:p>
          <a:p>
            <a:r>
              <a:rPr lang="fr-CH" dirty="0" err="1" smtClean="0"/>
              <a:t>suggested</a:t>
            </a:r>
            <a:r>
              <a:rPr lang="fr-CH" dirty="0" smtClean="0"/>
              <a:t> reconfiguration</a:t>
            </a:r>
          </a:p>
          <a:p>
            <a:r>
              <a:rPr lang="fr-CH" dirty="0" err="1" smtClean="0"/>
              <a:t>TPCs</a:t>
            </a:r>
            <a:r>
              <a:rPr lang="fr-CH" dirty="0" smtClean="0"/>
              <a:t> 1 and 2 </a:t>
            </a:r>
            <a:r>
              <a:rPr lang="fr-CH" dirty="0" err="1" smtClean="0"/>
              <a:t>rotated</a:t>
            </a:r>
            <a:r>
              <a:rPr lang="fr-CH" dirty="0" smtClean="0"/>
              <a:t> </a:t>
            </a:r>
            <a:r>
              <a:rPr lang="fr-CH" dirty="0" err="1" smtClean="0"/>
              <a:t>around</a:t>
            </a:r>
            <a:r>
              <a:rPr lang="fr-CH" dirty="0" smtClean="0"/>
              <a:t> </a:t>
            </a:r>
          </a:p>
          <a:p>
            <a:r>
              <a:rPr lang="fr-CH" dirty="0" smtClean="0"/>
              <a:t>B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</a:p>
          <a:p>
            <a:r>
              <a:rPr lang="fr-CH" dirty="0" smtClean="0"/>
              <a:t>Or </a:t>
            </a:r>
            <a:r>
              <a:rPr lang="fr-CH" dirty="0" err="1" smtClean="0"/>
              <a:t>prefer</a:t>
            </a:r>
            <a:r>
              <a:rPr lang="fr-CH" dirty="0" smtClean="0"/>
              <a:t> new </a:t>
            </a:r>
            <a:r>
              <a:rPr lang="fr-CH" dirty="0" err="1" smtClean="0"/>
              <a:t>TPCs</a:t>
            </a:r>
            <a:endParaRPr lang="fr-CH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56565" y="2145491"/>
            <a:ext cx="1116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side</a:t>
            </a:r>
            <a:r>
              <a:rPr lang="fr-CH" dirty="0" smtClean="0"/>
              <a:t> </a:t>
            </a:r>
            <a:r>
              <a:rPr lang="fr-CH" dirty="0" err="1" smtClean="0"/>
              <a:t>view</a:t>
            </a:r>
            <a:r>
              <a:rPr lang="fr-CH" dirty="0" smtClean="0"/>
              <a:t>:</a:t>
            </a:r>
            <a:endParaRPr lang="fr-CH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3541576" y="611012"/>
            <a:ext cx="1440160" cy="3429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1928959" y="1620180"/>
            <a:ext cx="576064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 rot="5400000">
            <a:off x="3541195" y="2597929"/>
            <a:ext cx="1440160" cy="3429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 rot="16200000">
            <a:off x="3973624" y="1605431"/>
            <a:ext cx="576064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6048164" y="1605431"/>
            <a:ext cx="1440160" cy="3429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Flowchart: Summing Junction 3"/>
          <p:cNvSpPr/>
          <p:nvPr/>
        </p:nvSpPr>
        <p:spPr>
          <a:xfrm>
            <a:off x="3761910" y="2235501"/>
            <a:ext cx="405045" cy="405045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1950" y="205548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/>
              <a:t>B</a:t>
            </a:r>
            <a:endParaRPr lang="en-US" sz="2800" b="1" dirty="0"/>
          </a:p>
        </p:txBody>
      </p:sp>
      <p:sp>
        <p:nvSpPr>
          <p:cNvPr id="19" name="Arc 18"/>
          <p:cNvSpPr/>
          <p:nvPr/>
        </p:nvSpPr>
        <p:spPr>
          <a:xfrm rot="10800000" flipH="1" flipV="1">
            <a:off x="2366756" y="3203975"/>
            <a:ext cx="1926129" cy="3609020"/>
          </a:xfrm>
          <a:prstGeom prst="arc">
            <a:avLst>
              <a:gd name="adj1" fmla="val 16636742"/>
              <a:gd name="adj2" fmla="val 213575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557667" y="3090597"/>
            <a:ext cx="114233" cy="201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1600" y="2865571"/>
            <a:ext cx="769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ym typeface="Wingdings" panose="05000000000000000000" pitchFamily="2" charset="2"/>
              </a:rPr>
              <a:t>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 err="1" smtClean="0">
                <a:sym typeface="Wingdings" panose="05000000000000000000" pitchFamily="2" charset="2"/>
              </a:rPr>
              <a:t>beam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5588750" y="4570676"/>
            <a:ext cx="2133600" cy="365125"/>
          </a:xfrm>
        </p:spPr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715" y="5589240"/>
            <a:ext cx="663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Simply</a:t>
            </a:r>
            <a:r>
              <a:rPr lang="fr-CH" dirty="0" smtClean="0"/>
              <a:t> </a:t>
            </a:r>
            <a:r>
              <a:rPr lang="fr-CH" dirty="0" err="1" smtClean="0"/>
              <a:t>rotating</a:t>
            </a:r>
            <a:r>
              <a:rPr lang="fr-CH" dirty="0" smtClean="0"/>
              <a:t> </a:t>
            </a:r>
            <a:r>
              <a:rPr lang="fr-CH" dirty="0" err="1" smtClean="0"/>
              <a:t>geometry</a:t>
            </a:r>
            <a:r>
              <a:rPr lang="fr-CH" dirty="0" smtClean="0"/>
              <a:t> </a:t>
            </a:r>
            <a:r>
              <a:rPr lang="fr-CH" dirty="0" err="1" smtClean="0"/>
              <a:t>improves</a:t>
            </a:r>
            <a:r>
              <a:rPr lang="fr-CH" dirty="0" smtClean="0"/>
              <a:t>/</a:t>
            </a:r>
            <a:r>
              <a:rPr lang="fr-CH" dirty="0" err="1" smtClean="0"/>
              <a:t>solves</a:t>
            </a:r>
            <a:r>
              <a:rPr lang="fr-CH" dirty="0" smtClean="0"/>
              <a:t>  </a:t>
            </a:r>
            <a:r>
              <a:rPr lang="fr-CH" dirty="0" err="1" smtClean="0"/>
              <a:t>angular</a:t>
            </a:r>
            <a:r>
              <a:rPr lang="fr-CH" dirty="0" smtClean="0"/>
              <a:t> </a:t>
            </a:r>
            <a:r>
              <a:rPr lang="fr-CH" dirty="0" err="1" smtClean="0"/>
              <a:t>acceptance</a:t>
            </a:r>
            <a:r>
              <a:rPr lang="fr-CH" dirty="0"/>
              <a:t> </a:t>
            </a:r>
            <a:r>
              <a:rPr lang="fr-CH" dirty="0" smtClean="0"/>
              <a:t>issue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7/13/2015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Alain Blondel, ND upgrade progress.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D1-704A-47E8-B947-F64E9506ACDA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0"/>
            <a:ext cx="6145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TPC MEETING IN </a:t>
            </a:r>
            <a:r>
              <a:rPr lang="fr-CH" sz="2400" b="1" dirty="0" smtClean="0"/>
              <a:t>BARCELONA (16-17 July 2015)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503675"/>
            <a:ext cx="87574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Several</a:t>
            </a:r>
            <a:r>
              <a:rPr lang="fr-CH" dirty="0" smtClean="0"/>
              <a:t> </a:t>
            </a:r>
            <a:r>
              <a:rPr lang="fr-CH" dirty="0" err="1" smtClean="0"/>
              <a:t>presentations</a:t>
            </a:r>
            <a:r>
              <a:rPr lang="fr-CH" dirty="0" smtClean="0"/>
              <a:t> on motivations for high pressure and </a:t>
            </a:r>
            <a:r>
              <a:rPr lang="fr-CH" dirty="0" err="1" smtClean="0"/>
              <a:t>atm</a:t>
            </a:r>
            <a:r>
              <a:rPr lang="fr-CH" dirty="0" smtClean="0"/>
              <a:t> pressure </a:t>
            </a:r>
            <a:r>
              <a:rPr lang="fr-CH" dirty="0" err="1" smtClean="0"/>
              <a:t>TPCs</a:t>
            </a:r>
            <a:endParaRPr lang="fr-CH" dirty="0" smtClean="0"/>
          </a:p>
          <a:p>
            <a:r>
              <a:rPr lang="fr-CH" dirty="0">
                <a:hlinkClick r:id="rId2"/>
              </a:rPr>
              <a:t>https://</a:t>
            </a:r>
            <a:r>
              <a:rPr lang="fr-CH" dirty="0" smtClean="0">
                <a:hlinkClick r:id="rId2"/>
              </a:rPr>
              <a:t>indico.ifae.es/conferenceDisplay.py?confId=169</a:t>
            </a:r>
            <a:r>
              <a:rPr lang="fr-CH" dirty="0" smtClean="0"/>
              <a:t> </a:t>
            </a:r>
          </a:p>
          <a:p>
            <a:r>
              <a:rPr lang="fr-CH" b="1" dirty="0" err="1" smtClean="0"/>
              <a:t>interested</a:t>
            </a:r>
            <a:r>
              <a:rPr lang="fr-CH" b="1" dirty="0" smtClean="0"/>
              <a:t> groups: </a:t>
            </a:r>
          </a:p>
          <a:p>
            <a:r>
              <a:rPr lang="fr-CH" dirty="0" smtClean="0"/>
              <a:t>Saclay</a:t>
            </a:r>
          </a:p>
          <a:p>
            <a:r>
              <a:rPr lang="fr-CH" dirty="0" err="1" smtClean="0"/>
              <a:t>Italian</a:t>
            </a:r>
            <a:r>
              <a:rPr lang="fr-CH" dirty="0" smtClean="0"/>
              <a:t> groups </a:t>
            </a:r>
          </a:p>
          <a:p>
            <a:r>
              <a:rPr lang="fr-CH" dirty="0" err="1" smtClean="0"/>
              <a:t>Polish</a:t>
            </a:r>
            <a:r>
              <a:rPr lang="fr-CH" dirty="0" smtClean="0"/>
              <a:t> groups</a:t>
            </a:r>
          </a:p>
          <a:p>
            <a:r>
              <a:rPr lang="fr-CH" dirty="0" smtClean="0"/>
              <a:t>Barcelona                              </a:t>
            </a:r>
            <a:endParaRPr lang="fr-CH" dirty="0"/>
          </a:p>
          <a:p>
            <a:r>
              <a:rPr lang="fr-CH" dirty="0"/>
              <a:t>Geneva </a:t>
            </a:r>
          </a:p>
          <a:p>
            <a:r>
              <a:rPr lang="fr-CH" dirty="0" smtClean="0"/>
              <a:t>5 </a:t>
            </a:r>
            <a:r>
              <a:rPr lang="fr-CH" dirty="0"/>
              <a:t>UK groups </a:t>
            </a:r>
          </a:p>
          <a:p>
            <a:endParaRPr lang="fr-CH" dirty="0"/>
          </a:p>
          <a:p>
            <a:r>
              <a:rPr lang="fr-CH" dirty="0" smtClean="0"/>
              <a:t>1. for ND280 a High Pressure TPC </a:t>
            </a:r>
            <a:r>
              <a:rPr lang="fr-CH" dirty="0" err="1" smtClean="0"/>
              <a:t>cannot</a:t>
            </a:r>
            <a:r>
              <a:rPr lang="fr-CH" dirty="0" smtClean="0"/>
              <a:t> replace  the water </a:t>
            </a:r>
            <a:r>
              <a:rPr lang="fr-CH" dirty="0" err="1" smtClean="0"/>
              <a:t>target</a:t>
            </a:r>
            <a:r>
              <a:rPr lang="fr-CH" dirty="0" smtClean="0"/>
              <a:t>. </a:t>
            </a:r>
          </a:p>
          <a:p>
            <a:r>
              <a:rPr lang="fr-CH" dirty="0"/>
              <a:t> </a:t>
            </a:r>
            <a:r>
              <a:rPr lang="fr-CH" dirty="0" smtClean="0"/>
              <a:t>  --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not possible to </a:t>
            </a:r>
            <a:r>
              <a:rPr lang="fr-CH" dirty="0" err="1" smtClean="0"/>
              <a:t>make</a:t>
            </a:r>
            <a:r>
              <a:rPr lang="fr-CH" dirty="0" smtClean="0"/>
              <a:t> H2O out of </a:t>
            </a:r>
            <a:r>
              <a:rPr lang="fr-CH" dirty="0" err="1" smtClean="0"/>
              <a:t>various</a:t>
            </a:r>
            <a:r>
              <a:rPr lang="fr-CH" dirty="0" smtClean="0"/>
              <a:t> </a:t>
            </a:r>
            <a:r>
              <a:rPr lang="fr-CH" dirty="0" err="1" smtClean="0"/>
              <a:t>gases</a:t>
            </a:r>
            <a:r>
              <a:rPr lang="fr-CH" dirty="0" smtClean="0"/>
              <a:t>. </a:t>
            </a:r>
          </a:p>
          <a:p>
            <a:r>
              <a:rPr lang="fr-CH" dirty="0" smtClean="0"/>
              <a:t>2. </a:t>
            </a:r>
            <a:r>
              <a:rPr lang="fr-CH" dirty="0" err="1" smtClean="0"/>
              <a:t>so</a:t>
            </a:r>
            <a:r>
              <a:rPr lang="fr-CH" dirty="0" smtClean="0"/>
              <a:t> </a:t>
            </a:r>
            <a:r>
              <a:rPr lang="fr-CH" dirty="0" err="1" smtClean="0"/>
              <a:t>tracker</a:t>
            </a:r>
            <a:r>
              <a:rPr lang="fr-CH" dirty="0" smtClean="0"/>
              <a:t> upgrade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made </a:t>
            </a:r>
            <a:r>
              <a:rPr lang="fr-CH" dirty="0" err="1" smtClean="0"/>
              <a:t>around</a:t>
            </a:r>
            <a:r>
              <a:rPr lang="fr-CH" dirty="0" smtClean="0"/>
              <a:t> water </a:t>
            </a:r>
            <a:r>
              <a:rPr lang="fr-CH" dirty="0" err="1" smtClean="0"/>
              <a:t>target</a:t>
            </a:r>
            <a:r>
              <a:rPr lang="fr-CH" dirty="0" smtClean="0"/>
              <a:t>. </a:t>
            </a:r>
          </a:p>
          <a:p>
            <a:r>
              <a:rPr lang="fr-CH" dirty="0" smtClean="0"/>
              <a:t>3. </a:t>
            </a:r>
            <a:r>
              <a:rPr lang="fr-CH" dirty="0" err="1" smtClean="0"/>
              <a:t>nevertheless</a:t>
            </a:r>
            <a:r>
              <a:rPr lang="fr-CH" dirty="0" smtClean="0"/>
              <a:t>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interest</a:t>
            </a:r>
            <a:r>
              <a:rPr lang="fr-CH" dirty="0" smtClean="0"/>
              <a:t> </a:t>
            </a:r>
            <a:r>
              <a:rPr lang="fr-CH" dirty="0" err="1" smtClean="0"/>
              <a:t>expressed</a:t>
            </a:r>
            <a:r>
              <a:rPr lang="fr-CH" dirty="0" smtClean="0"/>
              <a:t> in </a:t>
            </a:r>
            <a:endParaRPr lang="fr-CH" dirty="0"/>
          </a:p>
          <a:p>
            <a:r>
              <a:rPr lang="fr-CH" dirty="0" smtClean="0"/>
              <a:t>the high pressure TPC as a </a:t>
            </a:r>
            <a:r>
              <a:rPr lang="fr-CH" dirty="0" err="1" smtClean="0"/>
              <a:t>way</a:t>
            </a:r>
            <a:r>
              <a:rPr lang="fr-CH" dirty="0" smtClean="0"/>
              <a:t> to </a:t>
            </a:r>
            <a:r>
              <a:rPr lang="fr-CH" dirty="0" err="1" smtClean="0"/>
              <a:t>investigate</a:t>
            </a:r>
            <a:r>
              <a:rPr lang="fr-CH" dirty="0" smtClean="0"/>
              <a:t> </a:t>
            </a:r>
            <a:r>
              <a:rPr lang="fr-CH" dirty="0" err="1" smtClean="0"/>
              <a:t>re-interractions</a:t>
            </a:r>
            <a:r>
              <a:rPr lang="fr-CH" dirty="0" smtClean="0"/>
              <a:t> in nucleus </a:t>
            </a:r>
          </a:p>
          <a:p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solve</a:t>
            </a:r>
            <a:r>
              <a:rPr lang="fr-CH" dirty="0" smtClean="0"/>
              <a:t> the issue of the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response</a:t>
            </a:r>
            <a:r>
              <a:rPr lang="fr-CH" dirty="0" smtClean="0"/>
              <a:t> </a:t>
            </a:r>
            <a:r>
              <a:rPr lang="fr-CH" dirty="0" err="1" smtClean="0"/>
              <a:t>function</a:t>
            </a:r>
            <a:r>
              <a:rPr lang="fr-CH" dirty="0" smtClean="0"/>
              <a:t> </a:t>
            </a:r>
            <a:endParaRPr lang="fr-CH" dirty="0"/>
          </a:p>
          <a:p>
            <a:r>
              <a:rPr lang="fr-CH" dirty="0" smtClean="0"/>
              <a:t>4.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thus</a:t>
            </a:r>
            <a:r>
              <a:rPr lang="fr-CH" dirty="0" smtClean="0"/>
              <a:t> </a:t>
            </a:r>
            <a:r>
              <a:rPr lang="fr-CH" dirty="0" err="1" smtClean="0"/>
              <a:t>prepare</a:t>
            </a:r>
            <a:r>
              <a:rPr lang="fr-CH" dirty="0" smtClean="0"/>
              <a:t> a ‘white </a:t>
            </a:r>
            <a:r>
              <a:rPr lang="fr-CH" dirty="0" err="1" smtClean="0"/>
              <a:t>paper</a:t>
            </a:r>
            <a:r>
              <a:rPr lang="fr-CH" dirty="0" smtClean="0"/>
              <a:t>’ </a:t>
            </a:r>
            <a:r>
              <a:rPr lang="fr-CH" dirty="0" err="1" smtClean="0"/>
              <a:t>based</a:t>
            </a:r>
            <a:r>
              <a:rPr lang="fr-CH" dirty="0" smtClean="0"/>
              <a:t> on </a:t>
            </a:r>
            <a:r>
              <a:rPr lang="fr-CH" dirty="0" err="1" smtClean="0"/>
              <a:t>included</a:t>
            </a:r>
            <a:r>
              <a:rPr lang="fr-CH" dirty="0" smtClean="0"/>
              <a:t>  (</a:t>
            </a:r>
            <a:r>
              <a:rPr lang="fr-CH" dirty="0" err="1" smtClean="0"/>
              <a:t>so</a:t>
            </a:r>
            <a:r>
              <a:rPr lang="fr-CH" dirty="0" smtClean="0"/>
              <a:t> far EU </a:t>
            </a:r>
            <a:r>
              <a:rPr lang="fr-CH" dirty="0" err="1" smtClean="0"/>
              <a:t>centric</a:t>
            </a:r>
            <a:r>
              <a:rPr lang="fr-CH" dirty="0" smtClean="0"/>
              <a:t>) ‘</a:t>
            </a:r>
            <a:r>
              <a:rPr lang="fr-CH" dirty="0" err="1" smtClean="0"/>
              <a:t>work</a:t>
            </a:r>
            <a:r>
              <a:rPr lang="fr-CH" dirty="0" smtClean="0"/>
              <a:t> packages’ </a:t>
            </a:r>
          </a:p>
          <a:p>
            <a:r>
              <a:rPr lang="fr-CH" dirty="0" smtClean="0"/>
              <a:t>5. General </a:t>
            </a:r>
            <a:r>
              <a:rPr lang="fr-CH" dirty="0" err="1" smtClean="0"/>
              <a:t>idea</a:t>
            </a:r>
            <a:r>
              <a:rPr lang="fr-CH" dirty="0" smtClean="0"/>
              <a:t> for </a:t>
            </a:r>
            <a:r>
              <a:rPr lang="fr-CH" dirty="0" err="1" smtClean="0"/>
              <a:t>Geometry</a:t>
            </a:r>
            <a:r>
              <a:rPr lang="fr-CH" dirty="0" smtClean="0"/>
              <a:t> </a:t>
            </a:r>
            <a:r>
              <a:rPr lang="fr-CH" dirty="0" err="1" smtClean="0"/>
              <a:t>agreed</a:t>
            </a:r>
            <a:r>
              <a:rPr lang="fr-CH" dirty="0" smtClean="0"/>
              <a:t>, but </a:t>
            </a:r>
            <a:r>
              <a:rPr lang="fr-CH" dirty="0" err="1" smtClean="0"/>
              <a:t>many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to </a:t>
            </a:r>
            <a:r>
              <a:rPr lang="fr-CH" dirty="0" err="1" smtClean="0"/>
              <a:t>optimize</a:t>
            </a:r>
            <a:r>
              <a:rPr lang="fr-CH" dirty="0" smtClean="0"/>
              <a:t> by simulation</a:t>
            </a:r>
          </a:p>
          <a:p>
            <a:r>
              <a:rPr lang="fr-CH" dirty="0" smtClean="0"/>
              <a:t>6. </a:t>
            </a:r>
            <a:r>
              <a:rPr lang="fr-CH" dirty="0" err="1" smtClean="0"/>
              <a:t>aim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to upgrade ND280 as part of </a:t>
            </a:r>
            <a:r>
              <a:rPr lang="fr-CH" dirty="0" smtClean="0"/>
              <a:t>T2K upgrade, </a:t>
            </a:r>
            <a:r>
              <a:rPr lang="fr-CH" dirty="0" err="1" smtClean="0"/>
              <a:t>include</a:t>
            </a:r>
            <a:r>
              <a:rPr lang="fr-CH" dirty="0" smtClean="0"/>
              <a:t> in </a:t>
            </a:r>
            <a:r>
              <a:rPr lang="fr-CH" dirty="0" err="1" smtClean="0"/>
              <a:t>proposal</a:t>
            </a:r>
            <a:r>
              <a:rPr lang="fr-CH" dirty="0" smtClean="0"/>
              <a:t>. </a:t>
            </a:r>
            <a:endParaRPr lang="fr-CH" dirty="0" smtClean="0"/>
          </a:p>
          <a:p>
            <a:r>
              <a:rPr lang="fr-CH" dirty="0" smtClean="0"/>
              <a:t>7.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solve</a:t>
            </a:r>
            <a:r>
              <a:rPr lang="fr-CH" dirty="0" smtClean="0"/>
              <a:t> the issue of </a:t>
            </a:r>
            <a:r>
              <a:rPr lang="fr-CH" dirty="0" err="1" smtClean="0"/>
              <a:t>detecting</a:t>
            </a:r>
            <a:r>
              <a:rPr lang="fr-CH" dirty="0" smtClean="0"/>
              <a:t> the </a:t>
            </a:r>
            <a:r>
              <a:rPr lang="fr-CH" dirty="0" err="1" smtClean="0"/>
              <a:t>neutrals</a:t>
            </a:r>
            <a:r>
              <a:rPr lang="fr-CH" dirty="0" smtClean="0"/>
              <a:t>! </a:t>
            </a:r>
          </a:p>
          <a:p>
            <a:r>
              <a:rPr lang="fr-CH" dirty="0" smtClean="0"/>
              <a:t>(importance, </a:t>
            </a:r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needs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 </a:t>
            </a:r>
            <a:r>
              <a:rPr lang="fr-CH" dirty="0" err="1" smtClean="0"/>
              <a:t>exactly</a:t>
            </a:r>
            <a:r>
              <a:rPr lang="fr-CH" dirty="0" smtClean="0"/>
              <a:t>,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collaborate</a:t>
            </a:r>
            <a:r>
              <a:rPr lang="fr-CH" dirty="0" smtClean="0"/>
              <a:t> to help etc...)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6875" y="1673805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/>
              <a:t> JOIN US!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42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A4AD-5BB6-4886-B690-462EC855BD43}" type="datetime3">
              <a:rPr lang="en-US" smtClean="0"/>
              <a:t>6 August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0735" y="22860"/>
            <a:ext cx="9347046" cy="8525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/>
              <a:t>Preamble</a:t>
            </a:r>
            <a:r>
              <a:rPr lang="fr-CH" sz="2400" b="1" dirty="0"/>
              <a:t> </a:t>
            </a:r>
            <a:r>
              <a:rPr lang="fr-CH" sz="2400" b="1" dirty="0" smtClean="0"/>
              <a:t>: </a:t>
            </a:r>
            <a:r>
              <a:rPr lang="fr-CH" sz="2000" b="1" dirty="0" smtClean="0"/>
              <a:t>ND280 detectors </a:t>
            </a:r>
          </a:p>
          <a:p>
            <a:endParaRPr lang="fr-CH" sz="2000" b="1" dirty="0" smtClean="0"/>
          </a:p>
          <a:p>
            <a:r>
              <a:rPr lang="fr-CH" b="1" dirty="0" smtClean="0"/>
              <a:t>   </a:t>
            </a:r>
            <a:r>
              <a:rPr lang="fr-CH" b="1" dirty="0" smtClean="0">
                <a:solidFill>
                  <a:srgbClr val="C00000"/>
                </a:solidFill>
              </a:rPr>
              <a:t>On axis: INGRID </a:t>
            </a:r>
            <a:r>
              <a:rPr lang="fr-CH" b="1" dirty="0" err="1" smtClean="0">
                <a:solidFill>
                  <a:srgbClr val="C00000"/>
                </a:solidFill>
              </a:rPr>
              <a:t>absolutely</a:t>
            </a:r>
            <a:r>
              <a:rPr lang="fr-CH" b="1" dirty="0" smtClean="0">
                <a:solidFill>
                  <a:srgbClr val="C00000"/>
                </a:solidFill>
              </a:rPr>
              <a:t> essential for good </a:t>
            </a:r>
            <a:r>
              <a:rPr lang="fr-CH" b="1" dirty="0" err="1" smtClean="0">
                <a:solidFill>
                  <a:srgbClr val="C00000"/>
                </a:solidFill>
              </a:rPr>
              <a:t>knowledge</a:t>
            </a:r>
            <a:r>
              <a:rPr lang="fr-CH" b="1" dirty="0" smtClean="0">
                <a:solidFill>
                  <a:srgbClr val="C00000"/>
                </a:solidFill>
              </a:rPr>
              <a:t> of the flux! </a:t>
            </a:r>
          </a:p>
          <a:p>
            <a:endParaRPr lang="fr-CH" dirty="0" smtClean="0"/>
          </a:p>
          <a:p>
            <a:r>
              <a:rPr lang="fr-CH" b="1" dirty="0" smtClean="0"/>
              <a:t>   </a:t>
            </a:r>
            <a:r>
              <a:rPr lang="fr-CH" b="1" dirty="0">
                <a:solidFill>
                  <a:srgbClr val="0070C0"/>
                </a:solidFill>
              </a:rPr>
              <a:t>O</a:t>
            </a:r>
            <a:r>
              <a:rPr lang="fr-CH" b="1" dirty="0" smtClean="0">
                <a:solidFill>
                  <a:srgbClr val="0070C0"/>
                </a:solidFill>
              </a:rPr>
              <a:t>ff axis: ND280 for normalisation of </a:t>
            </a:r>
            <a:r>
              <a:rPr lang="fr-CH" b="1" dirty="0" err="1" smtClean="0">
                <a:solidFill>
                  <a:srgbClr val="0070C0"/>
                </a:solidFill>
              </a:rPr>
              <a:t>experiment</a:t>
            </a:r>
            <a:r>
              <a:rPr lang="fr-CH" b="1" dirty="0" smtClean="0">
                <a:solidFill>
                  <a:srgbClr val="0070C0"/>
                </a:solidFill>
              </a:rPr>
              <a:t> and cross-section </a:t>
            </a:r>
            <a:r>
              <a:rPr lang="fr-CH" b="1" dirty="0" err="1" smtClean="0">
                <a:solidFill>
                  <a:srgbClr val="0070C0"/>
                </a:solidFill>
              </a:rPr>
              <a:t>measurements</a:t>
            </a:r>
            <a:endParaRPr lang="fr-CH" b="1" dirty="0" smtClean="0">
              <a:solidFill>
                <a:srgbClr val="0070C0"/>
              </a:solidFill>
            </a:endParaRPr>
          </a:p>
          <a:p>
            <a:endParaRPr lang="fr-CH" b="1" dirty="0">
              <a:solidFill>
                <a:srgbClr val="0070C0"/>
              </a:solidFill>
            </a:endParaRPr>
          </a:p>
          <a:p>
            <a:r>
              <a:rPr lang="fr-CH" dirty="0" smtClean="0"/>
              <a:t>     1- a </a:t>
            </a:r>
            <a:r>
              <a:rPr lang="fr-CH" dirty="0" err="1" smtClean="0"/>
              <a:t>magnet</a:t>
            </a:r>
            <a:r>
              <a:rPr lang="fr-CH" dirty="0" smtClean="0"/>
              <a:t>  (gift of CERN to </a:t>
            </a:r>
            <a:r>
              <a:rPr lang="fr-CH" dirty="0" err="1" smtClean="0"/>
              <a:t>Japan</a:t>
            </a:r>
            <a:r>
              <a:rPr lang="fr-CH" dirty="0" smtClean="0"/>
              <a:t>) </a:t>
            </a:r>
          </a:p>
          <a:p>
            <a:endParaRPr lang="fr-CH" dirty="0"/>
          </a:p>
          <a:p>
            <a:r>
              <a:rPr lang="fr-CH" dirty="0" smtClean="0"/>
              <a:t>     2- a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/>
              <a:t>d</a:t>
            </a:r>
            <a:r>
              <a:rPr lang="fr-CH" dirty="0" smtClean="0"/>
              <a:t>etectors   P0D, TPC, FGD, TPC, ECAL , SMRD </a:t>
            </a:r>
            <a:r>
              <a:rPr lang="fr-CH" dirty="0" err="1" smtClean="0"/>
              <a:t>from</a:t>
            </a:r>
            <a:r>
              <a:rPr lang="fr-CH" dirty="0" smtClean="0"/>
              <a:t> the </a:t>
            </a:r>
            <a:r>
              <a:rPr lang="fr-CH" dirty="0" err="1" smtClean="0"/>
              <a:t>whole</a:t>
            </a:r>
            <a:r>
              <a:rPr lang="fr-CH" dirty="0" smtClean="0"/>
              <a:t> </a:t>
            </a:r>
            <a:r>
              <a:rPr lang="fr-CH" dirty="0" smtClean="0"/>
              <a:t>T2K collaboration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     3- a know-how of reconstruction, </a:t>
            </a:r>
            <a:r>
              <a:rPr lang="fr-CH" dirty="0" err="1" smtClean="0"/>
              <a:t>systematics</a:t>
            </a:r>
            <a:r>
              <a:rPr lang="fr-CH" dirty="0"/>
              <a:t> </a:t>
            </a:r>
            <a:r>
              <a:rPr lang="fr-CH" dirty="0" smtClean="0"/>
              <a:t>, etc...  </a:t>
            </a:r>
            <a:r>
              <a:rPr lang="fr-CH" dirty="0" err="1" smtClean="0"/>
              <a:t>still</a:t>
            </a:r>
            <a:r>
              <a:rPr lang="fr-CH" dirty="0" smtClean="0"/>
              <a:t> </a:t>
            </a:r>
            <a:r>
              <a:rPr lang="fr-CH" dirty="0" err="1" smtClean="0"/>
              <a:t>progressing</a:t>
            </a:r>
            <a:r>
              <a:rPr lang="fr-CH" dirty="0" smtClean="0"/>
              <a:t>. </a:t>
            </a:r>
          </a:p>
          <a:p>
            <a:endParaRPr lang="fr-CH" dirty="0"/>
          </a:p>
          <a:p>
            <a:r>
              <a:rPr lang="fr-CH" dirty="0" smtClean="0"/>
              <a:t>     4. </a:t>
            </a:r>
            <a:r>
              <a:rPr lang="fr-CH" dirty="0" err="1" smtClean="0"/>
              <a:t>typical</a:t>
            </a:r>
            <a:r>
              <a:rPr lang="fr-CH" dirty="0" smtClean="0"/>
              <a:t> </a:t>
            </a:r>
            <a:r>
              <a:rPr lang="fr-CH" dirty="0" err="1" smtClean="0"/>
              <a:t>fiducial</a:t>
            </a:r>
            <a:r>
              <a:rPr lang="fr-CH" dirty="0" smtClean="0"/>
              <a:t> volume (FGD1) </a:t>
            </a:r>
            <a:r>
              <a:rPr lang="fr-CH" dirty="0" err="1" smtClean="0"/>
              <a:t>is</a:t>
            </a:r>
            <a:r>
              <a:rPr lang="fr-CH" dirty="0" smtClean="0"/>
              <a:t> 1.75x1.75x0.35 = 1.07m</a:t>
            </a:r>
            <a:r>
              <a:rPr lang="fr-CH" baseline="30000" dirty="0" smtClean="0"/>
              <a:t>3</a:t>
            </a:r>
            <a:r>
              <a:rPr lang="fr-CH" dirty="0" smtClean="0"/>
              <a:t>  ~1 ton. </a:t>
            </a:r>
          </a:p>
          <a:p>
            <a:endParaRPr lang="fr-CH" dirty="0"/>
          </a:p>
          <a:p>
            <a:r>
              <a:rPr lang="fr-CH" dirty="0" smtClean="0"/>
              <a:t>     5. FD/ND flux ~ 0.6-0.8  10</a:t>
            </a:r>
            <a:r>
              <a:rPr lang="fr-CH" baseline="30000" dirty="0" smtClean="0"/>
              <a:t>-6</a:t>
            </a:r>
            <a:r>
              <a:rPr lang="fr-CH" dirty="0" smtClean="0"/>
              <a:t>  </a:t>
            </a:r>
            <a:r>
              <a:rPr lang="fr-CH" dirty="0" smtClean="0"/>
              <a:t>i.e</a:t>
            </a:r>
            <a:r>
              <a:rPr lang="fr-CH" dirty="0" smtClean="0"/>
              <a:t>. </a:t>
            </a:r>
            <a:r>
              <a:rPr lang="fr-CH" dirty="0" err="1" smtClean="0"/>
              <a:t>statistics</a:t>
            </a:r>
            <a:r>
              <a:rPr lang="fr-CH" dirty="0" smtClean="0"/>
              <a:t> at 280 m in 1ton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equivalent</a:t>
            </a:r>
            <a:r>
              <a:rPr lang="fr-CH" dirty="0" smtClean="0"/>
              <a:t> to ~1.4 </a:t>
            </a:r>
            <a:r>
              <a:rPr lang="fr-CH" dirty="0" err="1" smtClean="0"/>
              <a:t>Mton</a:t>
            </a:r>
            <a:r>
              <a:rPr lang="fr-CH" dirty="0" smtClean="0"/>
              <a:t> </a:t>
            </a:r>
            <a:r>
              <a:rPr lang="fr-CH" dirty="0"/>
              <a:t>@</a:t>
            </a:r>
            <a:r>
              <a:rPr lang="fr-CH" dirty="0" err="1" smtClean="0"/>
              <a:t>HyperK</a:t>
            </a:r>
            <a:endParaRPr lang="fr-CH" dirty="0" smtClean="0"/>
          </a:p>
          <a:p>
            <a:r>
              <a:rPr lang="fr-CH" dirty="0" smtClean="0">
                <a:sym typeface="Wingdings" panose="05000000000000000000" pitchFamily="2" charset="2"/>
              </a:rPr>
              <a:t>        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</a:t>
            </a:r>
            <a:r>
              <a:rPr lang="fr-CH" dirty="0" smtClean="0">
                <a:sym typeface="Wingdings" panose="05000000000000000000" pitchFamily="2" charset="2"/>
              </a:rPr>
              <a:t> for muon neutrino </a:t>
            </a:r>
            <a:r>
              <a:rPr lang="fr-CH" dirty="0" err="1" smtClean="0">
                <a:sym typeface="Wingdings" panose="05000000000000000000" pitchFamily="2" charset="2"/>
              </a:rPr>
              <a:t>events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statistics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are </a:t>
            </a:r>
            <a:r>
              <a:rPr lang="fr-CH" dirty="0" err="1" smtClean="0">
                <a:sym typeface="Wingdings" panose="05000000000000000000" pitchFamily="2" charset="2"/>
              </a:rPr>
              <a:t>amply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sufficient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(+ </a:t>
            </a:r>
            <a:r>
              <a:rPr lang="fr-CH" dirty="0" err="1" smtClean="0">
                <a:sym typeface="Wingdings" panose="05000000000000000000" pitchFamily="2" charset="2"/>
              </a:rPr>
              <a:t>they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disappear</a:t>
            </a:r>
            <a:r>
              <a:rPr lang="fr-CH" dirty="0" smtClean="0">
                <a:sym typeface="Wingdings" panose="05000000000000000000" pitchFamily="2" charset="2"/>
              </a:rPr>
              <a:t>!)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</a:t>
            </a:r>
            <a:r>
              <a:rPr lang="fr-CH" dirty="0" smtClean="0">
                <a:sym typeface="Wingdings" panose="05000000000000000000" pitchFamily="2" charset="2"/>
              </a:rPr>
              <a:t> for </a:t>
            </a:r>
            <a:r>
              <a:rPr lang="fr-CH" dirty="0" err="1" smtClean="0">
                <a:sym typeface="Wingdings" panose="05000000000000000000" pitchFamily="2" charset="2"/>
              </a:rPr>
              <a:t>electron</a:t>
            </a:r>
            <a:r>
              <a:rPr lang="fr-CH" dirty="0" smtClean="0">
                <a:sym typeface="Wingdings" panose="05000000000000000000" pitchFamily="2" charset="2"/>
              </a:rPr>
              <a:t> neutrino </a:t>
            </a:r>
            <a:r>
              <a:rPr lang="fr-CH" dirty="0" err="1" smtClean="0">
                <a:sym typeface="Wingdings" panose="05000000000000000000" pitchFamily="2" charset="2"/>
              </a:rPr>
              <a:t>events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statstics</a:t>
            </a:r>
            <a:r>
              <a:rPr lang="fr-CH" dirty="0" smtClean="0">
                <a:sym typeface="Wingdings" panose="05000000000000000000" pitchFamily="2" charset="2"/>
              </a:rPr>
              <a:t> to </a:t>
            </a:r>
            <a:r>
              <a:rPr lang="fr-CH" dirty="0" err="1" smtClean="0">
                <a:sym typeface="Wingdings" panose="05000000000000000000" pitchFamily="2" charset="2"/>
              </a:rPr>
              <a:t>be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     </a:t>
            </a:r>
            <a:r>
              <a:rPr lang="fr-CH" dirty="0" smtClean="0"/>
              <a:t>      </a:t>
            </a:r>
            <a:endParaRPr lang="fr-CH" dirty="0" smtClean="0"/>
          </a:p>
          <a:p>
            <a:r>
              <a:rPr lang="fr-CH" dirty="0" smtClean="0"/>
              <a:t>     6. </a:t>
            </a:r>
            <a:r>
              <a:rPr lang="fr-CH" dirty="0" err="1" smtClean="0"/>
              <a:t>Uncertainty</a:t>
            </a:r>
            <a:r>
              <a:rPr lang="fr-CH" dirty="0" smtClean="0"/>
              <a:t> on FD/ND flux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smtClean="0">
                <a:sym typeface="Symbol"/>
              </a:rPr>
              <a:t> 2% (T2K, </a:t>
            </a:r>
            <a:r>
              <a:rPr lang="en-US" dirty="0" smtClean="0"/>
              <a:t>Phys. Rev. D 87, 012001 (2013) 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and </a:t>
            </a:r>
            <a:r>
              <a:rPr lang="fr-CH" dirty="0" err="1" smtClean="0"/>
              <a:t>improving</a:t>
            </a:r>
            <a:r>
              <a:rPr lang="fr-CH" dirty="0" smtClean="0"/>
              <a:t>....    detector </a:t>
            </a:r>
            <a:r>
              <a:rPr lang="fr-CH" dirty="0" err="1" smtClean="0"/>
              <a:t>being</a:t>
            </a:r>
            <a:r>
              <a:rPr lang="fr-CH" dirty="0" smtClean="0"/>
              <a:t> close to </a:t>
            </a:r>
            <a:r>
              <a:rPr lang="fr-CH" dirty="0" err="1" smtClean="0"/>
              <a:t>target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probably</a:t>
            </a:r>
            <a:r>
              <a:rPr lang="fr-CH" dirty="0" smtClean="0"/>
              <a:t> not a </a:t>
            </a:r>
            <a:r>
              <a:rPr lang="fr-CH" dirty="0" err="1" smtClean="0"/>
              <a:t>fundamental</a:t>
            </a:r>
            <a:r>
              <a:rPr lang="fr-CH" dirty="0" smtClean="0"/>
              <a:t> limitation</a:t>
            </a:r>
            <a:r>
              <a:rPr lang="fr-CH" dirty="0" smtClean="0"/>
              <a:t>.</a:t>
            </a:r>
          </a:p>
          <a:p>
            <a:endParaRPr lang="fr-CH" dirty="0"/>
          </a:p>
          <a:p>
            <a:r>
              <a:rPr lang="fr-CH" dirty="0" smtClean="0"/>
              <a:t>     </a:t>
            </a:r>
          </a:p>
          <a:p>
            <a:endParaRPr lang="fr-CH" dirty="0"/>
          </a:p>
          <a:p>
            <a:r>
              <a:rPr lang="fr-CH" dirty="0" smtClean="0"/>
              <a:t>      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     </a:t>
            </a:r>
          </a:p>
          <a:p>
            <a:r>
              <a:rPr lang="fr-CH" dirty="0"/>
              <a:t> </a:t>
            </a:r>
            <a:r>
              <a:rPr lang="fr-CH" dirty="0" smtClean="0"/>
              <a:t>     </a:t>
            </a:r>
          </a:p>
          <a:p>
            <a:endParaRPr lang="fr-CH" dirty="0"/>
          </a:p>
          <a:p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7/13/2015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Alain Blondel, ND upgrade progress.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D1-704A-47E8-B947-F64E9506ACDA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233645"/>
            <a:ext cx="4752975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7240" y="953725"/>
            <a:ext cx="41612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Existing</a:t>
            </a:r>
            <a:r>
              <a:rPr lang="fr-CH" dirty="0" smtClean="0"/>
              <a:t> TPC ‘</a:t>
            </a:r>
            <a:r>
              <a:rPr lang="fr-CH" dirty="0" err="1" smtClean="0"/>
              <a:t>Argonuts</a:t>
            </a:r>
            <a:r>
              <a:rPr lang="fr-CH" dirty="0" smtClean="0"/>
              <a:t>’ </a:t>
            </a:r>
            <a:r>
              <a:rPr lang="fr-CH" dirty="0" err="1" smtClean="0"/>
              <a:t>analysis</a:t>
            </a:r>
            <a:endParaRPr lang="fr-CH" dirty="0" smtClean="0"/>
          </a:p>
          <a:p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 </a:t>
            </a:r>
            <a:r>
              <a:rPr lang="fr-CH" dirty="0" err="1" smtClean="0">
                <a:sym typeface="Wingdings" panose="05000000000000000000" pitchFamily="2" charset="2"/>
              </a:rPr>
              <a:t>nice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events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>
                <a:sym typeface="Wingdings" panose="05000000000000000000" pitchFamily="2" charset="2"/>
              </a:rPr>
              <a:t></a:t>
            </a:r>
            <a:r>
              <a:rPr lang="fr-CH" dirty="0" smtClean="0"/>
              <a:t> 4X </a:t>
            </a:r>
            <a:r>
              <a:rPr lang="fr-CH" dirty="0" err="1" smtClean="0"/>
              <a:t>fewer</a:t>
            </a:r>
            <a:r>
              <a:rPr lang="fr-CH" dirty="0" smtClean="0"/>
              <a:t> </a:t>
            </a:r>
            <a:r>
              <a:rPr lang="fr-CH" dirty="0" err="1" smtClean="0"/>
              <a:t>events</a:t>
            </a:r>
            <a:r>
              <a:rPr lang="fr-CH" dirty="0" smtClean="0"/>
              <a:t> </a:t>
            </a:r>
            <a:r>
              <a:rPr lang="fr-CH" dirty="0" err="1" smtClean="0"/>
              <a:t>selected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</a:t>
            </a:r>
            <a:r>
              <a:rPr lang="fr-CH" dirty="0" err="1" smtClean="0"/>
              <a:t>expected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>
                <a:sym typeface="Wingdings" panose="05000000000000000000" pitchFamily="2" charset="2"/>
              </a:rPr>
              <a:t> </a:t>
            </a:r>
            <a:r>
              <a:rPr lang="fr-CH" dirty="0" err="1" smtClean="0">
                <a:sym typeface="Wingdings" panose="05000000000000000000" pitchFamily="2" charset="2"/>
              </a:rPr>
              <a:t>obviously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TPCs</a:t>
            </a:r>
            <a:r>
              <a:rPr lang="fr-CH" dirty="0" smtClean="0">
                <a:sym typeface="Wingdings" panose="05000000000000000000" pitchFamily="2" charset="2"/>
              </a:rPr>
              <a:t> are </a:t>
            </a:r>
            <a:r>
              <a:rPr lang="fr-CH" dirty="0" err="1" smtClean="0">
                <a:sym typeface="Wingdings" panose="05000000000000000000" pitchFamily="2" charset="2"/>
              </a:rPr>
              <a:t>too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small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(</a:t>
            </a:r>
            <a:r>
              <a:rPr lang="fr-CH" dirty="0" err="1" smtClean="0">
                <a:sym typeface="Wingdings" panose="05000000000000000000" pitchFamily="2" charset="2"/>
              </a:rPr>
              <a:t>fiducial</a:t>
            </a:r>
            <a:r>
              <a:rPr lang="fr-CH" dirty="0" smtClean="0">
                <a:sym typeface="Wingdings" panose="05000000000000000000" pitchFamily="2" charset="2"/>
              </a:rPr>
              <a:t> volume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nearly</a:t>
            </a:r>
            <a:r>
              <a:rPr lang="fr-CH" dirty="0" smtClean="0">
                <a:sym typeface="Wingdings" panose="05000000000000000000" pitchFamily="2" charset="2"/>
              </a:rPr>
              <a:t> 0) </a:t>
            </a:r>
          </a:p>
          <a:p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 </a:t>
            </a:r>
            <a:r>
              <a:rPr lang="fr-CH" dirty="0" err="1" smtClean="0">
                <a:sym typeface="Wingdings" panose="05000000000000000000" pitchFamily="2" charset="2"/>
              </a:rPr>
              <a:t>need</a:t>
            </a:r>
            <a:r>
              <a:rPr lang="fr-CH" dirty="0" smtClean="0">
                <a:sym typeface="Wingdings" panose="05000000000000000000" pitchFamily="2" charset="2"/>
              </a:rPr>
              <a:t> to </a:t>
            </a:r>
            <a:r>
              <a:rPr lang="fr-CH" dirty="0" err="1" smtClean="0">
                <a:sym typeface="Wingdings" panose="05000000000000000000" pitchFamily="2" charset="2"/>
              </a:rPr>
              <a:t>think</a:t>
            </a:r>
            <a:r>
              <a:rPr lang="fr-CH" dirty="0" smtClean="0">
                <a:sym typeface="Wingdings" panose="05000000000000000000" pitchFamily="2" charset="2"/>
              </a:rPr>
              <a:t> about </a:t>
            </a:r>
            <a:r>
              <a:rPr lang="fr-CH" dirty="0" err="1" smtClean="0">
                <a:sym typeface="Wingdings" panose="05000000000000000000" pitchFamily="2" charset="2"/>
              </a:rPr>
              <a:t>selection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method</a:t>
            </a:r>
            <a:endParaRPr lang="fr-CH" dirty="0" smtClean="0"/>
          </a:p>
          <a:p>
            <a:r>
              <a:rPr lang="fr-CH" dirty="0" smtClean="0"/>
              <a:t>if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make</a:t>
            </a:r>
            <a:r>
              <a:rPr lang="fr-CH" dirty="0" smtClean="0"/>
              <a:t> use of </a:t>
            </a:r>
            <a:r>
              <a:rPr lang="fr-CH" dirty="0" err="1" smtClean="0"/>
              <a:t>TPCs</a:t>
            </a:r>
            <a:r>
              <a:rPr lang="fr-CH" dirty="0" smtClean="0"/>
              <a:t> for </a:t>
            </a:r>
            <a:r>
              <a:rPr lang="fr-CH" dirty="0" err="1" smtClean="0"/>
              <a:t>this</a:t>
            </a:r>
            <a:r>
              <a:rPr lang="fr-CH" dirty="0" smtClean="0"/>
              <a:t>. 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110" y="458670"/>
            <a:ext cx="147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 smtClean="0"/>
              <a:t>Asher</a:t>
            </a:r>
            <a:r>
              <a:rPr lang="fr-CH" b="1" i="1" dirty="0" smtClean="0"/>
              <a:t> </a:t>
            </a:r>
            <a:r>
              <a:rPr lang="fr-CH" b="1" i="1" dirty="0" err="1" smtClean="0"/>
              <a:t>Kaboth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0351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7/13/2015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Alain Blondel, ND upgrade progress.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D1-704A-47E8-B947-F64E9506ACDA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233645"/>
            <a:ext cx="8511808" cy="642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515" y="233645"/>
            <a:ext cx="240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another</a:t>
            </a:r>
            <a:r>
              <a:rPr lang="fr-CH" dirty="0" smtClean="0"/>
              <a:t> possible </a:t>
            </a:r>
            <a:r>
              <a:rPr lang="fr-CH" dirty="0" err="1" smtClean="0"/>
              <a:t>set-up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7/13/2015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Alain Blondel, ND upgrade progress.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D1-704A-47E8-B947-F64E9506ACDA}" type="slidenum">
              <a:rPr lang="en-US" smtClean="0"/>
              <a:t>22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8" y="773705"/>
            <a:ext cx="8101778" cy="508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2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FA7A-F70C-402D-BD89-FAB71386797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728700"/>
            <a:ext cx="86800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ND280 upgrade: </a:t>
            </a:r>
          </a:p>
          <a:p>
            <a:endParaRPr lang="fr-CH" dirty="0"/>
          </a:p>
          <a:p>
            <a:r>
              <a:rPr lang="fr-CH" dirty="0" smtClean="0"/>
              <a:t> </a:t>
            </a:r>
            <a:r>
              <a:rPr lang="fr-CH" dirty="0" err="1" smtClean="0"/>
              <a:t>Many</a:t>
            </a:r>
            <a:r>
              <a:rPr lang="fr-CH" dirty="0" smtClean="0"/>
              <a:t> </a:t>
            </a:r>
            <a:r>
              <a:rPr lang="fr-CH" dirty="0" err="1" smtClean="0"/>
              <a:t>things</a:t>
            </a:r>
            <a:r>
              <a:rPr lang="fr-CH" dirty="0" smtClean="0"/>
              <a:t> to look at: 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-- </a:t>
            </a:r>
            <a:r>
              <a:rPr lang="fr-CH" dirty="0">
                <a:sym typeface="Wingdings" panose="05000000000000000000" pitchFamily="2" charset="2"/>
              </a:rPr>
              <a:t>water </a:t>
            </a:r>
            <a:r>
              <a:rPr lang="fr-CH" dirty="0" err="1">
                <a:sym typeface="Wingdings" panose="05000000000000000000" pitchFamily="2" charset="2"/>
              </a:rPr>
              <a:t>target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design </a:t>
            </a:r>
            <a:r>
              <a:rPr lang="fr-CH" dirty="0" err="1" smtClean="0">
                <a:sym typeface="Wingdings" panose="05000000000000000000" pitchFamily="2" charset="2"/>
              </a:rPr>
              <a:t>mechanics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>
                <a:sym typeface="Wingdings" panose="05000000000000000000" pitchFamily="2" charset="2"/>
              </a:rPr>
              <a:t>and </a:t>
            </a:r>
            <a:r>
              <a:rPr lang="fr-CH" dirty="0" err="1">
                <a:sym typeface="Wingdings" panose="05000000000000000000" pitchFamily="2" charset="2"/>
              </a:rPr>
              <a:t>geometry</a:t>
            </a:r>
            <a:r>
              <a:rPr lang="fr-CH" dirty="0">
                <a:sym typeface="Wingdings" panose="05000000000000000000" pitchFamily="2" charset="2"/>
              </a:rPr>
              <a:t> </a:t>
            </a:r>
          </a:p>
          <a:p>
            <a:r>
              <a:rPr lang="fr-CH" dirty="0">
                <a:sym typeface="Wingdings" panose="05000000000000000000" pitchFamily="2" charset="2"/>
              </a:rPr>
              <a:t>            </a:t>
            </a:r>
            <a:r>
              <a:rPr lang="fr-CH" dirty="0" err="1">
                <a:sym typeface="Wingdings" panose="05000000000000000000" pitchFamily="2" charset="2"/>
              </a:rPr>
              <a:t>is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Wagasci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enough</a:t>
            </a:r>
            <a:r>
              <a:rPr lang="fr-CH" dirty="0">
                <a:sym typeface="Wingdings" panose="05000000000000000000" pitchFamily="2" charset="2"/>
              </a:rPr>
              <a:t> to</a:t>
            </a:r>
            <a:r>
              <a:rPr lang="fr-CH" b="1" dirty="0">
                <a:sym typeface="Wingdings" panose="05000000000000000000" pitchFamily="2" charset="2"/>
              </a:rPr>
              <a:t> tell </a:t>
            </a:r>
            <a:r>
              <a:rPr lang="fr-CH" b="1" dirty="0" err="1">
                <a:sym typeface="Wingdings" panose="05000000000000000000" pitchFamily="2" charset="2"/>
              </a:rPr>
              <a:t>electron</a:t>
            </a:r>
            <a:r>
              <a:rPr lang="fr-CH" b="1" dirty="0">
                <a:sym typeface="Wingdings" panose="05000000000000000000" pitchFamily="2" charset="2"/>
              </a:rPr>
              <a:t> </a:t>
            </a:r>
            <a:r>
              <a:rPr lang="fr-CH" b="1" dirty="0" err="1">
                <a:sym typeface="Wingdings" panose="05000000000000000000" pitchFamily="2" charset="2"/>
              </a:rPr>
              <a:t>from</a:t>
            </a:r>
            <a:r>
              <a:rPr lang="fr-CH" b="1" dirty="0">
                <a:sym typeface="Wingdings" panose="05000000000000000000" pitchFamily="2" charset="2"/>
              </a:rPr>
              <a:t> photon </a:t>
            </a:r>
            <a:r>
              <a:rPr lang="fr-CH" dirty="0">
                <a:sym typeface="Wingdings" panose="05000000000000000000" pitchFamily="2" charset="2"/>
              </a:rPr>
              <a:t>for  </a:t>
            </a:r>
            <a:r>
              <a:rPr lang="fr-CH" dirty="0" smtClean="0">
                <a:sym typeface="Symbol"/>
              </a:rPr>
              <a:t></a:t>
            </a:r>
            <a:r>
              <a:rPr lang="fr-CH" baseline="-25000" dirty="0" smtClean="0">
                <a:sym typeface="Symbol"/>
              </a:rPr>
              <a:t>e</a:t>
            </a:r>
            <a:r>
              <a:rPr lang="fr-CH" dirty="0" smtClean="0">
                <a:sym typeface="Wingdings" panose="05000000000000000000" pitchFamily="2" charset="2"/>
              </a:rPr>
              <a:t>  cross-section </a:t>
            </a:r>
            <a:r>
              <a:rPr lang="fr-CH" dirty="0" err="1" smtClean="0">
                <a:sym typeface="Wingdings" panose="05000000000000000000" pitchFamily="2" charset="2"/>
              </a:rPr>
              <a:t>measurement</a:t>
            </a:r>
            <a:r>
              <a:rPr lang="fr-CH" dirty="0" smtClean="0">
                <a:sym typeface="Wingdings" panose="05000000000000000000" pitchFamily="2" charset="2"/>
              </a:rPr>
              <a:t>?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or </a:t>
            </a:r>
            <a:r>
              <a:rPr lang="fr-CH" dirty="0" err="1" smtClean="0">
                <a:sym typeface="Wingdings" panose="05000000000000000000" pitchFamily="2" charset="2"/>
              </a:rPr>
              <a:t>should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we</a:t>
            </a:r>
            <a:r>
              <a:rPr lang="fr-CH" dirty="0" smtClean="0">
                <a:sym typeface="Wingdings" panose="05000000000000000000" pitchFamily="2" charset="2"/>
              </a:rPr>
              <a:t> go for Water </a:t>
            </a:r>
            <a:r>
              <a:rPr lang="fr-CH" dirty="0" err="1" smtClean="0">
                <a:sym typeface="Wingdings" panose="05000000000000000000" pitchFamily="2" charset="2"/>
              </a:rPr>
              <a:t>based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scintillator</a:t>
            </a:r>
            <a:r>
              <a:rPr lang="fr-CH" dirty="0" smtClean="0">
                <a:sym typeface="Wingdings" panose="05000000000000000000" pitchFamily="2" charset="2"/>
              </a:rPr>
              <a:t> in </a:t>
            </a:r>
            <a:r>
              <a:rPr lang="fr-CH" dirty="0" err="1" smtClean="0">
                <a:sym typeface="Wingdings" panose="05000000000000000000" pitchFamily="2" charset="2"/>
              </a:rPr>
              <a:t>straws</a:t>
            </a:r>
            <a:r>
              <a:rPr lang="fr-CH" dirty="0" smtClean="0">
                <a:sym typeface="Wingdings" panose="05000000000000000000" pitchFamily="2" charset="2"/>
              </a:rPr>
              <a:t>?     </a:t>
            </a:r>
            <a:endParaRPr lang="fr-CH" dirty="0">
              <a:sym typeface="Wingdings" panose="05000000000000000000" pitchFamily="2" charset="2"/>
            </a:endParaRP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-- best arrangement for </a:t>
            </a:r>
            <a:r>
              <a:rPr lang="fr-CH" dirty="0" err="1" smtClean="0">
                <a:sym typeface="Wingdings" panose="05000000000000000000" pitchFamily="2" charset="2"/>
              </a:rPr>
              <a:t>TPCs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endParaRPr lang="fr-CH" dirty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-- P0D </a:t>
            </a:r>
          </a:p>
          <a:p>
            <a:endParaRPr lang="fr-CH" dirty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-- ECAL 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</a:t>
            </a:r>
            <a:r>
              <a:rPr lang="fr-CH" dirty="0" err="1" smtClean="0">
                <a:sym typeface="Wingdings" panose="05000000000000000000" pitchFamily="2" charset="2"/>
              </a:rPr>
              <a:t>improve</a:t>
            </a:r>
            <a:r>
              <a:rPr lang="fr-CH" dirty="0" smtClean="0">
                <a:sym typeface="Wingdings" panose="05000000000000000000" pitchFamily="2" charset="2"/>
              </a:rPr>
              <a:t>/</a:t>
            </a:r>
            <a:r>
              <a:rPr lang="fr-CH" dirty="0" err="1" smtClean="0">
                <a:sym typeface="Wingdings" panose="05000000000000000000" pitchFamily="2" charset="2"/>
              </a:rPr>
              <a:t>refurbish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existing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calorimeter</a:t>
            </a:r>
            <a:r>
              <a:rPr lang="fr-CH" dirty="0" smtClean="0">
                <a:sym typeface="Wingdings" panose="05000000000000000000" pitchFamily="2" charset="2"/>
              </a:rPr>
              <a:t>?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</a:t>
            </a:r>
            <a:r>
              <a:rPr lang="fr-CH" dirty="0" err="1" smtClean="0">
                <a:sym typeface="Wingdings" panose="05000000000000000000" pitchFamily="2" charset="2"/>
              </a:rPr>
              <a:t>add</a:t>
            </a:r>
            <a:r>
              <a:rPr lang="fr-CH" dirty="0" smtClean="0">
                <a:sym typeface="Wingdings" panose="05000000000000000000" pitchFamily="2" charset="2"/>
              </a:rPr>
              <a:t> a </a:t>
            </a:r>
            <a:r>
              <a:rPr lang="fr-CH" dirty="0" err="1" smtClean="0">
                <a:sym typeface="Wingdings" panose="05000000000000000000" pitchFamily="2" charset="2"/>
              </a:rPr>
              <a:t>preshower</a:t>
            </a:r>
            <a:r>
              <a:rPr lang="fr-CH" dirty="0" smtClean="0">
                <a:sym typeface="Wingdings" panose="05000000000000000000" pitchFamily="2" charset="2"/>
              </a:rPr>
              <a:t>/</a:t>
            </a:r>
            <a:r>
              <a:rPr lang="fr-CH" dirty="0" err="1" smtClean="0">
                <a:sym typeface="Wingdings" panose="05000000000000000000" pitchFamily="2" charset="2"/>
              </a:rPr>
              <a:t>pointing</a:t>
            </a:r>
            <a:r>
              <a:rPr lang="fr-CH" dirty="0" smtClean="0">
                <a:sym typeface="Wingdings" panose="05000000000000000000" pitchFamily="2" charset="2"/>
              </a:rPr>
              <a:t>  layer? </a:t>
            </a:r>
            <a:endParaRPr lang="fr-CH" dirty="0">
              <a:sym typeface="Wingdings" panose="05000000000000000000" pitchFamily="2" charset="2"/>
            </a:endParaRPr>
          </a:p>
          <a:p>
            <a:endParaRPr lang="fr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83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FA7A-F70C-402D-BD89-FAB71386797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535" y="638690"/>
            <a:ext cx="2026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CONCLUSIONS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6515" y="1403775"/>
            <a:ext cx="922951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/>
              <a:t>1. High value of </a:t>
            </a:r>
            <a:r>
              <a:rPr lang="fr-CH" sz="2000" dirty="0" smtClean="0">
                <a:sym typeface="Symbol"/>
              </a:rPr>
              <a:t></a:t>
            </a:r>
            <a:r>
              <a:rPr lang="fr-CH" sz="2000" baseline="-25000" dirty="0" smtClean="0">
                <a:sym typeface="Symbol"/>
              </a:rPr>
              <a:t>13  </a:t>
            </a:r>
            <a:r>
              <a:rPr lang="fr-CH" sz="2000" dirty="0" err="1" smtClean="0">
                <a:sym typeface="Symbol"/>
              </a:rPr>
              <a:t>gives</a:t>
            </a:r>
            <a:r>
              <a:rPr lang="fr-CH" sz="2000" dirty="0" smtClean="0">
                <a:sym typeface="Symbol"/>
              </a:rPr>
              <a:t> us a </a:t>
            </a:r>
            <a:r>
              <a:rPr lang="fr-CH" sz="2000" dirty="0" err="1" smtClean="0">
                <a:sym typeface="Symbol"/>
              </a:rPr>
              <a:t>shot</a:t>
            </a:r>
            <a:r>
              <a:rPr lang="fr-CH" sz="2000" dirty="0" smtClean="0">
                <a:sym typeface="Symbol"/>
              </a:rPr>
              <a:t> at CP violation </a:t>
            </a:r>
            <a:r>
              <a:rPr lang="fr-CH" sz="2000" dirty="0" err="1" smtClean="0">
                <a:sym typeface="Symbol"/>
              </a:rPr>
              <a:t>already</a:t>
            </a:r>
            <a:r>
              <a:rPr lang="fr-CH" sz="2000" dirty="0" smtClean="0">
                <a:sym typeface="Symbol"/>
              </a:rPr>
              <a:t> </a:t>
            </a:r>
            <a:r>
              <a:rPr lang="fr-CH" sz="2000" dirty="0" err="1" smtClean="0">
                <a:sym typeface="Symbol"/>
              </a:rPr>
              <a:t>with</a:t>
            </a:r>
            <a:r>
              <a:rPr lang="fr-CH" sz="2000" dirty="0" smtClean="0">
                <a:sym typeface="Symbol"/>
              </a:rPr>
              <a:t> T2K2, </a:t>
            </a:r>
            <a:r>
              <a:rPr lang="fr-CH" sz="2000" dirty="0" err="1" smtClean="0">
                <a:sym typeface="Symbol"/>
              </a:rPr>
              <a:t>with</a:t>
            </a:r>
            <a:r>
              <a:rPr lang="fr-CH" sz="2000" dirty="0" smtClean="0">
                <a:sym typeface="Symbol"/>
              </a:rPr>
              <a:t> T2HK </a:t>
            </a:r>
          </a:p>
          <a:p>
            <a:r>
              <a:rPr lang="fr-CH" sz="2000" dirty="0">
                <a:sym typeface="Symbol"/>
              </a:rPr>
              <a:t> </a:t>
            </a:r>
            <a:r>
              <a:rPr lang="fr-CH" sz="2000" dirty="0" smtClean="0">
                <a:sym typeface="Symbol"/>
              </a:rPr>
              <a:t>   -- but </a:t>
            </a:r>
            <a:r>
              <a:rPr lang="fr-CH" sz="2000" dirty="0" err="1" smtClean="0">
                <a:sym typeface="Symbol"/>
              </a:rPr>
              <a:t>it</a:t>
            </a:r>
            <a:r>
              <a:rPr lang="fr-CH" sz="2000" dirty="0" smtClean="0">
                <a:sym typeface="Symbol"/>
              </a:rPr>
              <a:t> places high </a:t>
            </a:r>
            <a:r>
              <a:rPr lang="fr-CH" sz="2000" dirty="0" err="1" smtClean="0">
                <a:sym typeface="Symbol"/>
              </a:rPr>
              <a:t>premum</a:t>
            </a:r>
            <a:r>
              <a:rPr lang="fr-CH" sz="2000" dirty="0" smtClean="0">
                <a:sym typeface="Symbol"/>
              </a:rPr>
              <a:t> on </a:t>
            </a:r>
            <a:r>
              <a:rPr lang="fr-CH" sz="2000" dirty="0" err="1" smtClean="0">
                <a:sym typeface="Symbol"/>
              </a:rPr>
              <a:t>syst</a:t>
            </a:r>
            <a:r>
              <a:rPr lang="fr-CH" sz="2000" dirty="0" smtClean="0">
                <a:sym typeface="Symbol"/>
              </a:rPr>
              <a:t>. </a:t>
            </a:r>
            <a:r>
              <a:rPr lang="fr-CH" sz="2000" dirty="0" err="1" smtClean="0">
                <a:sym typeface="Symbol"/>
              </a:rPr>
              <a:t>errors</a:t>
            </a:r>
            <a:r>
              <a:rPr lang="fr-CH" sz="2000" dirty="0" smtClean="0">
                <a:sym typeface="Symbol"/>
              </a:rPr>
              <a:t>, </a:t>
            </a:r>
            <a:r>
              <a:rPr lang="fr-CH" sz="2000" dirty="0" err="1" smtClean="0">
                <a:sym typeface="Symbol"/>
              </a:rPr>
              <a:t>both</a:t>
            </a:r>
            <a:r>
              <a:rPr lang="fr-CH" sz="2000" dirty="0" smtClean="0">
                <a:sym typeface="Symbol"/>
              </a:rPr>
              <a:t> on rate and </a:t>
            </a:r>
            <a:r>
              <a:rPr lang="fr-CH" sz="2000" dirty="0" err="1" smtClean="0">
                <a:sym typeface="Symbol"/>
              </a:rPr>
              <a:t>energy</a:t>
            </a:r>
            <a:r>
              <a:rPr lang="fr-CH" sz="2000" dirty="0" smtClean="0">
                <a:sym typeface="Symbol"/>
              </a:rPr>
              <a:t> </a:t>
            </a:r>
            <a:r>
              <a:rPr lang="fr-CH" sz="2000" dirty="0" err="1" smtClean="0">
                <a:sym typeface="Symbol"/>
              </a:rPr>
              <a:t>response</a:t>
            </a:r>
            <a:r>
              <a:rPr lang="fr-CH" sz="2000" dirty="0" smtClean="0">
                <a:sym typeface="Symbol"/>
              </a:rPr>
              <a:t> </a:t>
            </a:r>
          </a:p>
          <a:p>
            <a:r>
              <a:rPr lang="fr-CH" sz="2000" dirty="0">
                <a:sym typeface="Symbol"/>
              </a:rPr>
              <a:t> </a:t>
            </a:r>
            <a:r>
              <a:rPr lang="fr-CH" sz="2000" dirty="0" smtClean="0">
                <a:sym typeface="Symbol"/>
              </a:rPr>
              <a:t>   </a:t>
            </a:r>
            <a:r>
              <a:rPr lang="fr-CH" sz="2000" dirty="0" smtClean="0">
                <a:sym typeface="Wingdings" panose="05000000000000000000" pitchFamily="2" charset="2"/>
              </a:rPr>
              <a:t> </a:t>
            </a:r>
            <a:r>
              <a:rPr lang="fr-CH" sz="2000" dirty="0" err="1" smtClean="0">
                <a:sym typeface="Wingdings" panose="05000000000000000000" pitchFamily="2" charset="2"/>
              </a:rPr>
              <a:t>revisit</a:t>
            </a:r>
            <a:r>
              <a:rPr lang="fr-CH" sz="2000" dirty="0" smtClean="0">
                <a:sym typeface="Wingdings" panose="05000000000000000000" pitchFamily="2" charset="2"/>
              </a:rPr>
              <a:t> ND280!</a:t>
            </a:r>
          </a:p>
          <a:p>
            <a:endParaRPr lang="fr-CH" sz="2000" dirty="0">
              <a:sym typeface="Wingdings" panose="05000000000000000000" pitchFamily="2" charset="2"/>
            </a:endParaRPr>
          </a:p>
          <a:p>
            <a:r>
              <a:rPr lang="fr-CH" sz="2000" dirty="0" smtClean="0">
                <a:sym typeface="Wingdings" panose="05000000000000000000" pitchFamily="2" charset="2"/>
              </a:rPr>
              <a:t>2. a </a:t>
            </a:r>
            <a:r>
              <a:rPr lang="fr-CH" sz="2000" dirty="0" err="1" smtClean="0">
                <a:sym typeface="Wingdings" panose="05000000000000000000" pitchFamily="2" charset="2"/>
              </a:rPr>
              <a:t>number</a:t>
            </a:r>
            <a:r>
              <a:rPr lang="fr-CH" sz="2000" dirty="0" smtClean="0">
                <a:sym typeface="Wingdings" panose="05000000000000000000" pitchFamily="2" charset="2"/>
              </a:rPr>
              <a:t> of </a:t>
            </a:r>
            <a:r>
              <a:rPr lang="fr-CH" sz="2000" dirty="0" err="1" smtClean="0">
                <a:sym typeface="Wingdings" panose="05000000000000000000" pitchFamily="2" charset="2"/>
              </a:rPr>
              <a:t>systematics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can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be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traced</a:t>
            </a:r>
            <a:r>
              <a:rPr lang="fr-CH" sz="2000" dirty="0" smtClean="0">
                <a:sym typeface="Wingdings" panose="05000000000000000000" pitchFamily="2" charset="2"/>
              </a:rPr>
              <a:t> back to </a:t>
            </a:r>
            <a:r>
              <a:rPr lang="fr-CH" sz="2000" dirty="0" err="1" smtClean="0">
                <a:sym typeface="Wingdings" panose="05000000000000000000" pitchFamily="2" charset="2"/>
              </a:rPr>
              <a:t>experimental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set-up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sz="2000" dirty="0" smtClean="0">
                <a:sym typeface="Wingdings" panose="05000000000000000000" pitchFamily="2" charset="2"/>
              </a:rPr>
              <a:t>       </a:t>
            </a:r>
            <a:r>
              <a:rPr lang="fr-CH" sz="2000" dirty="0" err="1" smtClean="0">
                <a:sym typeface="Wingdings" panose="05000000000000000000" pitchFamily="2" charset="2"/>
              </a:rPr>
              <a:t>Geometry</a:t>
            </a:r>
            <a:r>
              <a:rPr lang="fr-CH" sz="2000" dirty="0" smtClean="0">
                <a:sym typeface="Wingdings" panose="05000000000000000000" pitchFamily="2" charset="2"/>
              </a:rPr>
              <a:t>, </a:t>
            </a:r>
            <a:r>
              <a:rPr lang="fr-CH" sz="2000" dirty="0" err="1" smtClean="0">
                <a:sym typeface="Wingdings" panose="05000000000000000000" pitchFamily="2" charset="2"/>
              </a:rPr>
              <a:t>target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material</a:t>
            </a:r>
            <a:r>
              <a:rPr lang="fr-CH" sz="2000" dirty="0" smtClean="0">
                <a:sym typeface="Wingdings" panose="05000000000000000000" pitchFamily="2" charset="2"/>
              </a:rPr>
              <a:t>, </a:t>
            </a:r>
            <a:r>
              <a:rPr lang="fr-CH" sz="2000" dirty="0" err="1" smtClean="0">
                <a:sym typeface="Wingdings" panose="05000000000000000000" pitchFamily="2" charset="2"/>
              </a:rPr>
              <a:t>target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geometry</a:t>
            </a:r>
            <a:endParaRPr lang="fr-CH" sz="2000" dirty="0" smtClean="0">
              <a:sym typeface="Wingdings" panose="05000000000000000000" pitchFamily="2" charset="2"/>
            </a:endParaRPr>
          </a:p>
          <a:p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 smtClean="0">
                <a:sym typeface="Wingdings" panose="05000000000000000000" pitchFamily="2" charset="2"/>
              </a:rPr>
              <a:t>    </a:t>
            </a:r>
          </a:p>
          <a:p>
            <a:r>
              <a:rPr lang="fr-CH" sz="2000" dirty="0" smtClean="0">
                <a:sym typeface="Wingdings" panose="05000000000000000000" pitchFamily="2" charset="2"/>
              </a:rPr>
              <a:t>3. First </a:t>
            </a:r>
            <a:r>
              <a:rPr lang="fr-CH" sz="2000" dirty="0" err="1" smtClean="0">
                <a:sym typeface="Wingdings" panose="05000000000000000000" pitchFamily="2" charset="2"/>
              </a:rPr>
              <a:t>measurement</a:t>
            </a:r>
            <a:r>
              <a:rPr lang="fr-CH" sz="2000" dirty="0" smtClean="0">
                <a:sym typeface="Wingdings" panose="05000000000000000000" pitchFamily="2" charset="2"/>
              </a:rPr>
              <a:t> of the water to </a:t>
            </a:r>
            <a:r>
              <a:rPr lang="fr-CH" sz="2000" dirty="0" err="1" smtClean="0">
                <a:sym typeface="Wingdings" panose="05000000000000000000" pitchFamily="2" charset="2"/>
              </a:rPr>
              <a:t>scintillator</a:t>
            </a:r>
            <a:r>
              <a:rPr lang="fr-CH" sz="2000" dirty="0" smtClean="0">
                <a:sym typeface="Wingdings" panose="05000000000000000000" pitchFamily="2" charset="2"/>
              </a:rPr>
              <a:t> ratio  </a:t>
            </a:r>
            <a:r>
              <a:rPr lang="fr-CH" sz="2000" dirty="0" err="1" smtClean="0">
                <a:sym typeface="Wingdings" panose="05000000000000000000" pitchFamily="2" charset="2"/>
              </a:rPr>
              <a:t>can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be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measured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with</a:t>
            </a:r>
            <a:r>
              <a:rPr lang="fr-CH" sz="2000" dirty="0" smtClean="0">
                <a:sym typeface="Wingdings" panose="05000000000000000000" pitchFamily="2" charset="2"/>
              </a:rPr>
              <a:t> WAGASCI</a:t>
            </a:r>
          </a:p>
          <a:p>
            <a:endParaRPr lang="fr-CH" sz="2000" dirty="0">
              <a:sym typeface="Wingdings" panose="05000000000000000000" pitchFamily="2" charset="2"/>
            </a:endParaRPr>
          </a:p>
          <a:p>
            <a:r>
              <a:rPr lang="fr-CH" sz="2000" dirty="0" smtClean="0">
                <a:sym typeface="Wingdings" panose="05000000000000000000" pitchFamily="2" charset="2"/>
              </a:rPr>
              <a:t>4. </a:t>
            </a:r>
            <a:r>
              <a:rPr lang="fr-CH" sz="2000" dirty="0" err="1" smtClean="0">
                <a:sym typeface="Wingdings" panose="05000000000000000000" pitchFamily="2" charset="2"/>
              </a:rPr>
              <a:t>European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collaborators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keen</a:t>
            </a:r>
            <a:r>
              <a:rPr lang="fr-CH" sz="2000" dirty="0" smtClean="0">
                <a:sym typeface="Wingdings" panose="05000000000000000000" pitchFamily="2" charset="2"/>
              </a:rPr>
              <a:t> to </a:t>
            </a:r>
            <a:r>
              <a:rPr lang="fr-CH" sz="2000" dirty="0" err="1" smtClean="0">
                <a:sym typeface="Wingdings" panose="05000000000000000000" pitchFamily="2" charset="2"/>
              </a:rPr>
              <a:t>work</a:t>
            </a:r>
            <a:r>
              <a:rPr lang="fr-CH" sz="2000" dirty="0" smtClean="0">
                <a:sym typeface="Wingdings" panose="05000000000000000000" pitchFamily="2" charset="2"/>
              </a:rPr>
              <a:t> on ND280 off-axis upgrade</a:t>
            </a:r>
          </a:p>
          <a:p>
            <a:endParaRPr lang="fr-CH" sz="2000" dirty="0">
              <a:sym typeface="Wingdings" panose="05000000000000000000" pitchFamily="2" charset="2"/>
            </a:endParaRPr>
          </a:p>
          <a:p>
            <a:r>
              <a:rPr lang="fr-CH" sz="2000" dirty="0" smtClean="0">
                <a:sym typeface="Wingdings" panose="05000000000000000000" pitchFamily="2" charset="2"/>
              </a:rPr>
              <a:t>5. ND280 off-axis </a:t>
            </a:r>
            <a:r>
              <a:rPr lang="fr-CH" sz="2000" dirty="0" err="1" smtClean="0">
                <a:sym typeface="Wingdings" panose="05000000000000000000" pitchFamily="2" charset="2"/>
              </a:rPr>
              <a:t>magnetic</a:t>
            </a:r>
            <a:r>
              <a:rPr lang="fr-CH" sz="2000" dirty="0" smtClean="0">
                <a:sym typeface="Wingdings" panose="05000000000000000000" pitchFamily="2" charset="2"/>
              </a:rPr>
              <a:t>  detector </a:t>
            </a:r>
            <a:r>
              <a:rPr lang="fr-CH" sz="2000" dirty="0" err="1" smtClean="0">
                <a:sym typeface="Wingdings" panose="05000000000000000000" pitchFamily="2" charset="2"/>
              </a:rPr>
              <a:t>is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irreplaceable</a:t>
            </a:r>
            <a:r>
              <a:rPr lang="fr-CH" sz="2000" dirty="0" smtClean="0">
                <a:sym typeface="Wingdings" panose="05000000000000000000" pitchFamily="2" charset="2"/>
              </a:rPr>
              <a:t>. </a:t>
            </a:r>
          </a:p>
          <a:p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 smtClean="0">
                <a:sym typeface="Wingdings" panose="05000000000000000000" pitchFamily="2" charset="2"/>
              </a:rPr>
              <a:t>   </a:t>
            </a:r>
            <a:r>
              <a:rPr lang="fr-CH" sz="2000" dirty="0" err="1" smtClean="0">
                <a:sym typeface="Wingdings" panose="05000000000000000000" pitchFamily="2" charset="2"/>
              </a:rPr>
              <a:t>Very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complementary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with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Intermediate</a:t>
            </a:r>
            <a:r>
              <a:rPr lang="fr-CH" sz="2000" dirty="0" smtClean="0">
                <a:sym typeface="Wingdings" panose="05000000000000000000" pitchFamily="2" charset="2"/>
              </a:rPr>
              <a:t> Water </a:t>
            </a:r>
            <a:r>
              <a:rPr lang="fr-CH" sz="2000" dirty="0" err="1">
                <a:sym typeface="Wingdings" panose="05000000000000000000" pitchFamily="2" charset="2"/>
              </a:rPr>
              <a:t>C</a:t>
            </a:r>
            <a:r>
              <a:rPr lang="fr-CH" sz="2000" dirty="0" err="1" smtClean="0">
                <a:sym typeface="Wingdings" panose="05000000000000000000" pitchFamily="2" charset="2"/>
              </a:rPr>
              <a:t>herenkov</a:t>
            </a:r>
            <a:r>
              <a:rPr lang="fr-CH" sz="2000" dirty="0" smtClean="0">
                <a:sym typeface="Wingdings" panose="05000000000000000000" pitchFamily="2" charset="2"/>
              </a:rPr>
              <a:t> detector</a:t>
            </a:r>
          </a:p>
        </p:txBody>
      </p:sp>
    </p:spTree>
    <p:extLst>
      <p:ext uri="{BB962C8B-B14F-4D97-AF65-F5344CB8AC3E}">
        <p14:creationId xmlns:p14="http://schemas.microsoft.com/office/powerpoint/2010/main" val="64278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7A01-8C38-459D-9EEE-C63493F41D6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68860"/>
            <a:ext cx="11389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side</a:t>
            </a:r>
            <a:r>
              <a:rPr lang="fr-CH" b="1" dirty="0" smtClean="0"/>
              <a:t> </a:t>
            </a:r>
            <a:r>
              <a:rPr lang="fr-CH" b="1" dirty="0" err="1" smtClean="0"/>
              <a:t>view</a:t>
            </a:r>
            <a:r>
              <a:rPr lang="fr-CH" b="1" dirty="0" smtClean="0"/>
              <a:t>:</a:t>
            </a:r>
            <a:endParaRPr lang="fr-CH" b="1" dirty="0"/>
          </a:p>
        </p:txBody>
      </p:sp>
      <p:sp>
        <p:nvSpPr>
          <p:cNvPr id="6" name="Rectangle 5"/>
          <p:cNvSpPr/>
          <p:nvPr/>
        </p:nvSpPr>
        <p:spPr>
          <a:xfrm rot="5400000">
            <a:off x="5215762" y="439612"/>
            <a:ext cx="144016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215762" y="2455834"/>
            <a:ext cx="144016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 rot="16200000">
            <a:off x="5647810" y="1434031"/>
            <a:ext cx="576064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TextBox 10"/>
          <p:cNvSpPr txBox="1"/>
          <p:nvPr/>
        </p:nvSpPr>
        <p:spPr>
          <a:xfrm>
            <a:off x="356279" y="3954311"/>
            <a:ext cx="188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scale</a:t>
            </a:r>
            <a:r>
              <a:rPr lang="fr-CH" dirty="0" smtClean="0"/>
              <a:t> </a:t>
            </a:r>
            <a:r>
              <a:rPr lang="fr-CH" dirty="0" err="1" smtClean="0"/>
              <a:t>approximate</a:t>
            </a:r>
            <a:endParaRPr lang="fr-CH" dirty="0"/>
          </a:p>
        </p:txBody>
      </p:sp>
      <p:sp>
        <p:nvSpPr>
          <p:cNvPr id="12" name="Flowchart: Summing Junction 11"/>
          <p:cNvSpPr/>
          <p:nvPr/>
        </p:nvSpPr>
        <p:spPr>
          <a:xfrm>
            <a:off x="5436096" y="2064101"/>
            <a:ext cx="405045" cy="405045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96136" y="201909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600" b="1" dirty="0" smtClean="0"/>
              <a:t>B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6555" y="5184195"/>
            <a:ext cx="6523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fiducial</a:t>
            </a:r>
            <a:r>
              <a:rPr lang="fr-CH" dirty="0" smtClean="0"/>
              <a:t> volume:  2.4long x 1.7wide x  0.35m high= 1.4  m</a:t>
            </a:r>
            <a:r>
              <a:rPr lang="fr-CH" baseline="30000" dirty="0" smtClean="0"/>
              <a:t>3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= 0.6 (plastic)  + 0.8 (0.1plastic + 0.7 H2O)  tons 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increased</a:t>
            </a:r>
            <a:r>
              <a:rPr lang="fr-CH" dirty="0" smtClean="0"/>
              <a:t> by </a:t>
            </a:r>
            <a:r>
              <a:rPr lang="fr-CH" dirty="0" err="1" smtClean="0"/>
              <a:t>improved</a:t>
            </a:r>
            <a:r>
              <a:rPr lang="fr-CH" dirty="0" smtClean="0"/>
              <a:t> design of TPC </a:t>
            </a:r>
            <a:r>
              <a:rPr lang="fr-CH" dirty="0" err="1" smtClean="0"/>
              <a:t>field</a:t>
            </a:r>
            <a:r>
              <a:rPr lang="fr-CH" dirty="0" smtClean="0"/>
              <a:t> cage.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81890" y="1448780"/>
            <a:ext cx="576064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2726795" y="1448780"/>
            <a:ext cx="144016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TextBox 18"/>
          <p:cNvSpPr txBox="1"/>
          <p:nvPr/>
        </p:nvSpPr>
        <p:spPr>
          <a:xfrm>
            <a:off x="1916705" y="2798930"/>
            <a:ext cx="7697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ym typeface="Wingdings" panose="05000000000000000000" pitchFamily="2" charset="2"/>
              </a:rPr>
              <a:t>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 err="1" smtClean="0">
                <a:sym typeface="Wingdings" panose="05000000000000000000" pitchFamily="2" charset="2"/>
              </a:rPr>
              <a:t>beam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52388"/>
            <a:ext cx="864096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5" y="368660"/>
            <a:ext cx="41275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07A8-0F99-4EFC-8275-96268286ECD9}" type="datetime3">
              <a:rPr lang="en-US" smtClean="0"/>
              <a:t>6 August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" y="143635"/>
            <a:ext cx="4543865" cy="564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1610" y="5769260"/>
            <a:ext cx="26804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2012 </a:t>
            </a:r>
            <a:r>
              <a:rPr lang="fr-CH" dirty="0" err="1" smtClean="0"/>
              <a:t>with</a:t>
            </a:r>
            <a:r>
              <a:rPr lang="fr-CH" dirty="0" smtClean="0"/>
              <a:t> 2007 NA61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0462" y="5544235"/>
            <a:ext cx="34269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2</a:t>
            </a:r>
            <a:r>
              <a:rPr lang="fr-CH" dirty="0" smtClean="0"/>
              <a:t>015 version </a:t>
            </a:r>
            <a:r>
              <a:rPr lang="fr-CH" dirty="0" err="1" smtClean="0"/>
              <a:t>with</a:t>
            </a:r>
            <a:r>
              <a:rPr lang="fr-CH" dirty="0" smtClean="0"/>
              <a:t> 2009 NA61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67055" y="5949280"/>
            <a:ext cx="38354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NA61 performance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further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improved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LT+Kaon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67055" y="4509120"/>
            <a:ext cx="36004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62010" y="43291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00B050"/>
                </a:solidFill>
              </a:rPr>
              <a:t>2%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E65A-3CC9-44D6-BAEC-D05EF67E08A3}" type="datetime3">
              <a:rPr lang="en-US" smtClean="0"/>
              <a:t>6 August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ND280 upgrades  Alain Blondel T2K meeting 3June15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1550" y="773705"/>
            <a:ext cx="8771247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When</a:t>
            </a:r>
            <a:r>
              <a:rPr lang="fr-CH" b="1" dirty="0" smtClean="0"/>
              <a:t> the T2K </a:t>
            </a:r>
            <a:r>
              <a:rPr lang="fr-CH" b="1" dirty="0" err="1" smtClean="0"/>
              <a:t>near</a:t>
            </a:r>
            <a:r>
              <a:rPr lang="fr-CH" b="1" dirty="0" smtClean="0"/>
              <a:t> detector </a:t>
            </a:r>
            <a:r>
              <a:rPr lang="fr-CH" b="1" dirty="0" err="1" smtClean="0"/>
              <a:t>was</a:t>
            </a:r>
            <a:r>
              <a:rPr lang="fr-CH" b="1" dirty="0" smtClean="0"/>
              <a:t> </a:t>
            </a:r>
            <a:r>
              <a:rPr lang="fr-CH" b="1" dirty="0" err="1" smtClean="0"/>
              <a:t>designed</a:t>
            </a:r>
            <a:r>
              <a:rPr lang="fr-CH" b="1" dirty="0" smtClean="0"/>
              <a:t>,  </a:t>
            </a:r>
            <a:r>
              <a:rPr lang="fr-CH" b="1" dirty="0" err="1" smtClean="0"/>
              <a:t>aim</a:t>
            </a:r>
            <a:r>
              <a:rPr lang="fr-CH" b="1" dirty="0" smtClean="0"/>
              <a:t> </a:t>
            </a:r>
            <a:r>
              <a:rPr lang="fr-CH" b="1" dirty="0" err="1" smtClean="0"/>
              <a:t>was</a:t>
            </a:r>
            <a:r>
              <a:rPr lang="fr-CH" b="1" dirty="0" smtClean="0"/>
              <a:t> ‘</a:t>
            </a:r>
            <a:r>
              <a:rPr lang="fr-CH" b="1" dirty="0" err="1" smtClean="0"/>
              <a:t>discover</a:t>
            </a:r>
            <a:r>
              <a:rPr lang="fr-CH" b="1" dirty="0" smtClean="0"/>
              <a:t> </a:t>
            </a:r>
            <a:r>
              <a:rPr lang="fr-CH" b="1" dirty="0" smtClean="0">
                <a:sym typeface="Symbol"/>
              </a:rPr>
              <a:t></a:t>
            </a:r>
            <a:r>
              <a:rPr lang="fr-CH" b="1" baseline="-25000" dirty="0" smtClean="0">
                <a:sym typeface="Symbol"/>
              </a:rPr>
              <a:t></a:t>
            </a:r>
            <a:r>
              <a:rPr lang="fr-CH" b="1" dirty="0" smtClean="0">
                <a:sym typeface="Symbol"/>
              </a:rPr>
              <a:t></a:t>
            </a:r>
            <a:r>
              <a:rPr lang="fr-CH" b="1" baseline="-25000" dirty="0">
                <a:sym typeface="Symbol"/>
              </a:rPr>
              <a:t>e </a:t>
            </a:r>
            <a:r>
              <a:rPr lang="fr-CH" b="1" dirty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appearance</a:t>
            </a:r>
            <a:r>
              <a:rPr lang="fr-CH" b="1" dirty="0" smtClean="0">
                <a:sym typeface="Symbol"/>
              </a:rPr>
              <a:t>’</a:t>
            </a:r>
            <a:endParaRPr lang="fr-CH" b="1" dirty="0">
              <a:sym typeface="Symbol"/>
            </a:endParaRPr>
          </a:p>
          <a:p>
            <a:r>
              <a:rPr lang="fr-CH" b="1" u="sng" dirty="0" err="1" smtClean="0"/>
              <a:t>even</a:t>
            </a:r>
            <a:r>
              <a:rPr lang="fr-CH" b="1" u="sng" dirty="0" smtClean="0"/>
              <a:t> if </a:t>
            </a:r>
            <a:r>
              <a:rPr lang="fr-CH" b="1" u="sng" dirty="0">
                <a:solidFill>
                  <a:prstClr val="black"/>
                </a:solidFill>
              </a:rPr>
              <a:t> </a:t>
            </a:r>
            <a:r>
              <a:rPr lang="fr-CH" b="1" u="sng" dirty="0">
                <a:solidFill>
                  <a:prstClr val="black"/>
                </a:solidFill>
                <a:sym typeface="Symbol"/>
              </a:rPr>
              <a:t></a:t>
            </a:r>
            <a:r>
              <a:rPr lang="fr-CH" b="1" u="sng" baseline="-25000" dirty="0">
                <a:solidFill>
                  <a:prstClr val="black"/>
                </a:solidFill>
                <a:sym typeface="Symbol"/>
              </a:rPr>
              <a:t>13 </a:t>
            </a:r>
            <a:r>
              <a:rPr lang="fr-CH" b="1" u="sng" dirty="0" err="1" smtClean="0">
                <a:solidFill>
                  <a:prstClr val="black"/>
                </a:solidFill>
                <a:sym typeface="Symbol"/>
              </a:rPr>
              <a:t>is</a:t>
            </a:r>
            <a:r>
              <a:rPr lang="fr-CH" b="1" u="sng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u="sng" dirty="0" err="1" smtClean="0">
                <a:solidFill>
                  <a:prstClr val="black"/>
                </a:solidFill>
                <a:sym typeface="Symbol"/>
              </a:rPr>
              <a:t>very</a:t>
            </a:r>
            <a:r>
              <a:rPr lang="fr-CH" b="1" u="sng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u="sng" dirty="0" err="1" smtClean="0">
                <a:solidFill>
                  <a:prstClr val="black"/>
                </a:solidFill>
                <a:sym typeface="Symbol"/>
              </a:rPr>
              <a:t>small</a:t>
            </a:r>
            <a:r>
              <a:rPr lang="fr-CH" b="1" u="sng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(sin</a:t>
            </a:r>
            <a:r>
              <a:rPr lang="fr-CH" b="1" baseline="30000" dirty="0" smtClean="0">
                <a:solidFill>
                  <a:prstClr val="black"/>
                </a:solidFill>
                <a:sym typeface="Symbol"/>
              </a:rPr>
              <a:t>2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2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13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-&gt; 0.006)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 </a:t>
            </a:r>
            <a:endParaRPr lang="fr-CH" b="1" dirty="0" smtClean="0">
              <a:sym typeface="Symbol"/>
            </a:endParaRPr>
          </a:p>
          <a:p>
            <a:endParaRPr lang="fr-CH" b="1" baseline="-25000" dirty="0">
              <a:sym typeface="Symbol"/>
            </a:endParaRPr>
          </a:p>
          <a:p>
            <a:r>
              <a:rPr lang="fr-CH" b="1" dirty="0" smtClean="0">
                <a:sym typeface="Wingdings" panose="05000000000000000000" pitchFamily="2" charset="2"/>
              </a:rPr>
              <a:t>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emphasis</a:t>
            </a:r>
            <a:r>
              <a:rPr lang="fr-CH" b="1" dirty="0" smtClean="0">
                <a:sym typeface="Symbol"/>
              </a:rPr>
              <a:t> on </a:t>
            </a:r>
            <a:r>
              <a:rPr lang="fr-CH" b="1" dirty="0" err="1" smtClean="0">
                <a:sym typeface="Symbol"/>
              </a:rPr>
              <a:t>accurate</a:t>
            </a:r>
            <a:r>
              <a:rPr lang="fr-CH" b="1" dirty="0" smtClean="0">
                <a:sym typeface="Symbol"/>
              </a:rPr>
              <a:t> background </a:t>
            </a:r>
            <a:r>
              <a:rPr lang="fr-CH" b="1" dirty="0" err="1" smtClean="0">
                <a:sym typeface="Symbol"/>
              </a:rPr>
              <a:t>prediction</a:t>
            </a:r>
            <a:r>
              <a:rPr lang="fr-CH" b="1" dirty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rather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than</a:t>
            </a:r>
            <a:r>
              <a:rPr lang="fr-CH" b="1" dirty="0" smtClean="0">
                <a:sym typeface="Symbol"/>
              </a:rPr>
              <a:t> signal </a:t>
            </a:r>
          </a:p>
          <a:p>
            <a:endParaRPr lang="fr-CH" b="1" dirty="0">
              <a:sym typeface="Symbol"/>
            </a:endParaRPr>
          </a:p>
          <a:p>
            <a:r>
              <a:rPr lang="fr-CH" b="1" dirty="0" err="1" smtClean="0"/>
              <a:t>With</a:t>
            </a:r>
            <a:r>
              <a:rPr lang="fr-CH" b="1" dirty="0" smtClean="0"/>
              <a:t> a large value of  </a:t>
            </a:r>
            <a:r>
              <a:rPr lang="fr-CH" b="1" dirty="0">
                <a:sym typeface="Symbol"/>
              </a:rPr>
              <a:t></a:t>
            </a:r>
            <a:r>
              <a:rPr lang="fr-CH" b="1" baseline="-25000" dirty="0" smtClean="0">
                <a:sym typeface="Symbol"/>
              </a:rPr>
              <a:t>13  </a:t>
            </a:r>
            <a:r>
              <a:rPr lang="fr-CH" b="1" dirty="0" err="1" smtClean="0">
                <a:sym typeface="Symbol"/>
              </a:rPr>
              <a:t>things</a:t>
            </a:r>
            <a:r>
              <a:rPr lang="fr-CH" b="1" dirty="0" smtClean="0">
                <a:sym typeface="Symbol"/>
              </a:rPr>
              <a:t> have </a:t>
            </a:r>
            <a:r>
              <a:rPr lang="fr-CH" b="1" dirty="0" err="1" smtClean="0">
                <a:sym typeface="Symbol"/>
              </a:rPr>
              <a:t>changed</a:t>
            </a:r>
            <a:r>
              <a:rPr lang="fr-CH" b="1" dirty="0" smtClean="0">
                <a:sym typeface="Symbol"/>
              </a:rPr>
              <a:t>: </a:t>
            </a:r>
          </a:p>
          <a:p>
            <a:r>
              <a:rPr lang="fr-CH" b="1" dirty="0">
                <a:sym typeface="Symbol"/>
              </a:rPr>
              <a:t> </a:t>
            </a:r>
            <a:r>
              <a:rPr lang="fr-CH" b="1" dirty="0" smtClean="0">
                <a:sym typeface="Symbol"/>
              </a:rPr>
              <a:t>     -- background </a:t>
            </a:r>
            <a:r>
              <a:rPr lang="fr-CH" b="1" dirty="0" err="1">
                <a:sym typeface="Symbol"/>
              </a:rPr>
              <a:t>is</a:t>
            </a:r>
            <a:r>
              <a:rPr lang="fr-CH" b="1" dirty="0">
                <a:sym typeface="Symbol"/>
              </a:rPr>
              <a:t> a </a:t>
            </a:r>
            <a:r>
              <a:rPr lang="fr-CH" b="1" dirty="0" err="1">
                <a:sym typeface="Symbol"/>
              </a:rPr>
              <a:t>small</a:t>
            </a:r>
            <a:r>
              <a:rPr lang="fr-CH" b="1" dirty="0">
                <a:sym typeface="Symbol"/>
              </a:rPr>
              <a:t> </a:t>
            </a:r>
            <a:r>
              <a:rPr lang="fr-CH" b="1" dirty="0" smtClean="0">
                <a:sym typeface="Symbol"/>
              </a:rPr>
              <a:t>fraction of </a:t>
            </a:r>
            <a:r>
              <a:rPr lang="fr-CH" b="1" baseline="-25000" dirty="0" smtClean="0">
                <a:sym typeface="Symbol"/>
              </a:rPr>
              <a:t></a:t>
            </a:r>
            <a:r>
              <a:rPr lang="fr-CH" b="1" dirty="0" smtClean="0">
                <a:sym typeface="Symbol"/>
              </a:rPr>
              <a:t></a:t>
            </a:r>
            <a:r>
              <a:rPr lang="fr-CH" b="1" baseline="-25000" dirty="0" smtClean="0">
                <a:sym typeface="Symbol"/>
              </a:rPr>
              <a:t>e 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appearance</a:t>
            </a:r>
            <a:endParaRPr lang="fr-CH" b="1" dirty="0" smtClean="0">
              <a:sym typeface="Symbol"/>
            </a:endParaRPr>
          </a:p>
          <a:p>
            <a:r>
              <a:rPr lang="fr-CH" b="1" baseline="-25000" dirty="0">
                <a:sym typeface="Symbol"/>
              </a:rPr>
              <a:t> </a:t>
            </a:r>
            <a:r>
              <a:rPr lang="fr-CH" b="1" baseline="-25000" dirty="0" smtClean="0">
                <a:sym typeface="Symbol"/>
              </a:rPr>
              <a:t>        </a:t>
            </a:r>
            <a:r>
              <a:rPr lang="fr-CH" b="1" dirty="0" smtClean="0">
                <a:sym typeface="Symbol"/>
              </a:rPr>
              <a:t>-- </a:t>
            </a:r>
            <a:r>
              <a:rPr lang="fr-CH" b="1" dirty="0" err="1" smtClean="0">
                <a:sym typeface="Symbol"/>
              </a:rPr>
              <a:t>we</a:t>
            </a:r>
            <a:r>
              <a:rPr lang="fr-CH" b="1" dirty="0" smtClean="0">
                <a:sym typeface="Symbol"/>
              </a:rPr>
              <a:t> are able to look for CP violation </a:t>
            </a:r>
            <a:r>
              <a:rPr lang="fr-CH" b="1" dirty="0" err="1" smtClean="0">
                <a:sym typeface="Symbol"/>
              </a:rPr>
              <a:t>earlier</a:t>
            </a:r>
            <a:r>
              <a:rPr lang="fr-CH" b="1" dirty="0" smtClean="0">
                <a:sym typeface="Symbol"/>
              </a:rPr>
              <a:t>, </a:t>
            </a:r>
          </a:p>
          <a:p>
            <a:r>
              <a:rPr lang="fr-CH" b="1" dirty="0">
                <a:sym typeface="Symbol"/>
              </a:rPr>
              <a:t> </a:t>
            </a:r>
            <a:r>
              <a:rPr lang="fr-CH" b="1" dirty="0" smtClean="0">
                <a:sym typeface="Symbol"/>
              </a:rPr>
              <a:t>     -- CP </a:t>
            </a:r>
            <a:r>
              <a:rPr lang="fr-CH" b="1" dirty="0" err="1" smtClean="0">
                <a:sym typeface="Symbol"/>
              </a:rPr>
              <a:t>asymmetry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is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smaller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smtClean="0">
                <a:sym typeface="Wingdings" panose="05000000000000000000" pitchFamily="2" charset="2"/>
              </a:rPr>
              <a:t> importance of </a:t>
            </a:r>
            <a:r>
              <a:rPr lang="fr-CH" b="1" dirty="0" smtClean="0">
                <a:sym typeface="Symbol"/>
              </a:rPr>
              <a:t>cross-section </a:t>
            </a:r>
            <a:r>
              <a:rPr lang="fr-CH" b="1" dirty="0" err="1" smtClean="0">
                <a:sym typeface="Symbol"/>
              </a:rPr>
              <a:t>systematics</a:t>
            </a:r>
            <a:r>
              <a:rPr lang="fr-CH" b="1" dirty="0" smtClean="0">
                <a:sym typeface="Symbol"/>
              </a:rPr>
              <a:t>.  </a:t>
            </a:r>
          </a:p>
          <a:p>
            <a:endParaRPr lang="fr-CH" b="1" dirty="0">
              <a:sym typeface="Symbol"/>
            </a:endParaRPr>
          </a:p>
          <a:p>
            <a:r>
              <a:rPr lang="fr-CH" b="1" u="sng" dirty="0" smtClean="0">
                <a:sym typeface="Symbol"/>
              </a:rPr>
              <a:t>This leads </a:t>
            </a:r>
            <a:r>
              <a:rPr lang="fr-CH" b="1" u="sng" dirty="0" err="1" smtClean="0">
                <a:sym typeface="Symbol"/>
              </a:rPr>
              <a:t>naturally</a:t>
            </a:r>
            <a:r>
              <a:rPr lang="fr-CH" b="1" u="sng" dirty="0" smtClean="0">
                <a:sym typeface="Symbol"/>
              </a:rPr>
              <a:t> to envisage a ND280 detector upgrade, </a:t>
            </a:r>
            <a:r>
              <a:rPr lang="fr-CH" b="1" u="sng" dirty="0" err="1" smtClean="0">
                <a:sym typeface="Symbol"/>
              </a:rPr>
              <a:t>with</a:t>
            </a:r>
            <a:r>
              <a:rPr lang="fr-CH" b="1" u="sng" dirty="0" smtClean="0">
                <a:sym typeface="Symbol"/>
              </a:rPr>
              <a:t> </a:t>
            </a:r>
            <a:r>
              <a:rPr lang="fr-CH" b="1" u="sng" dirty="0" err="1" smtClean="0">
                <a:sym typeface="Symbol"/>
              </a:rPr>
              <a:t>advantage</a:t>
            </a:r>
            <a:r>
              <a:rPr lang="fr-CH" b="1" u="sng" dirty="0" smtClean="0">
                <a:sym typeface="Symbol"/>
              </a:rPr>
              <a:t> of </a:t>
            </a:r>
            <a:r>
              <a:rPr lang="fr-CH" b="1" u="sng" dirty="0" err="1" smtClean="0">
                <a:sym typeface="Symbol"/>
              </a:rPr>
              <a:t>experience</a:t>
            </a:r>
            <a:r>
              <a:rPr lang="fr-CH" b="1" u="sng" dirty="0" smtClean="0">
                <a:sym typeface="Symbol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535" y="278650"/>
            <a:ext cx="140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Preamble</a:t>
            </a:r>
            <a:r>
              <a:rPr lang="en-US" dirty="0" smtClean="0"/>
              <a:t> (II)</a:t>
            </a:r>
            <a:endParaRPr lang="fr-C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11660" y="4014065"/>
            <a:ext cx="7111883" cy="31393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in addition: </a:t>
            </a:r>
            <a:r>
              <a:rPr lang="fr-CH" b="1" dirty="0" smtClean="0"/>
              <a:t>(Alain</a:t>
            </a:r>
            <a:r>
              <a:rPr lang="fr-CH" b="1" dirty="0" smtClean="0"/>
              <a:t>) </a:t>
            </a:r>
          </a:p>
          <a:p>
            <a:endParaRPr lang="fr-CH" dirty="0"/>
          </a:p>
          <a:p>
            <a:r>
              <a:rPr lang="fr-CH" dirty="0" smtClean="0"/>
              <a:t>    --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run</a:t>
            </a:r>
            <a:r>
              <a:rPr lang="fr-CH" dirty="0" smtClean="0"/>
              <a:t> T2K for a factor 9x </a:t>
            </a:r>
            <a:r>
              <a:rPr lang="fr-CH" dirty="0" smtClean="0"/>
              <a:t>(</a:t>
            </a:r>
            <a:r>
              <a:rPr lang="fr-CH" dirty="0" err="1" smtClean="0"/>
              <a:t>maybe</a:t>
            </a:r>
            <a:r>
              <a:rPr lang="fr-CH" dirty="0" smtClean="0"/>
              <a:t> 25x)more </a:t>
            </a:r>
            <a:r>
              <a:rPr lang="fr-CH" dirty="0" err="1" smtClean="0"/>
              <a:t>statistics</a:t>
            </a:r>
            <a:r>
              <a:rPr lang="fr-CH" dirty="0" smtClean="0"/>
              <a:t>: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update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wortwhile</a:t>
            </a:r>
            <a:r>
              <a:rPr lang="fr-CH" dirty="0" smtClean="0"/>
              <a:t>!</a:t>
            </a:r>
          </a:p>
          <a:p>
            <a:endParaRPr lang="fr-CH" dirty="0" smtClean="0"/>
          </a:p>
          <a:p>
            <a:r>
              <a:rPr lang="fr-CH" dirty="0" smtClean="0"/>
              <a:t>    --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certainly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keep</a:t>
            </a:r>
            <a:r>
              <a:rPr lang="fr-CH" dirty="0" smtClean="0"/>
              <a:t> ND280 for </a:t>
            </a:r>
            <a:r>
              <a:rPr lang="fr-CH" dirty="0" err="1" smtClean="0"/>
              <a:t>HyperK</a:t>
            </a:r>
            <a:r>
              <a:rPr lang="fr-CH" dirty="0" smtClean="0"/>
              <a:t> 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          </a:t>
            </a:r>
            <a:r>
              <a:rPr lang="fr-CH" dirty="0" smtClean="0"/>
              <a:t>information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provides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quite</a:t>
            </a:r>
            <a:r>
              <a:rPr lang="fr-CH" dirty="0" smtClean="0"/>
              <a:t> unique.  </a:t>
            </a:r>
          </a:p>
          <a:p>
            <a:endParaRPr lang="fr-CH" dirty="0" smtClean="0"/>
          </a:p>
          <a:p>
            <a:r>
              <a:rPr lang="fr-CH" dirty="0" smtClean="0"/>
              <a:t>    -- </a:t>
            </a:r>
            <a:r>
              <a:rPr lang="fr-CH" dirty="0" err="1" smtClean="0"/>
              <a:t>Also</a:t>
            </a:r>
            <a:r>
              <a:rPr lang="fr-CH" dirty="0" smtClean="0"/>
              <a:t>, if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keep</a:t>
            </a:r>
            <a:r>
              <a:rPr lang="fr-CH" dirty="0" smtClean="0"/>
              <a:t> ND280 alive  </a:t>
            </a:r>
            <a:r>
              <a:rPr lang="fr-CH" b="1" dirty="0" err="1" smtClean="0"/>
              <a:t>we</a:t>
            </a:r>
            <a:r>
              <a:rPr lang="fr-CH" b="1" dirty="0" smtClean="0"/>
              <a:t> </a:t>
            </a:r>
            <a:r>
              <a:rPr lang="fr-CH" b="1" dirty="0" err="1" smtClean="0"/>
              <a:t>should</a:t>
            </a:r>
            <a:r>
              <a:rPr lang="fr-CH" b="1" dirty="0" smtClean="0"/>
              <a:t> update /upgrade </a:t>
            </a:r>
            <a:r>
              <a:rPr lang="fr-CH" b="1" dirty="0" err="1" smtClean="0"/>
              <a:t>it</a:t>
            </a:r>
            <a:r>
              <a:rPr lang="fr-CH" b="1" dirty="0" smtClean="0"/>
              <a:t>.  </a:t>
            </a:r>
          </a:p>
          <a:p>
            <a:r>
              <a:rPr lang="fr-CH" dirty="0" smtClean="0"/>
              <a:t>         </a:t>
            </a:r>
          </a:p>
          <a:p>
            <a:r>
              <a:rPr lang="fr-CH" b="1" dirty="0" smtClean="0"/>
              <a:t>        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66910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" y="224355"/>
            <a:ext cx="8705117" cy="288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308780" y="1304475"/>
            <a:ext cx="0" cy="1395155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Connector 4"/>
          <p:cNvCxnSpPr/>
          <p:nvPr/>
        </p:nvCxnSpPr>
        <p:spPr>
          <a:xfrm>
            <a:off x="1441175" y="1304475"/>
            <a:ext cx="0" cy="1395155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1196625" y="3014665"/>
            <a:ext cx="23028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1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max. shift O(100</a:t>
            </a:r>
            <a:r>
              <a:rPr kumimoji="0" lang="fr-CH" sz="1800" b="1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MeV)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08780" y="2654625"/>
            <a:ext cx="157875" cy="0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headEnd type="stealth"/>
            <a:tailEnd type="stealt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/>
        </p:nvSpPr>
        <p:spPr>
          <a:xfrm>
            <a:off x="746575" y="3519010"/>
            <a:ext cx="8085545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b="1" dirty="0" smtClean="0">
                <a:solidFill>
                  <a:srgbClr val="FF0000"/>
                </a:solidFill>
              </a:rPr>
              <a:t>RATE 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CH" b="1" dirty="0" smtClean="0">
                <a:solidFill>
                  <a:srgbClr val="FF0000"/>
                </a:solidFill>
              </a:rPr>
              <a:t>   sin</a:t>
            </a:r>
            <a:r>
              <a:rPr lang="fr-CH" b="1" dirty="0" smtClean="0">
                <a:solidFill>
                  <a:srgbClr val="FF0000"/>
                </a:solidFill>
                <a:sym typeface="Symbol"/>
              </a:rPr>
              <a:t>                                  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CP-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violating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, 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different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for neutrino and antineutrino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b="1" dirty="0" err="1" smtClean="0">
                <a:solidFill>
                  <a:srgbClr val="0070C0"/>
                </a:solidFill>
                <a:sym typeface="Symbol"/>
              </a:rPr>
              <a:t>Average</a:t>
            </a:r>
            <a:r>
              <a:rPr lang="fr-CH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fr-CH" b="1" dirty="0" err="1" smtClean="0">
                <a:solidFill>
                  <a:srgbClr val="0070C0"/>
                </a:solidFill>
                <a:sym typeface="Symbol"/>
              </a:rPr>
              <a:t>energy</a:t>
            </a:r>
            <a:r>
              <a:rPr lang="fr-CH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cos</a:t>
            </a:r>
            <a:r>
              <a:rPr lang="fr-CH" b="1" dirty="0" smtClean="0">
                <a:solidFill>
                  <a:srgbClr val="0070C0"/>
                </a:solidFill>
                <a:sym typeface="Symbol"/>
              </a:rPr>
              <a:t> </a:t>
            </a:r>
            <a:r>
              <a:rPr lang="fr-CH" dirty="0">
                <a:solidFill>
                  <a:srgbClr val="000000"/>
                </a:solidFill>
                <a:sym typeface="Symbol"/>
              </a:rPr>
              <a:t> 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              CP 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conserving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, 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same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for neutrino and antineutrino</a:t>
            </a:r>
            <a:endParaRPr lang="fr-CH" dirty="0">
              <a:solidFill>
                <a:srgbClr val="000000"/>
              </a:solidFill>
              <a:sym typeface="Symbo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CH" dirty="0" smtClean="0">
              <a:solidFill>
                <a:srgbClr val="000000"/>
              </a:solidFill>
              <a:sym typeface="Symbol"/>
            </a:endParaRPr>
          </a:p>
          <a:p>
            <a:pPr latinLnBrk="1" hangingPunct="0"/>
            <a:r>
              <a:rPr lang="fr-CH" dirty="0" smtClean="0">
                <a:solidFill>
                  <a:srgbClr val="000000"/>
                </a:solidFill>
                <a:sym typeface="Symbol"/>
              </a:rPr>
              <a:t>Back of 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envelope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: 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statistical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errors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on 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both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fr-CH" dirty="0" smtClean="0">
                <a:solidFill>
                  <a:srgbClr val="000000"/>
                </a:solidFill>
              </a:rPr>
              <a:t>sin</a:t>
            </a:r>
            <a:r>
              <a:rPr lang="fr-CH" dirty="0">
                <a:solidFill>
                  <a:srgbClr val="000000"/>
                </a:solidFill>
                <a:sym typeface="Symbol"/>
              </a:rPr>
              <a:t> 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and </a:t>
            </a:r>
            <a:r>
              <a:rPr lang="fr-CH" dirty="0">
                <a:solidFill>
                  <a:srgbClr val="000000"/>
                </a:solidFill>
                <a:sym typeface="Wingdings" panose="05000000000000000000" pitchFamily="2" charset="2"/>
              </a:rPr>
              <a:t>cos</a:t>
            </a:r>
            <a:r>
              <a:rPr lang="fr-CH" dirty="0">
                <a:solidFill>
                  <a:srgbClr val="000000"/>
                </a:solidFill>
                <a:sym typeface="Symbol"/>
              </a:rPr>
              <a:t> 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: </a:t>
            </a:r>
          </a:p>
          <a:p>
            <a:pPr latinLnBrk="1" hangingPunct="0"/>
            <a:r>
              <a:rPr lang="fr-CH" dirty="0" err="1" smtClean="0">
                <a:solidFill>
                  <a:srgbClr val="000000"/>
                </a:solidFill>
                <a:sym typeface="Symbol"/>
              </a:rPr>
              <a:t>with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full 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HyperK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exposure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~0.08, </a:t>
            </a:r>
            <a:r>
              <a:rPr lang="fr-CH" dirty="0" err="1" smtClean="0">
                <a:solidFill>
                  <a:srgbClr val="000000"/>
                </a:solidFill>
                <a:sym typeface="Symbol"/>
              </a:rPr>
              <a:t>with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T2K2  0.3</a:t>
            </a:r>
          </a:p>
          <a:p>
            <a:pPr latinLnBrk="1" hangingPunct="0"/>
            <a:endParaRPr lang="fr-CH" dirty="0" smtClean="0">
              <a:solidFill>
                <a:srgbClr val="000000"/>
              </a:solidFill>
              <a:sym typeface="Symbol"/>
            </a:endParaRPr>
          </a:p>
          <a:p>
            <a:pPr latinLnBrk="1" hangingPunct="0"/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CH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with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T2K2 </a:t>
            </a:r>
            <a:r>
              <a:rPr lang="fr-CH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can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tell at 3 sigma if  CP </a:t>
            </a:r>
            <a:r>
              <a:rPr lang="fr-CH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is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CH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violated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, </a:t>
            </a:r>
          </a:p>
          <a:p>
            <a:pPr latinLnBrk="1" hangingPunct="0"/>
            <a:r>
              <a:rPr lang="fr-CH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     OR  </a:t>
            </a:r>
            <a:r>
              <a:rPr lang="fr-CH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even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if CPV </a:t>
            </a:r>
            <a:r>
              <a:rPr lang="fr-CH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is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not </a:t>
            </a:r>
            <a:r>
              <a:rPr lang="fr-CH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observed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if delta </a:t>
            </a:r>
            <a:r>
              <a:rPr lang="fr-CH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is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non </a:t>
            </a:r>
            <a:r>
              <a:rPr lang="fr-CH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zero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(i.e. cos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=-1) </a:t>
            </a:r>
            <a:endParaRPr lang="fr-CH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latinLnBrk="1" hangingPunct="0"/>
            <a:endParaRPr lang="fr-CH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latinLnBrk="1" hangingPunct="0"/>
            <a:r>
              <a:rPr lang="fr-CH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                            </a:t>
            </a:r>
            <a:r>
              <a:rPr lang="fr-CH" dirty="0" smtClean="0">
                <a:solidFill>
                  <a:srgbClr val="000000"/>
                </a:solidFill>
              </a:rPr>
              <a:t>sin</a:t>
            </a:r>
            <a:r>
              <a:rPr lang="fr-CH" dirty="0">
                <a:solidFill>
                  <a:srgbClr val="000000"/>
                </a:solidFill>
                <a:sym typeface="Symbol"/>
              </a:rPr>
              <a:t>  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and </a:t>
            </a:r>
            <a:r>
              <a:rPr lang="fr-CH" dirty="0">
                <a:solidFill>
                  <a:srgbClr val="000000"/>
                </a:solidFill>
                <a:sym typeface="Wingdings" panose="05000000000000000000" pitchFamily="2" charset="2"/>
              </a:rPr>
              <a:t>cos</a:t>
            </a:r>
            <a:r>
              <a:rPr lang="fr-CH" dirty="0">
                <a:solidFill>
                  <a:srgbClr val="000000"/>
                </a:solidFill>
                <a:sym typeface="Symbol"/>
              </a:rPr>
              <a:t>  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have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VERY DIFFERENT SYSTEMATICS!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 </a:t>
            </a:r>
            <a:r>
              <a:rPr lang="fr-CH" dirty="0" smtClean="0">
                <a:solidFill>
                  <a:srgbClr val="000000"/>
                </a:solidFill>
                <a:sym typeface="Symbol"/>
              </a:rPr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21550" y="1709520"/>
            <a:ext cx="171019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/>
        </p:nvCxnSpPr>
        <p:spPr>
          <a:xfrm flipH="1">
            <a:off x="656565" y="1169460"/>
            <a:ext cx="171019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2006715" y="1358770"/>
            <a:ext cx="0" cy="1395155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/>
          <p:nvPr/>
        </p:nvCxnSpPr>
        <p:spPr>
          <a:xfrm>
            <a:off x="2276745" y="1358770"/>
            <a:ext cx="0" cy="1395155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>
            <a:off x="2006715" y="2618910"/>
            <a:ext cx="270030" cy="1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headEnd type="stealth"/>
            <a:tailEnd type="stealt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515483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8594-9458-4EB4-B5BF-34719B679C4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232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>
                <a:solidFill>
                  <a:prstClr val="black"/>
                </a:solidFill>
              </a:rPr>
              <a:t>What</a:t>
            </a:r>
            <a:r>
              <a:rPr lang="fr-CH" sz="2400" b="1" dirty="0">
                <a:solidFill>
                  <a:prstClr val="black"/>
                </a:solidFill>
              </a:rPr>
              <a:t> </a:t>
            </a:r>
            <a:r>
              <a:rPr lang="fr-CH" sz="2400" b="1" dirty="0" err="1">
                <a:solidFill>
                  <a:prstClr val="black"/>
                </a:solidFill>
              </a:rPr>
              <a:t>is</a:t>
            </a:r>
            <a:r>
              <a:rPr lang="fr-CH" sz="2400" b="1" dirty="0">
                <a:solidFill>
                  <a:prstClr val="black"/>
                </a:solidFill>
              </a:rPr>
              <a:t> </a:t>
            </a:r>
            <a:r>
              <a:rPr lang="fr-CH" sz="2400" b="1" dirty="0" err="1">
                <a:solidFill>
                  <a:prstClr val="black"/>
                </a:solidFill>
              </a:rPr>
              <a:t>missing</a:t>
            </a:r>
            <a:r>
              <a:rPr lang="fr-CH" sz="2400" b="1" dirty="0">
                <a:solidFill>
                  <a:prstClr val="black"/>
                </a:solidFill>
              </a:rPr>
              <a:t>?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690"/>
            <a:ext cx="918102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2400" b="1" dirty="0" err="1" smtClean="0">
                <a:solidFill>
                  <a:prstClr val="black"/>
                </a:solidFill>
              </a:rPr>
              <a:t>Present</a:t>
            </a:r>
            <a:r>
              <a:rPr lang="fr-CH" sz="2400" b="1" dirty="0" smtClean="0">
                <a:solidFill>
                  <a:prstClr val="black"/>
                </a:solidFill>
              </a:rPr>
              <a:t> </a:t>
            </a:r>
            <a:r>
              <a:rPr lang="fr-CH" sz="2400" b="1" dirty="0" err="1">
                <a:solidFill>
                  <a:prstClr val="black"/>
                </a:solidFill>
              </a:rPr>
              <a:t>systematics</a:t>
            </a:r>
            <a:r>
              <a:rPr lang="fr-CH" sz="2400" b="1" dirty="0">
                <a:solidFill>
                  <a:prstClr val="black"/>
                </a:solidFill>
              </a:rPr>
              <a:t> in </a:t>
            </a:r>
            <a:r>
              <a:rPr lang="fr-CH" sz="2400" b="1" dirty="0" err="1">
                <a:solidFill>
                  <a:prstClr val="black"/>
                </a:solidFill>
              </a:rPr>
              <a:t>prediction</a:t>
            </a:r>
            <a:r>
              <a:rPr lang="fr-CH" sz="2400" b="1" dirty="0">
                <a:solidFill>
                  <a:prstClr val="black"/>
                </a:solidFill>
              </a:rPr>
              <a:t> of </a:t>
            </a:r>
            <a:r>
              <a:rPr lang="fr-CH" sz="2400" b="1" dirty="0" err="1">
                <a:solidFill>
                  <a:prstClr val="black"/>
                </a:solidFill>
              </a:rPr>
              <a:t>number</a:t>
            </a:r>
            <a:r>
              <a:rPr lang="fr-CH" sz="2400" b="1" dirty="0">
                <a:solidFill>
                  <a:prstClr val="black"/>
                </a:solidFill>
              </a:rPr>
              <a:t> of far detector </a:t>
            </a:r>
            <a:r>
              <a:rPr lang="fr-CH" sz="2400" b="1" dirty="0" err="1">
                <a:solidFill>
                  <a:prstClr val="black"/>
                </a:solidFill>
              </a:rPr>
              <a:t>events</a:t>
            </a:r>
            <a:r>
              <a:rPr lang="fr-CH" sz="2400" b="1" dirty="0">
                <a:solidFill>
                  <a:prstClr val="black"/>
                </a:solidFill>
              </a:rPr>
              <a:t> </a:t>
            </a:r>
          </a:p>
          <a:p>
            <a:r>
              <a:rPr lang="fr-CH" sz="2400" b="1" dirty="0" err="1">
                <a:solidFill>
                  <a:prstClr val="black"/>
                </a:solidFill>
              </a:rPr>
              <a:t>is</a:t>
            </a:r>
            <a:r>
              <a:rPr lang="fr-CH" sz="2400" b="1" dirty="0">
                <a:solidFill>
                  <a:prstClr val="black"/>
                </a:solidFill>
              </a:rPr>
              <a:t> </a:t>
            </a:r>
            <a:r>
              <a:rPr lang="fr-CH" sz="2400" b="1" dirty="0" err="1">
                <a:solidFill>
                  <a:prstClr val="black"/>
                </a:solidFill>
              </a:rPr>
              <a:t>presently</a:t>
            </a:r>
            <a:r>
              <a:rPr lang="fr-CH" sz="2400" b="1" dirty="0">
                <a:solidFill>
                  <a:prstClr val="black"/>
                </a:solidFill>
              </a:rPr>
              <a:t>  of </a:t>
            </a:r>
            <a:r>
              <a:rPr lang="fr-CH" sz="2400" b="1" dirty="0" err="1">
                <a:solidFill>
                  <a:prstClr val="black"/>
                </a:solidFill>
              </a:rPr>
              <a:t>order</a:t>
            </a:r>
            <a:r>
              <a:rPr lang="fr-CH" sz="2400" b="1" dirty="0">
                <a:solidFill>
                  <a:prstClr val="black"/>
                </a:solidFill>
              </a:rPr>
              <a:t> </a:t>
            </a:r>
            <a:r>
              <a:rPr lang="fr-CH" sz="2400" b="1" dirty="0" smtClean="0">
                <a:solidFill>
                  <a:prstClr val="black"/>
                </a:solidFill>
              </a:rPr>
              <a:t>8.8%.  </a:t>
            </a:r>
            <a:endParaRPr lang="fr-CH" sz="2400" b="1" dirty="0">
              <a:solidFill>
                <a:prstClr val="black"/>
              </a:solidFill>
            </a:endParaRPr>
          </a:p>
          <a:p>
            <a:endParaRPr lang="fr-CH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8830"/>
            <a:ext cx="7353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2040" y="4464115"/>
            <a:ext cx="3094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solidFill>
                  <a:schemeClr val="accent1"/>
                </a:solidFill>
              </a:rPr>
              <a:t>signal     </a:t>
            </a:r>
            <a:r>
              <a:rPr lang="fr-CH" sz="2000" b="1" dirty="0" smtClean="0"/>
              <a:t>           </a:t>
            </a:r>
            <a:r>
              <a:rPr lang="fr-CH" sz="2000" b="1" dirty="0" smtClean="0">
                <a:solidFill>
                  <a:srgbClr val="C00000"/>
                </a:solidFill>
              </a:rPr>
              <a:t>background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626" y="4959170"/>
            <a:ext cx="87663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11% </a:t>
            </a:r>
            <a:r>
              <a:rPr lang="fr-CH" dirty="0" err="1" smtClean="0"/>
              <a:t>uncertainty</a:t>
            </a:r>
            <a:r>
              <a:rPr lang="fr-CH" dirty="0" smtClean="0"/>
              <a:t> on 15% background </a:t>
            </a:r>
            <a:r>
              <a:rPr lang="fr-CH" dirty="0" err="1" smtClean="0"/>
              <a:t>is</a:t>
            </a:r>
            <a:r>
              <a:rPr lang="fr-CH" dirty="0" smtClean="0"/>
              <a:t> 1.7% of signal -- </a:t>
            </a:r>
            <a:r>
              <a:rPr lang="fr-CH" dirty="0" err="1" smtClean="0"/>
              <a:t>small</a:t>
            </a:r>
            <a:r>
              <a:rPr lang="fr-CH" dirty="0" smtClean="0"/>
              <a:t> </a:t>
            </a:r>
            <a:r>
              <a:rPr lang="fr-CH" dirty="0" err="1" smtClean="0"/>
              <a:t>compared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8.8% on signal</a:t>
            </a:r>
          </a:p>
          <a:p>
            <a:r>
              <a:rPr lang="fr-CH" dirty="0" smtClean="0"/>
              <a:t> (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dominated</a:t>
            </a:r>
            <a:r>
              <a:rPr lang="fr-CH" dirty="0" smtClean="0"/>
              <a:t> by </a:t>
            </a:r>
            <a:r>
              <a:rPr lang="fr-CH" dirty="0" err="1" smtClean="0"/>
              <a:t>intrinsic</a:t>
            </a:r>
            <a:r>
              <a:rPr lang="fr-CH" dirty="0" smtClean="0"/>
              <a:t>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smtClean="0">
                <a:sym typeface="Symbol"/>
              </a:rPr>
              <a:t></a:t>
            </a:r>
            <a:r>
              <a:rPr lang="fr-CH" baseline="-25000" dirty="0" smtClean="0">
                <a:sym typeface="Symbol"/>
              </a:rPr>
              <a:t>e</a:t>
            </a:r>
            <a:r>
              <a:rPr lang="fr-CH" dirty="0" smtClean="0">
                <a:sym typeface="Symbol"/>
              </a:rPr>
              <a:t>) </a:t>
            </a:r>
          </a:p>
          <a:p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   </a:t>
            </a:r>
            <a:r>
              <a:rPr lang="fr-CH" b="1" dirty="0" smtClean="0">
                <a:sym typeface="Wingdings" panose="05000000000000000000" pitchFamily="2" charset="2"/>
              </a:rPr>
              <a:t> 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In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this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particular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beam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,  Water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Cherenkov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is</a:t>
            </a:r>
            <a:r>
              <a:rPr lang="fr-CH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very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well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suited</a:t>
            </a:r>
            <a:r>
              <a:rPr lang="fr-CH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fr-CH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CH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         </a:t>
            </a:r>
            <a:r>
              <a:rPr lang="fr-CH" dirty="0" smtClean="0">
                <a:sym typeface="Wingdings" panose="05000000000000000000" pitchFamily="2" charset="2"/>
              </a:rPr>
              <a:t>to do the </a:t>
            </a:r>
            <a:r>
              <a:rPr lang="fr-CH" dirty="0" smtClean="0">
                <a:sym typeface="Symbol"/>
              </a:rPr>
              <a:t></a:t>
            </a:r>
            <a:r>
              <a:rPr lang="fr-CH" baseline="-25000" dirty="0" smtClean="0">
                <a:sym typeface="Symbol"/>
              </a:rPr>
              <a:t></a:t>
            </a:r>
            <a:r>
              <a:rPr lang="fr-CH" dirty="0" smtClean="0">
                <a:sym typeface="Symbol"/>
              </a:rPr>
              <a:t></a:t>
            </a:r>
            <a:r>
              <a:rPr lang="fr-CH" baseline="-25000" dirty="0" smtClean="0">
                <a:sym typeface="Symbol"/>
              </a:rPr>
              <a:t>e </a:t>
            </a:r>
            <a:r>
              <a:rPr lang="fr-CH" dirty="0" smtClean="0">
                <a:sym typeface="Symbol"/>
              </a:rPr>
              <a:t> oscillation </a:t>
            </a:r>
            <a:r>
              <a:rPr lang="fr-CH" dirty="0" err="1" smtClean="0">
                <a:sym typeface="Symbol"/>
              </a:rPr>
              <a:t>measurements</a:t>
            </a:r>
            <a:endParaRPr lang="fr-CH" baseline="-25000" dirty="0">
              <a:sym typeface="Symbol"/>
            </a:endParaRPr>
          </a:p>
          <a:p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3716905" y="1088740"/>
            <a:ext cx="1271502" cy="369332"/>
          </a:xfrm>
          <a:prstGeom prst="rect">
            <a:avLst/>
          </a:prstGeom>
          <a:solidFill>
            <a:srgbClr val="FFFF00"/>
          </a:solidFill>
          <a:ln w="47625" cmpd="thickThin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/>
              <a:t>AIM </a:t>
            </a:r>
            <a:r>
              <a:rPr lang="fr-CH" dirty="0" err="1" smtClean="0"/>
              <a:t>is</a:t>
            </a:r>
            <a:r>
              <a:rPr lang="fr-CH" dirty="0" smtClean="0"/>
              <a:t> ~2 %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9636-A592-4C5C-B873-5CB3A41D8D6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95" y="-81390"/>
            <a:ext cx="560711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133745"/>
            <a:ext cx="93425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dirty="0" err="1">
                <a:solidFill>
                  <a:prstClr val="black"/>
                </a:solidFill>
              </a:rPr>
              <a:t>What</a:t>
            </a:r>
            <a:r>
              <a:rPr lang="fr-CH" sz="2400" b="1" dirty="0">
                <a:solidFill>
                  <a:prstClr val="black"/>
                </a:solidFill>
              </a:rPr>
              <a:t> are the limitations? </a:t>
            </a:r>
          </a:p>
          <a:p>
            <a:endParaRPr lang="fr-CH" dirty="0">
              <a:solidFill>
                <a:prstClr val="black"/>
              </a:solidFill>
            </a:endParaRPr>
          </a:p>
          <a:p>
            <a:r>
              <a:rPr lang="fr-CH" sz="2000" b="1" u="sng" dirty="0">
                <a:solidFill>
                  <a:prstClr val="black"/>
                </a:solidFill>
              </a:rPr>
              <a:t>A. Near detector and far detector are </a:t>
            </a:r>
            <a:r>
              <a:rPr lang="fr-CH" sz="2000" b="1" u="sng" dirty="0" err="1">
                <a:solidFill>
                  <a:prstClr val="black"/>
                </a:solidFill>
              </a:rPr>
              <a:t>different</a:t>
            </a:r>
            <a:endParaRPr lang="fr-CH" sz="2000" b="1" u="sng" dirty="0">
              <a:solidFill>
                <a:prstClr val="black"/>
              </a:solidFill>
            </a:endParaRPr>
          </a:p>
          <a:p>
            <a:endParaRPr lang="fr-CH" b="1" dirty="0">
              <a:solidFill>
                <a:prstClr val="black"/>
              </a:solidFill>
            </a:endParaRPr>
          </a:p>
          <a:p>
            <a:r>
              <a:rPr lang="fr-CH" b="1" dirty="0">
                <a:solidFill>
                  <a:prstClr val="black"/>
                </a:solidFill>
              </a:rPr>
              <a:t>A0. flux at </a:t>
            </a:r>
            <a:r>
              <a:rPr lang="fr-CH" b="1" dirty="0" err="1">
                <a:solidFill>
                  <a:prstClr val="black"/>
                </a:solidFill>
              </a:rPr>
              <a:t>near</a:t>
            </a:r>
            <a:r>
              <a:rPr lang="fr-CH" b="1" dirty="0">
                <a:solidFill>
                  <a:prstClr val="black"/>
                </a:solidFill>
              </a:rPr>
              <a:t> detector and far detector are </a:t>
            </a:r>
            <a:r>
              <a:rPr lang="fr-CH" b="1" dirty="0" err="1">
                <a:solidFill>
                  <a:prstClr val="black"/>
                </a:solidFill>
              </a:rPr>
              <a:t>different</a:t>
            </a:r>
            <a:r>
              <a:rPr lang="fr-CH" b="1" dirty="0">
                <a:solidFill>
                  <a:prstClr val="black"/>
                </a:solidFill>
              </a:rPr>
              <a:t>.  </a:t>
            </a:r>
          </a:p>
          <a:p>
            <a:r>
              <a:rPr lang="fr-CH" b="1" dirty="0">
                <a:solidFill>
                  <a:prstClr val="black"/>
                </a:solidFill>
              </a:rPr>
              <a:t>    </a:t>
            </a:r>
            <a:r>
              <a:rPr lang="fr-CH" dirty="0">
                <a:solidFill>
                  <a:prstClr val="black"/>
                </a:solidFill>
              </a:rPr>
              <a:t>The FD/ND ratio </a:t>
            </a:r>
            <a:r>
              <a:rPr lang="fr-CH" dirty="0" err="1">
                <a:solidFill>
                  <a:prstClr val="black"/>
                </a:solidFill>
              </a:rPr>
              <a:t>is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however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quite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well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known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endParaRPr lang="fr-CH" b="1" dirty="0">
              <a:solidFill>
                <a:prstClr val="black"/>
              </a:solidFill>
            </a:endParaRPr>
          </a:p>
          <a:p>
            <a:endParaRPr lang="fr-CH" dirty="0">
              <a:solidFill>
                <a:prstClr val="black"/>
              </a:solidFill>
            </a:endParaRPr>
          </a:p>
          <a:p>
            <a:r>
              <a:rPr lang="fr-CH" b="1" dirty="0">
                <a:solidFill>
                  <a:prstClr val="black"/>
                </a:solidFill>
              </a:rPr>
              <a:t>A1. Near </a:t>
            </a:r>
            <a:r>
              <a:rPr lang="fr-CH" b="1" dirty="0" smtClean="0">
                <a:solidFill>
                  <a:prstClr val="black"/>
                </a:solidFill>
              </a:rPr>
              <a:t>detector </a:t>
            </a:r>
            <a:r>
              <a:rPr lang="fr-CH" b="1" dirty="0" err="1">
                <a:solidFill>
                  <a:prstClr val="black"/>
                </a:solidFill>
              </a:rPr>
              <a:t>is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scintillator</a:t>
            </a:r>
            <a:r>
              <a:rPr lang="fr-CH" b="1" dirty="0">
                <a:solidFill>
                  <a:prstClr val="black"/>
                </a:solidFill>
              </a:rPr>
              <a:t> not water </a:t>
            </a:r>
            <a:r>
              <a:rPr lang="fr-CH" i="1" dirty="0" smtClean="0">
                <a:solidFill>
                  <a:prstClr val="black"/>
                </a:solidFill>
              </a:rPr>
              <a:t>-&gt; </a:t>
            </a:r>
            <a:r>
              <a:rPr lang="fr-CH" i="1" dirty="0" err="1" smtClean="0">
                <a:solidFill>
                  <a:prstClr val="black"/>
                </a:solidFill>
              </a:rPr>
              <a:t>nuclear</a:t>
            </a:r>
            <a:r>
              <a:rPr lang="fr-CH" i="1" dirty="0" smtClean="0">
                <a:solidFill>
                  <a:prstClr val="black"/>
                </a:solidFill>
              </a:rPr>
              <a:t> </a:t>
            </a:r>
            <a:r>
              <a:rPr lang="fr-CH" i="1" dirty="0" err="1" smtClean="0">
                <a:solidFill>
                  <a:prstClr val="black"/>
                </a:solidFill>
              </a:rPr>
              <a:t>systematics</a:t>
            </a:r>
            <a:endParaRPr lang="fr-CH" i="1" dirty="0" smtClean="0">
              <a:solidFill>
                <a:prstClr val="black"/>
              </a:solidFill>
            </a:endParaRPr>
          </a:p>
          <a:p>
            <a:endParaRPr lang="fr-CH" b="1" dirty="0">
              <a:solidFill>
                <a:prstClr val="black"/>
              </a:solidFill>
            </a:endParaRPr>
          </a:p>
          <a:p>
            <a:r>
              <a:rPr lang="fr-CH" b="1" dirty="0" smtClean="0">
                <a:solidFill>
                  <a:prstClr val="black"/>
                </a:solidFill>
              </a:rPr>
              <a:t>A2</a:t>
            </a:r>
            <a:r>
              <a:rPr lang="fr-CH" b="1" dirty="0">
                <a:solidFill>
                  <a:prstClr val="black"/>
                </a:solidFill>
              </a:rPr>
              <a:t>. Near detector has </a:t>
            </a:r>
            <a:r>
              <a:rPr lang="fr-CH" b="1" dirty="0" err="1">
                <a:solidFill>
                  <a:prstClr val="black"/>
                </a:solidFill>
              </a:rPr>
              <a:t>different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acceptance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than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</a:rPr>
              <a:t>far detector</a:t>
            </a:r>
            <a:r>
              <a:rPr lang="fr-CH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CH" b="1" dirty="0" smtClean="0">
                <a:solidFill>
                  <a:prstClr val="black"/>
                </a:solidFill>
              </a:rPr>
              <a:t>       </a:t>
            </a:r>
            <a:r>
              <a:rPr lang="fr-CH" dirty="0" err="1" smtClean="0">
                <a:solidFill>
                  <a:prstClr val="black"/>
                </a:solidFill>
              </a:rPr>
              <a:t>tracker</a:t>
            </a:r>
            <a:r>
              <a:rPr lang="fr-CH" dirty="0" smtClean="0">
                <a:solidFill>
                  <a:prstClr val="black"/>
                </a:solidFill>
              </a:rPr>
              <a:t> part </a:t>
            </a:r>
            <a:r>
              <a:rPr lang="fr-CH" dirty="0" err="1" smtClean="0">
                <a:solidFill>
                  <a:prstClr val="black"/>
                </a:solidFill>
              </a:rPr>
              <a:t>limited</a:t>
            </a:r>
            <a:r>
              <a:rPr lang="fr-CH" dirty="0" smtClean="0">
                <a:solidFill>
                  <a:prstClr val="black"/>
                </a:solidFill>
              </a:rPr>
              <a:t> to 57 </a:t>
            </a:r>
            <a:r>
              <a:rPr lang="fr-CH" dirty="0" err="1" smtClean="0">
                <a:solidFill>
                  <a:prstClr val="black"/>
                </a:solidFill>
              </a:rPr>
              <a:t>degrees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forward</a:t>
            </a:r>
            <a:r>
              <a:rPr lang="fr-CH" dirty="0" smtClean="0">
                <a:solidFill>
                  <a:prstClr val="black"/>
                </a:solidFill>
              </a:rPr>
              <a:t>, miss &gt;30% of cross-section</a:t>
            </a:r>
            <a:r>
              <a:rPr lang="fr-CH" i="1" dirty="0" smtClean="0">
                <a:solidFill>
                  <a:prstClr val="black"/>
                </a:solidFill>
              </a:rPr>
              <a:t> (E-</a:t>
            </a:r>
            <a:r>
              <a:rPr lang="fr-CH" i="1" dirty="0" err="1" smtClean="0">
                <a:solidFill>
                  <a:prstClr val="black"/>
                </a:solidFill>
              </a:rPr>
              <a:t>dependent</a:t>
            </a:r>
            <a:r>
              <a:rPr lang="fr-CH" i="1" dirty="0" smtClean="0">
                <a:solidFill>
                  <a:prstClr val="black"/>
                </a:solidFill>
              </a:rPr>
              <a:t>) + </a:t>
            </a:r>
            <a:r>
              <a:rPr lang="fr-CH" i="1" dirty="0" err="1" smtClean="0">
                <a:solidFill>
                  <a:prstClr val="black"/>
                </a:solidFill>
              </a:rPr>
              <a:t>syst</a:t>
            </a:r>
            <a:endParaRPr lang="fr-CH" i="1" dirty="0" smtClean="0">
              <a:solidFill>
                <a:prstClr val="black"/>
              </a:solidFill>
            </a:endParaRPr>
          </a:p>
          <a:p>
            <a:endParaRPr lang="fr-CH" b="1" dirty="0" smtClean="0">
              <a:solidFill>
                <a:prstClr val="black"/>
              </a:solidFill>
            </a:endParaRPr>
          </a:p>
          <a:p>
            <a:r>
              <a:rPr lang="fr-CH" b="1" dirty="0" smtClean="0">
                <a:solidFill>
                  <a:prstClr val="black"/>
                </a:solidFill>
              </a:rPr>
              <a:t>A3. ND has </a:t>
            </a:r>
            <a:r>
              <a:rPr lang="fr-CH" b="1" dirty="0" err="1" smtClean="0">
                <a:solidFill>
                  <a:prstClr val="black"/>
                </a:solidFill>
              </a:rPr>
              <a:t>different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E</a:t>
            </a:r>
            <a:r>
              <a:rPr lang="fr-CH" b="1" baseline="-25000" dirty="0" err="1" smtClean="0">
                <a:solidFill>
                  <a:prstClr val="black"/>
                </a:solidFill>
              </a:rPr>
              <a:t>v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resolution</a:t>
            </a:r>
            <a:r>
              <a:rPr lang="fr-CH" b="1" dirty="0">
                <a:solidFill>
                  <a:prstClr val="black"/>
                </a:solidFill>
              </a:rPr>
              <a:t> and </a:t>
            </a:r>
            <a:r>
              <a:rPr lang="fr-CH" b="1" dirty="0" smtClean="0">
                <a:solidFill>
                  <a:prstClr val="black"/>
                </a:solidFill>
              </a:rPr>
              <a:t>PID </a:t>
            </a:r>
            <a:r>
              <a:rPr lang="fr-CH" b="1" dirty="0" err="1" smtClean="0">
                <a:solidFill>
                  <a:prstClr val="black"/>
                </a:solidFill>
              </a:rPr>
              <a:t>ability</a:t>
            </a:r>
            <a:r>
              <a:rPr lang="fr-CH" b="1" dirty="0" smtClean="0">
                <a:solidFill>
                  <a:prstClr val="black"/>
                </a:solidFill>
              </a:rPr>
              <a:t>. </a:t>
            </a:r>
            <a:endParaRPr lang="fr-CH" b="1" dirty="0">
              <a:solidFill>
                <a:prstClr val="black"/>
              </a:solidFill>
            </a:endParaRPr>
          </a:p>
          <a:p>
            <a:r>
              <a:rPr lang="fr-CH" dirty="0" smtClean="0">
                <a:solidFill>
                  <a:prstClr val="black"/>
                </a:solidFill>
              </a:rPr>
              <a:t>        </a:t>
            </a:r>
            <a:r>
              <a:rPr lang="fr-CH" dirty="0" err="1" smtClean="0">
                <a:solidFill>
                  <a:prstClr val="black"/>
                </a:solidFill>
              </a:rPr>
              <a:t>Aim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is</a:t>
            </a:r>
            <a:r>
              <a:rPr lang="fr-CH" dirty="0" smtClean="0">
                <a:solidFill>
                  <a:prstClr val="black"/>
                </a:solidFill>
              </a:rPr>
              <a:t> to </a:t>
            </a:r>
            <a:r>
              <a:rPr lang="fr-CH" dirty="0" err="1" smtClean="0">
                <a:solidFill>
                  <a:prstClr val="black"/>
                </a:solidFill>
              </a:rPr>
              <a:t>be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better</a:t>
            </a:r>
            <a:r>
              <a:rPr lang="fr-CH" dirty="0" smtClean="0">
                <a:solidFill>
                  <a:prstClr val="black"/>
                </a:solidFill>
              </a:rPr>
              <a:t>. </a:t>
            </a:r>
            <a:r>
              <a:rPr lang="fr-CH" dirty="0" err="1" smtClean="0">
                <a:solidFill>
                  <a:prstClr val="black"/>
                </a:solidFill>
              </a:rPr>
              <a:t>Difficult</a:t>
            </a:r>
            <a:r>
              <a:rPr lang="fr-CH" dirty="0" smtClean="0">
                <a:solidFill>
                  <a:prstClr val="black"/>
                </a:solidFill>
              </a:rPr>
              <a:t> for photons! 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100" y="1943835"/>
            <a:ext cx="366730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A quantitative </a:t>
            </a:r>
            <a:r>
              <a:rPr lang="fr-CH" dirty="0" err="1" smtClean="0">
                <a:solidFill>
                  <a:prstClr val="black"/>
                </a:solidFill>
              </a:rPr>
              <a:t>re</a:t>
            </a:r>
            <a:r>
              <a:rPr lang="fr-CH" dirty="0" smtClean="0">
                <a:solidFill>
                  <a:prstClr val="black"/>
                </a:solidFill>
              </a:rPr>
              <a:t>-projection </a:t>
            </a:r>
            <a:r>
              <a:rPr lang="fr-CH" dirty="0">
                <a:solidFill>
                  <a:prstClr val="black"/>
                </a:solidFill>
              </a:rPr>
              <a:t>of </a:t>
            </a:r>
          </a:p>
          <a:p>
            <a:r>
              <a:rPr lang="fr-CH" dirty="0" err="1">
                <a:solidFill>
                  <a:prstClr val="black"/>
                </a:solidFill>
              </a:rPr>
              <a:t>these</a:t>
            </a:r>
            <a:r>
              <a:rPr lang="fr-CH" dirty="0">
                <a:solidFill>
                  <a:prstClr val="black"/>
                </a:solidFill>
              </a:rPr>
              <a:t> causes of </a:t>
            </a:r>
            <a:r>
              <a:rPr lang="fr-CH" dirty="0" err="1">
                <a:solidFill>
                  <a:prstClr val="black"/>
                </a:solidFill>
              </a:rPr>
              <a:t>errors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is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underway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 smtClean="0">
                <a:solidFill>
                  <a:prstClr val="black"/>
                </a:solidFill>
              </a:rPr>
              <a:t>to </a:t>
            </a:r>
            <a:r>
              <a:rPr lang="fr-CH" dirty="0" err="1">
                <a:solidFill>
                  <a:prstClr val="black"/>
                </a:solidFill>
              </a:rPr>
              <a:t>understand</a:t>
            </a:r>
            <a:r>
              <a:rPr lang="fr-CH" dirty="0">
                <a:solidFill>
                  <a:prstClr val="black"/>
                </a:solidFill>
              </a:rPr>
              <a:t>  </a:t>
            </a:r>
            <a:r>
              <a:rPr lang="fr-CH" dirty="0" err="1">
                <a:solidFill>
                  <a:prstClr val="black"/>
                </a:solidFill>
              </a:rPr>
              <a:t>better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what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smtClean="0">
                <a:solidFill>
                  <a:prstClr val="black"/>
                </a:solidFill>
              </a:rPr>
              <a:t>to </a:t>
            </a:r>
            <a:r>
              <a:rPr lang="fr-CH" dirty="0" err="1">
                <a:solidFill>
                  <a:prstClr val="black"/>
                </a:solidFill>
              </a:rPr>
              <a:t>improve</a:t>
            </a:r>
            <a:r>
              <a:rPr lang="fr-CH" dirty="0">
                <a:solidFill>
                  <a:prstClr val="black"/>
                </a:solidFill>
              </a:rPr>
              <a:t>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18B3-52B8-40BA-89D1-B4050E48B66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6 August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ND280 upgrades  Alain Blondel T2K meeting 3June15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0531-307C-4F1B-B8C4-03EEF5B3DF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515" y="368660"/>
            <a:ext cx="885941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u="sng" dirty="0" smtClean="0"/>
              <a:t>B. </a:t>
            </a:r>
            <a:r>
              <a:rPr lang="fr-CH" b="1" u="sng" dirty="0" err="1" smtClean="0"/>
              <a:t>Even</a:t>
            </a:r>
            <a:r>
              <a:rPr lang="fr-CH" b="1" u="sng" dirty="0" smtClean="0"/>
              <a:t> if </a:t>
            </a:r>
            <a:r>
              <a:rPr lang="fr-CH" b="1" u="sng" dirty="0" err="1" smtClean="0"/>
              <a:t>near</a:t>
            </a:r>
            <a:r>
              <a:rPr lang="fr-CH" b="1" u="sng" dirty="0" smtClean="0"/>
              <a:t> and far detector </a:t>
            </a:r>
            <a:r>
              <a:rPr lang="fr-CH" b="1" u="sng" dirty="0" err="1" smtClean="0"/>
              <a:t>were</a:t>
            </a:r>
            <a:r>
              <a:rPr lang="fr-CH" b="1" u="sng" dirty="0" smtClean="0"/>
              <a:t> the </a:t>
            </a:r>
            <a:r>
              <a:rPr lang="fr-CH" b="1" u="sng" dirty="0" err="1" smtClean="0"/>
              <a:t>same</a:t>
            </a:r>
            <a:r>
              <a:rPr lang="fr-CH" b="1" dirty="0" smtClean="0"/>
              <a:t>:</a:t>
            </a:r>
            <a:endParaRPr lang="fr-CH" b="1" dirty="0"/>
          </a:p>
          <a:p>
            <a:endParaRPr lang="fr-CH" b="1" dirty="0" smtClean="0"/>
          </a:p>
          <a:p>
            <a:r>
              <a:rPr lang="fr-CH" b="1" dirty="0"/>
              <a:t> </a:t>
            </a:r>
            <a:r>
              <a:rPr lang="fr-CH" b="1" dirty="0" smtClean="0"/>
              <a:t> B1 </a:t>
            </a:r>
            <a:r>
              <a:rPr lang="fr-CH" b="1" dirty="0" err="1" smtClean="0"/>
              <a:t>Energy</a:t>
            </a:r>
            <a:r>
              <a:rPr lang="fr-CH" b="1" dirty="0" smtClean="0"/>
              <a:t> </a:t>
            </a:r>
            <a:r>
              <a:rPr lang="fr-CH" b="1" dirty="0" err="1" smtClean="0"/>
              <a:t>response</a:t>
            </a:r>
            <a:r>
              <a:rPr lang="fr-CH" b="1" dirty="0" smtClean="0"/>
              <a:t> </a:t>
            </a:r>
            <a:r>
              <a:rPr lang="fr-CH" b="1" dirty="0" err="1" smtClean="0"/>
              <a:t>function</a:t>
            </a:r>
            <a:r>
              <a:rPr lang="fr-CH" b="1" dirty="0" smtClean="0"/>
              <a:t>  </a:t>
            </a:r>
            <a:r>
              <a:rPr lang="fr-CH" b="1" dirty="0" smtClean="0"/>
              <a:t>P(</a:t>
            </a:r>
            <a:r>
              <a:rPr lang="fr-CH" b="1" dirty="0" err="1" smtClean="0"/>
              <a:t>E</a:t>
            </a:r>
            <a:r>
              <a:rPr lang="fr-CH" b="1" baseline="-25000" dirty="0" err="1" smtClean="0"/>
              <a:t>v</a:t>
            </a:r>
            <a:r>
              <a:rPr lang="fr-CH" b="1" dirty="0" smtClean="0"/>
              <a:t>(</a:t>
            </a:r>
            <a:r>
              <a:rPr lang="fr-CH" b="1" dirty="0" err="1" smtClean="0"/>
              <a:t>rec</a:t>
            </a:r>
            <a:r>
              <a:rPr lang="fr-CH" b="1" dirty="0" smtClean="0"/>
              <a:t>)-</a:t>
            </a:r>
            <a:r>
              <a:rPr lang="fr-CH" b="1" dirty="0" err="1" smtClean="0"/>
              <a:t>E</a:t>
            </a:r>
            <a:r>
              <a:rPr lang="fr-CH" b="1" baseline="-25000" dirty="0" err="1" smtClean="0"/>
              <a:t>v</a:t>
            </a:r>
            <a:r>
              <a:rPr lang="fr-CH" b="1" dirty="0" smtClean="0"/>
              <a:t> </a:t>
            </a:r>
            <a:r>
              <a:rPr lang="fr-CH" b="1" dirty="0" smtClean="0"/>
              <a:t>) </a:t>
            </a:r>
            <a:r>
              <a:rPr lang="fr-CH" b="1" dirty="0" err="1" smtClean="0"/>
              <a:t>contains</a:t>
            </a:r>
            <a:r>
              <a:rPr lang="fr-CH" b="1" dirty="0" smtClean="0"/>
              <a:t> </a:t>
            </a:r>
            <a:r>
              <a:rPr lang="fr-CH" b="1" dirty="0" err="1" smtClean="0"/>
              <a:t>uncertainties</a:t>
            </a:r>
            <a:r>
              <a:rPr lang="fr-CH" b="1" dirty="0" smtClean="0"/>
              <a:t> </a:t>
            </a:r>
            <a:endParaRPr lang="fr-CH" b="1" dirty="0" smtClean="0"/>
          </a:p>
          <a:p>
            <a:r>
              <a:rPr lang="fr-CH" b="1" dirty="0"/>
              <a:t> </a:t>
            </a:r>
            <a:r>
              <a:rPr lang="fr-CH" b="1" dirty="0" smtClean="0"/>
              <a:t>      </a:t>
            </a:r>
            <a:r>
              <a:rPr lang="fr-CH" dirty="0" smtClean="0"/>
              <a:t>how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measure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? This affects </a:t>
            </a:r>
            <a:r>
              <a:rPr lang="fr-CH" dirty="0" err="1" smtClean="0"/>
              <a:t>atmo</a:t>
            </a:r>
            <a:r>
              <a:rPr lang="fr-CH" dirty="0" smtClean="0"/>
              <a:t> </a:t>
            </a:r>
            <a:r>
              <a:rPr lang="fr-CH" dirty="0" err="1" smtClean="0"/>
              <a:t>parameters</a:t>
            </a:r>
            <a:r>
              <a:rPr lang="fr-CH" dirty="0" smtClean="0"/>
              <a:t>, cos(</a:t>
            </a:r>
            <a:r>
              <a:rPr lang="fr-CH" dirty="0" smtClean="0">
                <a:sym typeface="Symbol"/>
              </a:rPr>
              <a:t>) </a:t>
            </a:r>
            <a:endParaRPr lang="fr-CH" dirty="0" smtClean="0"/>
          </a:p>
          <a:p>
            <a:endParaRPr lang="fr-CH" b="1" dirty="0" smtClean="0"/>
          </a:p>
          <a:p>
            <a:r>
              <a:rPr lang="fr-CH" b="1" dirty="0"/>
              <a:t> </a:t>
            </a:r>
            <a:r>
              <a:rPr lang="fr-CH" b="1" dirty="0" smtClean="0"/>
              <a:t> B2 </a:t>
            </a:r>
            <a:r>
              <a:rPr lang="fr-CH" b="1" dirty="0" smtClean="0">
                <a:sym typeface="Symbol"/>
              </a:rPr>
              <a:t></a:t>
            </a:r>
            <a:r>
              <a:rPr lang="fr-CH" b="1" baseline="-25000" dirty="0" smtClean="0">
                <a:sym typeface="Symbol"/>
              </a:rPr>
              <a:t>e</a:t>
            </a:r>
            <a:r>
              <a:rPr lang="fr-CH" b="1" dirty="0" smtClean="0">
                <a:sym typeface="Symbol"/>
              </a:rPr>
              <a:t> and  </a:t>
            </a:r>
            <a:r>
              <a:rPr lang="fr-CH" b="1" baseline="-25000" dirty="0" smtClean="0">
                <a:sym typeface="Symbol"/>
              </a:rPr>
              <a:t></a:t>
            </a:r>
            <a:r>
              <a:rPr lang="fr-CH" b="1" dirty="0" smtClean="0"/>
              <a:t>  cross-sections are </a:t>
            </a:r>
            <a:r>
              <a:rPr lang="fr-CH" b="1" dirty="0" err="1" smtClean="0"/>
              <a:t>different</a:t>
            </a:r>
            <a:r>
              <a:rPr lang="fr-CH" b="1" dirty="0" smtClean="0"/>
              <a:t> due to muon mass </a:t>
            </a:r>
            <a:r>
              <a:rPr lang="fr-CH" b="1" dirty="0" err="1" smtClean="0"/>
              <a:t>interplay</a:t>
            </a:r>
            <a:r>
              <a:rPr lang="fr-CH" b="1" dirty="0" smtClean="0"/>
              <a:t> </a:t>
            </a:r>
            <a:r>
              <a:rPr lang="fr-CH" b="1" dirty="0" err="1" smtClean="0"/>
              <a:t>with</a:t>
            </a:r>
            <a:r>
              <a:rPr lang="fr-CH" b="1" dirty="0" smtClean="0"/>
              <a:t> </a:t>
            </a:r>
            <a:r>
              <a:rPr lang="fr-CH" b="1" dirty="0" err="1" smtClean="0"/>
              <a:t>nuclear</a:t>
            </a:r>
            <a:r>
              <a:rPr lang="fr-CH" b="1" dirty="0" smtClean="0"/>
              <a:t> </a:t>
            </a:r>
            <a:r>
              <a:rPr lang="fr-CH" b="1" dirty="0" err="1" smtClean="0"/>
              <a:t>effects</a:t>
            </a:r>
            <a:endParaRPr lang="fr-CH" b="1" dirty="0" smtClean="0"/>
          </a:p>
          <a:p>
            <a:r>
              <a:rPr lang="fr-CH" b="1" dirty="0" smtClean="0"/>
              <a:t>    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knowing</a:t>
            </a:r>
            <a:r>
              <a:rPr lang="fr-CH" dirty="0" smtClean="0"/>
              <a:t> </a:t>
            </a:r>
            <a:r>
              <a:rPr lang="fr-CH" dirty="0" err="1" smtClean="0"/>
              <a:t>response</a:t>
            </a:r>
            <a:r>
              <a:rPr lang="fr-CH" dirty="0" smtClean="0"/>
              <a:t> for one </a:t>
            </a:r>
            <a:r>
              <a:rPr lang="fr-CH" dirty="0" err="1" smtClean="0"/>
              <a:t>species</a:t>
            </a:r>
            <a:r>
              <a:rPr lang="fr-CH" dirty="0" smtClean="0"/>
              <a:t>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great</a:t>
            </a:r>
            <a:r>
              <a:rPr lang="fr-CH" dirty="0" smtClean="0"/>
              <a:t> help</a:t>
            </a:r>
            <a:r>
              <a:rPr lang="fr-CH" dirty="0" smtClean="0"/>
              <a:t>. (</a:t>
            </a:r>
            <a:r>
              <a:rPr lang="fr-CH" dirty="0" err="1" smtClean="0"/>
              <a:t>nuPRISM</a:t>
            </a:r>
            <a:r>
              <a:rPr lang="fr-CH" dirty="0" smtClean="0"/>
              <a:t>)</a:t>
            </a:r>
            <a:endParaRPr lang="fr-CH" dirty="0" smtClean="0"/>
          </a:p>
          <a:p>
            <a:r>
              <a:rPr lang="fr-CH" b="1" dirty="0" smtClean="0"/>
              <a:t>     </a:t>
            </a:r>
            <a:r>
              <a:rPr lang="fr-CH" dirty="0" smtClean="0"/>
              <a:t>second class </a:t>
            </a:r>
            <a:r>
              <a:rPr lang="fr-CH" dirty="0" err="1" smtClean="0"/>
              <a:t>currents</a:t>
            </a:r>
            <a:r>
              <a:rPr lang="fr-CH" dirty="0" smtClean="0"/>
              <a:t>? </a:t>
            </a:r>
          </a:p>
          <a:p>
            <a:r>
              <a:rPr lang="fr-CH" dirty="0"/>
              <a:t> </a:t>
            </a:r>
            <a:r>
              <a:rPr lang="fr-CH" dirty="0" smtClean="0"/>
              <a:t>   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measure</a:t>
            </a:r>
            <a:r>
              <a:rPr lang="fr-CH" dirty="0" smtClean="0"/>
              <a:t> </a:t>
            </a:r>
            <a:r>
              <a:rPr lang="fr-CH" dirty="0" err="1" smtClean="0"/>
              <a:t>them</a:t>
            </a:r>
            <a:r>
              <a:rPr lang="fr-CH" dirty="0" smtClean="0"/>
              <a:t>?</a:t>
            </a:r>
            <a:endParaRPr lang="fr-CH" dirty="0" smtClean="0"/>
          </a:p>
          <a:p>
            <a:endParaRPr lang="fr-CH" b="1" dirty="0" smtClean="0"/>
          </a:p>
          <a:p>
            <a:r>
              <a:rPr lang="fr-CH" b="1" dirty="0"/>
              <a:t>How to </a:t>
            </a:r>
            <a:r>
              <a:rPr lang="fr-CH" b="1" dirty="0" err="1"/>
              <a:t>re</a:t>
            </a:r>
            <a:r>
              <a:rPr lang="fr-CH" b="1" dirty="0"/>
              <a:t>-design ND280 to </a:t>
            </a:r>
            <a:r>
              <a:rPr lang="fr-CH" b="1" dirty="0" err="1"/>
              <a:t>improve</a:t>
            </a:r>
            <a:r>
              <a:rPr lang="fr-CH" b="1" dirty="0"/>
              <a:t> on </a:t>
            </a:r>
            <a:r>
              <a:rPr lang="fr-CH" b="1" dirty="0" err="1"/>
              <a:t>these</a:t>
            </a:r>
            <a:r>
              <a:rPr lang="fr-CH" b="1" dirty="0"/>
              <a:t> aspects A&amp;B</a:t>
            </a:r>
            <a:r>
              <a:rPr lang="fr-CH" b="1" dirty="0" smtClean="0"/>
              <a:t>?</a:t>
            </a:r>
            <a:endParaRPr lang="fr-C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0401" y="3969060"/>
            <a:ext cx="846359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C</a:t>
            </a:r>
            <a:r>
              <a:rPr lang="fr-CH" b="1" dirty="0"/>
              <a:t>. one </a:t>
            </a:r>
            <a:r>
              <a:rPr lang="fr-CH" b="1" dirty="0" err="1"/>
              <a:t>way</a:t>
            </a:r>
            <a:r>
              <a:rPr lang="fr-CH" b="1" dirty="0"/>
              <a:t> to </a:t>
            </a:r>
            <a:r>
              <a:rPr lang="fr-CH" b="1" dirty="0" err="1"/>
              <a:t>solve</a:t>
            </a:r>
            <a:r>
              <a:rPr lang="fr-CH" b="1" dirty="0"/>
              <a:t> </a:t>
            </a:r>
            <a:r>
              <a:rPr lang="fr-CH" b="1" dirty="0" err="1"/>
              <a:t>many</a:t>
            </a:r>
            <a:r>
              <a:rPr lang="fr-CH" b="1" dirty="0"/>
              <a:t> </a:t>
            </a:r>
            <a:r>
              <a:rPr lang="fr-CH" b="1" dirty="0" err="1"/>
              <a:t>problems</a:t>
            </a:r>
            <a:r>
              <a:rPr lang="fr-CH" b="1" dirty="0"/>
              <a:t> </a:t>
            </a:r>
            <a:r>
              <a:rPr lang="fr-CH" b="1" dirty="0" err="1"/>
              <a:t>would</a:t>
            </a:r>
            <a:r>
              <a:rPr lang="fr-CH" b="1" dirty="0"/>
              <a:t> </a:t>
            </a:r>
            <a:r>
              <a:rPr lang="fr-CH" b="1" dirty="0" err="1"/>
              <a:t>be</a:t>
            </a:r>
            <a:r>
              <a:rPr lang="fr-CH" b="1" dirty="0"/>
              <a:t> to have a muon </a:t>
            </a:r>
            <a:r>
              <a:rPr lang="fr-CH" b="1" dirty="0" err="1"/>
              <a:t>storage</a:t>
            </a:r>
            <a:r>
              <a:rPr lang="fr-CH" b="1" dirty="0"/>
              <a:t> ring  </a:t>
            </a:r>
            <a:r>
              <a:rPr lang="fr-CH" b="1" dirty="0" err="1"/>
              <a:t>nuSTORM</a:t>
            </a:r>
            <a:r>
              <a:rPr lang="fr-CH" b="1" dirty="0"/>
              <a:t>...</a:t>
            </a:r>
          </a:p>
          <a:p>
            <a:r>
              <a:rPr lang="fr-CH" b="1" dirty="0"/>
              <a:t>                     and place a large Water </a:t>
            </a:r>
            <a:r>
              <a:rPr lang="fr-CH" b="1" dirty="0" err="1"/>
              <a:t>Cherenkov</a:t>
            </a:r>
            <a:r>
              <a:rPr lang="fr-CH" b="1" dirty="0"/>
              <a:t> detector on </a:t>
            </a:r>
            <a:r>
              <a:rPr lang="fr-CH" b="1" dirty="0" err="1"/>
              <a:t>it</a:t>
            </a:r>
            <a:r>
              <a:rPr lang="fr-CH" b="1" dirty="0"/>
              <a:t>.</a:t>
            </a:r>
          </a:p>
          <a:p>
            <a:endParaRPr lang="fr-CH" b="1" dirty="0"/>
          </a:p>
          <a:p>
            <a:r>
              <a:rPr lang="fr-CH" dirty="0"/>
              <a:t>         -- </a:t>
            </a:r>
            <a:r>
              <a:rPr lang="fr-CH" dirty="0" err="1"/>
              <a:t>produces</a:t>
            </a:r>
            <a:r>
              <a:rPr lang="fr-CH" dirty="0"/>
              <a:t> </a:t>
            </a:r>
            <a:r>
              <a:rPr lang="fr-CH" dirty="0" err="1"/>
              <a:t>known</a:t>
            </a:r>
            <a:r>
              <a:rPr lang="fr-CH" dirty="0"/>
              <a:t> flux of   (</a:t>
            </a:r>
            <a:r>
              <a:rPr lang="fr-CH" dirty="0">
                <a:sym typeface="Symbol"/>
              </a:rPr>
              <a:t></a:t>
            </a:r>
            <a:r>
              <a:rPr lang="fr-CH" baseline="30000" dirty="0">
                <a:sym typeface="Symbol"/>
              </a:rPr>
              <a:t>+</a:t>
            </a:r>
            <a:r>
              <a:rPr lang="fr-CH" dirty="0"/>
              <a:t>   </a:t>
            </a:r>
            <a:r>
              <a:rPr lang="fr-CH" dirty="0" err="1"/>
              <a:t>decay</a:t>
            </a:r>
            <a:r>
              <a:rPr lang="fr-CH" dirty="0"/>
              <a:t>) </a:t>
            </a:r>
            <a:r>
              <a:rPr lang="fr-CH" dirty="0">
                <a:sym typeface="Symbol"/>
              </a:rPr>
              <a:t></a:t>
            </a:r>
            <a:r>
              <a:rPr lang="fr-CH" baseline="-25000" dirty="0">
                <a:sym typeface="Symbol"/>
              </a:rPr>
              <a:t>e</a:t>
            </a:r>
            <a:r>
              <a:rPr lang="fr-CH" dirty="0">
                <a:sym typeface="Symbol"/>
              </a:rPr>
              <a:t> and </a:t>
            </a:r>
            <a:r>
              <a:rPr lang="fr-CH" baseline="-25000" dirty="0">
                <a:sym typeface="Symbol"/>
              </a:rPr>
              <a:t>    </a:t>
            </a:r>
            <a:r>
              <a:rPr lang="fr-CH" dirty="0"/>
              <a:t> and (</a:t>
            </a:r>
            <a:r>
              <a:rPr lang="fr-CH" dirty="0">
                <a:sym typeface="Symbol"/>
              </a:rPr>
              <a:t></a:t>
            </a:r>
            <a:r>
              <a:rPr lang="fr-CH" baseline="30000" dirty="0">
                <a:sym typeface="Symbol"/>
              </a:rPr>
              <a:t>-</a:t>
            </a:r>
            <a:r>
              <a:rPr lang="fr-CH" dirty="0"/>
              <a:t>   </a:t>
            </a:r>
            <a:r>
              <a:rPr lang="fr-CH" dirty="0" err="1"/>
              <a:t>decay</a:t>
            </a:r>
            <a:r>
              <a:rPr lang="fr-CH" dirty="0"/>
              <a:t>) </a:t>
            </a:r>
            <a:r>
              <a:rPr lang="fr-CH" dirty="0">
                <a:sym typeface="Symbol"/>
              </a:rPr>
              <a:t></a:t>
            </a:r>
            <a:r>
              <a:rPr lang="fr-CH" baseline="-25000" dirty="0">
                <a:sym typeface="Symbol"/>
              </a:rPr>
              <a:t>e</a:t>
            </a:r>
            <a:r>
              <a:rPr lang="fr-CH" dirty="0">
                <a:sym typeface="Symbol"/>
              </a:rPr>
              <a:t> and  </a:t>
            </a:r>
            <a:r>
              <a:rPr lang="fr-CH" baseline="-25000" dirty="0">
                <a:sym typeface="Symbol"/>
              </a:rPr>
              <a:t></a:t>
            </a:r>
            <a:r>
              <a:rPr lang="fr-CH" dirty="0"/>
              <a:t> </a:t>
            </a:r>
          </a:p>
          <a:p>
            <a:r>
              <a:rPr lang="fr-CH" dirty="0"/>
              <a:t>         -- </a:t>
            </a:r>
            <a:r>
              <a:rPr lang="fr-CH" dirty="0" err="1"/>
              <a:t>well</a:t>
            </a:r>
            <a:r>
              <a:rPr lang="fr-CH" dirty="0"/>
              <a:t> </a:t>
            </a:r>
            <a:r>
              <a:rPr lang="fr-CH" dirty="0" err="1"/>
              <a:t>known</a:t>
            </a:r>
            <a:r>
              <a:rPr lang="fr-CH" dirty="0"/>
              <a:t> end-point of </a:t>
            </a:r>
            <a:r>
              <a:rPr lang="fr-CH" dirty="0" err="1"/>
              <a:t>spectrum</a:t>
            </a:r>
            <a:r>
              <a:rPr lang="fr-CH" dirty="0"/>
              <a:t> </a:t>
            </a:r>
            <a:r>
              <a:rPr lang="fr-CH" dirty="0" err="1"/>
              <a:t>provides</a:t>
            </a:r>
            <a:r>
              <a:rPr lang="fr-CH" dirty="0"/>
              <a:t> </a:t>
            </a:r>
            <a:r>
              <a:rPr lang="fr-CH" dirty="0" err="1"/>
              <a:t>energy</a:t>
            </a:r>
            <a:r>
              <a:rPr lang="fr-CH" dirty="0"/>
              <a:t>  </a:t>
            </a:r>
            <a:r>
              <a:rPr lang="fr-CH" dirty="0" err="1"/>
              <a:t>response</a:t>
            </a:r>
            <a:r>
              <a:rPr lang="fr-CH" dirty="0"/>
              <a:t> </a:t>
            </a:r>
          </a:p>
          <a:p>
            <a:r>
              <a:rPr lang="fr-CH" dirty="0"/>
              <a:t>                     </a:t>
            </a:r>
            <a:r>
              <a:rPr lang="fr-CH" dirty="0" err="1"/>
              <a:t>e.g</a:t>
            </a:r>
            <a:r>
              <a:rPr lang="fr-CH" dirty="0"/>
              <a:t>. </a:t>
            </a:r>
            <a:r>
              <a:rPr lang="fr-CH" dirty="0" err="1"/>
              <a:t>difference</a:t>
            </a:r>
            <a:r>
              <a:rPr lang="fr-CH" dirty="0"/>
              <a:t> </a:t>
            </a:r>
            <a:r>
              <a:rPr lang="fr-CH" dirty="0" err="1"/>
              <a:t>between</a:t>
            </a:r>
            <a:r>
              <a:rPr lang="fr-CH" dirty="0"/>
              <a:t> </a:t>
            </a:r>
            <a:r>
              <a:rPr lang="fr-CH" dirty="0" err="1"/>
              <a:t>two</a:t>
            </a:r>
            <a:r>
              <a:rPr lang="fr-CH" dirty="0"/>
              <a:t> </a:t>
            </a:r>
            <a:r>
              <a:rPr lang="fr-CH" dirty="0" err="1"/>
              <a:t>decay</a:t>
            </a:r>
            <a:r>
              <a:rPr lang="fr-CH" dirty="0"/>
              <a:t> </a:t>
            </a:r>
            <a:r>
              <a:rPr lang="fr-CH" dirty="0" err="1"/>
              <a:t>spectra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different</a:t>
            </a:r>
            <a:r>
              <a:rPr lang="fr-CH" dirty="0"/>
              <a:t> muon </a:t>
            </a:r>
            <a:r>
              <a:rPr lang="fr-CH" dirty="0" err="1"/>
              <a:t>momentum</a:t>
            </a:r>
            <a:r>
              <a:rPr lang="fr-CH" dirty="0"/>
              <a:t> </a:t>
            </a:r>
          </a:p>
          <a:p>
            <a:r>
              <a:rPr lang="fr-CH" dirty="0"/>
              <a:t>                             </a:t>
            </a:r>
            <a:r>
              <a:rPr lang="fr-CH" dirty="0" err="1"/>
              <a:t>gives</a:t>
            </a:r>
            <a:r>
              <a:rPr lang="fr-CH" dirty="0"/>
              <a:t> </a:t>
            </a:r>
            <a:r>
              <a:rPr lang="fr-CH" dirty="0" err="1"/>
              <a:t>nearly</a:t>
            </a:r>
            <a:r>
              <a:rPr lang="fr-CH" dirty="0"/>
              <a:t> </a:t>
            </a:r>
            <a:r>
              <a:rPr lang="fr-CH" dirty="0" err="1"/>
              <a:t>monochromatic</a:t>
            </a:r>
            <a:r>
              <a:rPr lang="fr-CH" dirty="0"/>
              <a:t> </a:t>
            </a:r>
            <a:r>
              <a:rPr lang="fr-CH" dirty="0" err="1"/>
              <a:t>primary</a:t>
            </a:r>
            <a:r>
              <a:rPr lang="fr-CH" dirty="0"/>
              <a:t> </a:t>
            </a:r>
            <a:r>
              <a:rPr lang="fr-CH" dirty="0" err="1"/>
              <a:t>beams</a:t>
            </a:r>
            <a:endParaRPr lang="fr-C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1682</Words>
  <Application>Microsoft Office PowerPoint</Application>
  <PresentationFormat>On-screen Show (4:3)</PresentationFormat>
  <Paragraphs>287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76</cp:revision>
  <cp:lastPrinted>2015-06-03T07:17:00Z</cp:lastPrinted>
  <dcterms:created xsi:type="dcterms:W3CDTF">2015-04-26T15:50:35Z</dcterms:created>
  <dcterms:modified xsi:type="dcterms:W3CDTF">2015-08-05T22:16:06Z</dcterms:modified>
</cp:coreProperties>
</file>