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71" r:id="rId2"/>
    <p:sldId id="323" r:id="rId3"/>
    <p:sldId id="325" r:id="rId4"/>
    <p:sldId id="389" r:id="rId5"/>
    <p:sldId id="326" r:id="rId6"/>
    <p:sldId id="327" r:id="rId7"/>
    <p:sldId id="328" r:id="rId8"/>
    <p:sldId id="329" r:id="rId9"/>
    <p:sldId id="405" r:id="rId10"/>
    <p:sldId id="408" r:id="rId11"/>
    <p:sldId id="409" r:id="rId12"/>
    <p:sldId id="410" r:id="rId13"/>
    <p:sldId id="411" r:id="rId14"/>
    <p:sldId id="415" r:id="rId15"/>
    <p:sldId id="416" r:id="rId16"/>
    <p:sldId id="417" r:id="rId17"/>
    <p:sldId id="418" r:id="rId18"/>
    <p:sldId id="421" r:id="rId19"/>
    <p:sldId id="422" r:id="rId20"/>
    <p:sldId id="423" r:id="rId21"/>
    <p:sldId id="424" r:id="rId22"/>
    <p:sldId id="425" r:id="rId23"/>
    <p:sldId id="426" r:id="rId24"/>
    <p:sldId id="427" r:id="rId25"/>
    <p:sldId id="428" r:id="rId26"/>
    <p:sldId id="429" r:id="rId27"/>
    <p:sldId id="430" r:id="rId28"/>
    <p:sldId id="440" r:id="rId29"/>
    <p:sldId id="437" r:id="rId30"/>
    <p:sldId id="438" r:id="rId31"/>
    <p:sldId id="439" r:id="rId32"/>
  </p:sldIdLst>
  <p:sldSz cx="9144000" cy="6858000" type="screen4x3"/>
  <p:notesSz cx="6735763" cy="9866313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FF0066"/>
    <a:srgbClr val="009900"/>
    <a:srgbClr val="FC2514"/>
    <a:srgbClr val="FFD5FF"/>
    <a:srgbClr val="0033CC"/>
    <a:srgbClr val="9900CC"/>
    <a:srgbClr val="F0F4FE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 autoAdjust="0"/>
    <p:restoredTop sz="94660" autoAdjust="0"/>
  </p:normalViewPr>
  <p:slideViewPr>
    <p:cSldViewPr>
      <p:cViewPr varScale="1">
        <p:scale>
          <a:sx n="96" d="100"/>
          <a:sy n="96" d="100"/>
        </p:scale>
        <p:origin x="-9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7.xml"/><Relationship Id="rId5" Type="http://schemas.openxmlformats.org/officeDocument/2006/relationships/slide" Target="slides/slide7.xml"/><Relationship Id="rId10" Type="http://schemas.openxmlformats.org/officeDocument/2006/relationships/slide" Target="slides/slide16.xml"/><Relationship Id="rId4" Type="http://schemas.openxmlformats.org/officeDocument/2006/relationships/slide" Target="slides/slide6.xml"/><Relationship Id="rId9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2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5" Type="http://schemas.openxmlformats.org/officeDocument/2006/relationships/image" Target="../media/image9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0.wmf"/><Relationship Id="rId7" Type="http://schemas.openxmlformats.org/officeDocument/2006/relationships/image" Target="../media/image17.wmf"/><Relationship Id="rId2" Type="http://schemas.openxmlformats.org/officeDocument/2006/relationships/image" Target="../media/image9.wmf"/><Relationship Id="rId1" Type="http://schemas.openxmlformats.org/officeDocument/2006/relationships/image" Target="../media/image13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1.wmf"/><Relationship Id="rId1" Type="http://schemas.openxmlformats.org/officeDocument/2006/relationships/image" Target="../media/image12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19" rIns="90832" bIns="45419" numCol="1" anchor="t" anchorCtr="0" compatLnSpc="1">
            <a:prstTxWarp prst="textNoShape">
              <a:avLst/>
            </a:prstTxWarp>
          </a:bodyPr>
          <a:lstStyle>
            <a:lvl1pPr defTabSz="908050">
              <a:defRPr sz="1200" b="0">
                <a:latin typeface="Tahoma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1" y="1"/>
            <a:ext cx="291941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19" rIns="90832" bIns="45419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Tahoma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40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759"/>
            <a:ext cx="291941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19" rIns="90832" bIns="45419" numCol="1" anchor="b" anchorCtr="0" compatLnSpc="1">
            <a:prstTxWarp prst="textNoShape">
              <a:avLst/>
            </a:prstTxWarp>
          </a:bodyPr>
          <a:lstStyle>
            <a:lvl1pPr defTabSz="908050">
              <a:defRPr sz="1200" b="0">
                <a:latin typeface="Tahoma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40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1" y="9372759"/>
            <a:ext cx="291941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19" rIns="90832" bIns="45419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Tahoma" pitchFamily="34" charset="0"/>
              </a:defRPr>
            </a:lvl1pPr>
          </a:lstStyle>
          <a:p>
            <a:fld id="{33D5C5FA-3F1B-4358-893B-8F06431C6FF2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53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19" rIns="90832" bIns="45419" numCol="1" anchor="t" anchorCtr="0" compatLnSpc="1">
            <a:prstTxWarp prst="textNoShape">
              <a:avLst/>
            </a:prstTxWarp>
          </a:bodyPr>
          <a:lstStyle>
            <a:lvl1pPr defTabSz="908050">
              <a:defRPr sz="1200" b="0">
                <a:latin typeface="Tahoma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865438" cy="53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19" rIns="90832" bIns="45419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Tahoma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7100" y="760413"/>
            <a:ext cx="4860925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6" y="4710185"/>
            <a:ext cx="4900613" cy="440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19" rIns="90832" bIns="45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7367"/>
            <a:ext cx="2940050" cy="53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19" rIns="90832" bIns="45419" numCol="1" anchor="b" anchorCtr="0" compatLnSpc="1">
            <a:prstTxWarp prst="textNoShape">
              <a:avLst/>
            </a:prstTxWarp>
          </a:bodyPr>
          <a:lstStyle>
            <a:lvl1pPr defTabSz="908050">
              <a:defRPr sz="1200" b="0">
                <a:latin typeface="Tahoma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347367"/>
            <a:ext cx="2865438" cy="53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19" rIns="90832" bIns="45419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Tahoma" pitchFamily="34" charset="0"/>
              </a:defRPr>
            </a:lvl1pPr>
          </a:lstStyle>
          <a:p>
            <a:fld id="{92E637FB-8406-43E0-A487-EE0DDD0301C4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CD168-D6EB-42AA-9B9D-8A3CE9F780FC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600"/>
              <a:t>I’d like to present the behavior of the gravity in the nonlinear region. </a:t>
            </a:r>
          </a:p>
          <a:p>
            <a:r>
              <a:rPr lang="en-US" altLang="ja-JP" sz="1600"/>
              <a:t>My purpose is to give the answer to weather the 4D Einstein gravity is recovered even in the second order.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9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763000" cy="7620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939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600200"/>
            <a:ext cx="6400800" cy="3462338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99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99397" name="Rectangle 109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9398" name="Rectangle 109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9399" name="Rectangle 109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05A042-7093-43CE-9E24-B0BB6D6F3355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60D1E-35F5-4289-8A42-1013CD4552B3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076450" cy="5867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07695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79F01-9C0A-472D-96CB-6AC015819E7F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162C2-2ECB-4F2A-BE4B-9B2BA9EB9BAC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4F7C-0DCC-46DF-B573-8CDED7A737BA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9144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9144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B3DE6-1EC3-492B-B6AF-BA459F34ED1C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60271-A8B1-403E-9932-6B3EA12E08F7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A023C-1946-43F9-9528-12BBA08C77EF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ADE72-EC17-40E3-8FC0-437D7929B359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0F4F1-B9EF-4A8E-BB7C-0FAFE38B14FA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4F59F-7881-480B-825C-8C5476845633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6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9836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9144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9836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9837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9837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solidFill>
                  <a:srgbClr val="003300"/>
                </a:solidFill>
                <a:latin typeface="+mn-lt"/>
              </a:defRPr>
            </a:lvl1pPr>
          </a:lstStyle>
          <a:p>
            <a:fld id="{44A0A144-C555-4E52-B2A7-223032B0776C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u="sng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600" u="sng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600" u="sng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600" u="sng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u="sng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u="sng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u="sng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u="sng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kumimoji="1" sz="2400">
          <a:solidFill>
            <a:srgbClr val="0033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kumimoji="1" sz="2000">
          <a:solidFill>
            <a:srgbClr val="0033CC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kumimoji="1" sz="2000">
          <a:solidFill>
            <a:srgbClr val="0033CC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kumimoji="1" sz="2000">
          <a:solidFill>
            <a:srgbClr val="0033CC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rgbClr val="0033C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rgbClr val="0033C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rgbClr val="0033C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rgbClr val="0033C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rgbClr val="0033CC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5.png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2.png"/><Relationship Id="rId3" Type="http://schemas.openxmlformats.org/officeDocument/2006/relationships/tags" Target="../tags/tag3.xml"/><Relationship Id="rId7" Type="http://schemas.openxmlformats.org/officeDocument/2006/relationships/image" Target="../media/image48.png"/><Relationship Id="rId12" Type="http://schemas.openxmlformats.org/officeDocument/2006/relationships/image" Target="../media/image51.png"/><Relationship Id="rId2" Type="http://schemas.openxmlformats.org/officeDocument/2006/relationships/tags" Target="../tags/tag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png"/><Relationship Id="rId11" Type="http://schemas.openxmlformats.org/officeDocument/2006/relationships/image" Target="../media/image50.wmf"/><Relationship Id="rId5" Type="http://schemas.openxmlformats.org/officeDocument/2006/relationships/slideLayout" Target="../slideLayouts/slideLayout2.xml"/><Relationship Id="rId10" Type="http://schemas.openxmlformats.org/officeDocument/2006/relationships/oleObject" Target="../embeddings/oleObject50.bin"/><Relationship Id="rId4" Type="http://schemas.openxmlformats.org/officeDocument/2006/relationships/tags" Target="../tags/tag4.xml"/><Relationship Id="rId9" Type="http://schemas.openxmlformats.org/officeDocument/2006/relationships/image" Target="../media/image4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56.png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image" Target="../media/image62.png"/><Relationship Id="rId9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6.png"/><Relationship Id="rId4" Type="http://schemas.openxmlformats.org/officeDocument/2006/relationships/oleObject" Target="../embeddings/oleObject6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6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1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7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Relationship Id="rId14" Type="http://schemas.openxmlformats.org/officeDocument/2006/relationships/oleObject" Target="../embeddings/oleObject85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image" Target="../media/image100.gi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752600"/>
            <a:ext cx="8763000" cy="990600"/>
          </a:xfrm>
        </p:spPr>
        <p:txBody>
          <a:bodyPr/>
          <a:lstStyle/>
          <a:p>
            <a:pPr algn="ctr"/>
            <a:r>
              <a:rPr lang="en-US" altLang="ja-JP" sz="4000" b="1" dirty="0" smtClean="0">
                <a:latin typeface="Times New Roman" pitchFamily="18" charset="0"/>
              </a:rPr>
              <a:t>Gravity in </a:t>
            </a:r>
            <a:r>
              <a:rPr lang="en-US" altLang="ja-JP" sz="4000" b="1" dirty="0" err="1" smtClean="0">
                <a:latin typeface="Times New Roman" pitchFamily="18" charset="0"/>
              </a:rPr>
              <a:t>brane</a:t>
            </a:r>
            <a:r>
              <a:rPr lang="en-US" altLang="ja-JP" sz="4000" b="1" dirty="0" smtClean="0">
                <a:latin typeface="Times New Roman" pitchFamily="18" charset="0"/>
              </a:rPr>
              <a:t> world</a:t>
            </a:r>
            <a:endParaRPr lang="ja-JP" altLang="en-US" sz="4000" b="1" dirty="0">
              <a:latin typeface="Times New Roman" pitchFamily="18" charset="0"/>
            </a:endParaRPr>
          </a:p>
        </p:txBody>
      </p:sp>
      <p:sp>
        <p:nvSpPr>
          <p:cNvPr id="63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3924300" y="4581525"/>
            <a:ext cx="5219700" cy="1666875"/>
          </a:xfrm>
        </p:spPr>
        <p:txBody>
          <a:bodyPr/>
          <a:lstStyle/>
          <a:p>
            <a:r>
              <a:rPr lang="en-US" altLang="ja-JP" sz="2800" dirty="0" smtClean="0">
                <a:latin typeface="Times New Roman" pitchFamily="18" charset="0"/>
              </a:rPr>
              <a:t>Takahiro</a:t>
            </a:r>
            <a:r>
              <a:rPr lang="ja-JP" altLang="en-US" sz="2800" dirty="0" smtClean="0">
                <a:latin typeface="Times New Roman" pitchFamily="18" charset="0"/>
              </a:rPr>
              <a:t> </a:t>
            </a:r>
            <a:r>
              <a:rPr lang="en-US" altLang="ja-JP" sz="2800" dirty="0" smtClean="0">
                <a:latin typeface="Times New Roman" pitchFamily="18" charset="0"/>
              </a:rPr>
              <a:t>Tanaka (Kyoto </a:t>
            </a:r>
            <a:r>
              <a:rPr lang="en-US" altLang="ja-JP" sz="2800" dirty="0" err="1" smtClean="0">
                <a:latin typeface="Times New Roman" pitchFamily="18" charset="0"/>
              </a:rPr>
              <a:t>univ</a:t>
            </a:r>
            <a:r>
              <a:rPr lang="en-US" altLang="ja-JP" sz="2800" dirty="0" smtClean="0">
                <a:latin typeface="Times New Roman" pitchFamily="18" charset="0"/>
              </a:rPr>
              <a:t>.)</a:t>
            </a:r>
            <a:r>
              <a:rPr lang="en-US" altLang="ja-JP" sz="2800" dirty="0">
                <a:latin typeface="Times New Roman" pitchFamily="18" charset="0"/>
              </a:rPr>
              <a:t/>
            </a:r>
            <a:br>
              <a:rPr lang="en-US" altLang="ja-JP" sz="2800" dirty="0">
                <a:latin typeface="Times New Roman" pitchFamily="18" charset="0"/>
              </a:rPr>
            </a:br>
            <a:endParaRPr lang="en-US" altLang="ja-JP" sz="2800" dirty="0">
              <a:latin typeface="Times New Roman" pitchFamily="18" charset="0"/>
            </a:endParaRPr>
          </a:p>
          <a:p>
            <a:r>
              <a:rPr lang="en-US" altLang="ja-JP" sz="2800" dirty="0">
                <a:latin typeface="Times New Roman" pitchFamily="18" charset="0"/>
              </a:rPr>
              <a:t>       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0" y="0"/>
            <a:ext cx="332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1800" b="0" dirty="0" smtClean="0">
                <a:latin typeface="Tahoma" pitchFamily="34" charset="0"/>
              </a:rPr>
              <a:t>2008/March</a:t>
            </a:r>
            <a:r>
              <a:rPr lang="ja-JP" altLang="en-US" sz="1800" b="0" dirty="0" smtClean="0">
                <a:latin typeface="Tahoma" pitchFamily="34" charset="0"/>
              </a:rPr>
              <a:t> </a:t>
            </a:r>
            <a:r>
              <a:rPr lang="en-US" altLang="ja-JP" sz="1800" b="0" dirty="0" smtClean="0">
                <a:latin typeface="Tahoma" pitchFamily="34" charset="0"/>
              </a:rPr>
              <a:t>@AIU2008</a:t>
            </a:r>
            <a:endParaRPr lang="ja-JP" altLang="en-US" sz="1800" b="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868363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ja-JP" sz="2400" dirty="0" smtClean="0"/>
              <a:t>Static spherical symmetric </a:t>
            </a:r>
            <a:r>
              <a:rPr lang="en-US" altLang="ja-JP" sz="2400" dirty="0" smtClean="0"/>
              <a:t>case</a:t>
            </a:r>
          </a:p>
          <a:p>
            <a:pPr>
              <a:lnSpc>
                <a:spcPct val="90000"/>
              </a:lnSpc>
              <a:buNone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</a:pPr>
            <a:endParaRPr lang="en-US" altLang="ja-JP" sz="2800" dirty="0" smtClean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ja-JP" sz="20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Not exactly Schwarzschild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</a:rPr>
              <a:t> ⇒ 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 pitchFamily="18" charset="0"/>
              </a:rPr>
              <a:t>ℓ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</a:rPr>
              <a:t> &lt;&lt; 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</a:rPr>
              <a:t>0.1mm</a:t>
            </a:r>
            <a:endParaRPr lang="en-US" altLang="ja-JP" sz="20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61975"/>
          </a:xfrm>
        </p:spPr>
        <p:txBody>
          <a:bodyPr/>
          <a:lstStyle/>
          <a:p>
            <a:pPr eaLnBrk="1" hangingPunct="1"/>
            <a:r>
              <a:rPr lang="en-US" altLang="ja-JP" sz="3200" u="sng" dirty="0" smtClean="0">
                <a:solidFill>
                  <a:srgbClr val="663300"/>
                </a:solidFill>
              </a:rPr>
              <a:t>Metric perturbations induced on the </a:t>
            </a:r>
            <a:r>
              <a:rPr lang="en-US" altLang="ja-JP" sz="3200" u="sng" dirty="0" err="1" smtClean="0">
                <a:solidFill>
                  <a:srgbClr val="663300"/>
                </a:solidFill>
              </a:rPr>
              <a:t>brane</a:t>
            </a:r>
            <a:endParaRPr lang="en-US" altLang="ja-JP" sz="3200" u="sng" dirty="0" smtClean="0">
              <a:solidFill>
                <a:srgbClr val="663300"/>
              </a:solidFill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334000" y="1577975"/>
          <a:ext cx="2438400" cy="820738"/>
        </p:xfrm>
        <a:graphic>
          <a:graphicData uri="http://schemas.openxmlformats.org/presentationml/2006/ole">
            <p:oleObj spid="_x0000_s246786" name="数式" r:id="rId3" imgW="1434960" imgH="482400" progId="Equation.3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7199313" y="1239838"/>
          <a:ext cx="219075" cy="412750"/>
        </p:xfrm>
        <a:graphic>
          <a:graphicData uri="http://schemas.openxmlformats.org/presentationml/2006/ole">
            <p:oleObj spid="_x0000_s246787" name="数式" r:id="rId4" imgW="114120" imgH="215640" progId="Equation.3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1676400" y="1644650"/>
          <a:ext cx="2062163" cy="754063"/>
        </p:xfrm>
        <a:graphic>
          <a:graphicData uri="http://schemas.openxmlformats.org/presentationml/2006/ole">
            <p:oleObj spid="_x0000_s246788" name="数式" r:id="rId5" imgW="1320480" imgH="482400" progId="Equation.3">
              <p:embed/>
            </p:oleObj>
          </a:graphicData>
        </a:graphic>
      </p:graphicFrame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755650" y="3054350"/>
            <a:ext cx="830580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 b="0" dirty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For static and spherically sym. configurations second order perturbation is well behaved. </a:t>
            </a:r>
            <a:r>
              <a:rPr lang="ja-JP" altLang="en-US" sz="2400" b="0" i="1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400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</a:t>
            </a:r>
            <a:r>
              <a:rPr lang="en-US" altLang="ja-JP" sz="2400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Correction to 4D GR=</a:t>
            </a:r>
            <a:r>
              <a:rPr lang="en-US" altLang="ja-JP" sz="2400" b="0" i="1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</a:t>
            </a:r>
            <a:r>
              <a:rPr lang="en-US" altLang="ja-JP" sz="2400" b="0" i="1" baseline="3000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b="0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(</a:t>
            </a:r>
            <a:r>
              <a:rPr lang="en-US" altLang="ja-JP" sz="2400" b="0" i="1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ℓ </a:t>
            </a:r>
            <a:r>
              <a:rPr lang="en-US" altLang="ja-JP" sz="2400" b="0" baseline="30000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2</a:t>
            </a:r>
            <a:r>
              <a:rPr lang="en-US" altLang="ja-JP" sz="2400" b="0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/</a:t>
            </a:r>
            <a:r>
              <a:rPr lang="en-US" altLang="ja-JP" sz="2400" b="0" i="1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R</a:t>
            </a:r>
            <a:r>
              <a:rPr lang="en-US" altLang="ja-JP" sz="2400" b="0" baseline="30000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2</a:t>
            </a:r>
            <a:r>
              <a:rPr lang="en-US" altLang="ja-JP" sz="2400" b="0" baseline="-25000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star</a:t>
            </a:r>
            <a:r>
              <a:rPr lang="en-US" altLang="ja-JP" sz="2400" b="0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)</a:t>
            </a:r>
            <a:endParaRPr lang="en-US" altLang="ja-JP" sz="2400" b="0" dirty="0">
              <a:solidFill>
                <a:srgbClr val="CC0000"/>
              </a:solidFill>
              <a:latin typeface="Times New Roman" pitchFamily="18" charset="0"/>
            </a:endParaRP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r>
              <a:rPr lang="en-US" altLang="ja-JP" sz="16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Giannakis</a:t>
            </a:r>
            <a:r>
              <a:rPr lang="en-US" altLang="ja-JP" sz="16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&amp; </a:t>
            </a:r>
            <a:r>
              <a:rPr lang="en-US" altLang="ja-JP" sz="16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Ren</a:t>
            </a:r>
            <a:r>
              <a:rPr lang="en-US" altLang="ja-JP" sz="16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(’00)  </a:t>
            </a:r>
            <a:r>
              <a:rPr lang="en-US" altLang="ja-JP" sz="1600" b="0" dirty="0" smtClean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exterior</a:t>
            </a:r>
            <a:endParaRPr lang="en-US" altLang="ja-JP" sz="1600" b="0" dirty="0">
              <a:solidFill>
                <a:srgbClr val="008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r>
              <a:rPr lang="en-US" altLang="ja-JP" sz="16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Kudoh</a:t>
            </a:r>
            <a:r>
              <a:rPr lang="en-US" altLang="ja-JP" sz="16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T.T.         (’01)  interior</a:t>
            </a:r>
          </a:p>
          <a:p>
            <a:pPr marL="2057400" lvl="4" indent="-228600">
              <a:spcBef>
                <a:spcPct val="20000"/>
              </a:spcBef>
              <a:buFontTx/>
              <a:buChar char="»"/>
            </a:pPr>
            <a:r>
              <a:rPr lang="en-US" altLang="ja-JP" sz="16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Wiseman             </a:t>
            </a:r>
            <a:r>
              <a:rPr lang="en-US" altLang="ja-JP" sz="1600" b="0" dirty="0" smtClean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</a:t>
            </a:r>
            <a:r>
              <a:rPr lang="en-US" altLang="ja-JP" sz="16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’01)  numerical </a:t>
            </a:r>
          </a:p>
        </p:txBody>
      </p:sp>
      <p:sp>
        <p:nvSpPr>
          <p:cNvPr id="3080" name="Rectangle 16"/>
          <p:cNvSpPr>
            <a:spLocks noChangeArrowheads="1"/>
          </p:cNvSpPr>
          <p:nvPr/>
        </p:nvSpPr>
        <p:spPr bwMode="auto">
          <a:xfrm>
            <a:off x="928662" y="6092825"/>
            <a:ext cx="6088526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w"/>
            </a:pPr>
            <a:r>
              <a:rPr lang="en-US" altLang="ja-JP" sz="2800" b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No Schwarzshild-like BH solution? </a:t>
            </a:r>
          </a:p>
        </p:txBody>
      </p:sp>
      <p:sp>
        <p:nvSpPr>
          <p:cNvPr id="3081" name="Rectangle 17"/>
          <p:cNvSpPr>
            <a:spLocks noChangeArrowheads="1"/>
          </p:cNvSpPr>
          <p:nvPr/>
        </p:nvSpPr>
        <p:spPr bwMode="auto">
          <a:xfrm>
            <a:off x="700062" y="5349875"/>
            <a:ext cx="744146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0" dirty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Gravity on the </a:t>
            </a:r>
            <a:r>
              <a:rPr lang="en-US" altLang="ja-JP" sz="2400" b="0" dirty="0" err="1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400" b="0" dirty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looks like 4D GR approximately,</a:t>
            </a:r>
          </a:p>
          <a:p>
            <a:r>
              <a:rPr lang="en-US" altLang="ja-JP" sz="2400" b="0" dirty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BUT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2C2-2ECB-4F2A-BE4B-9B2BA9EB9BAC}" type="slidenum">
              <a:rPr lang="ja-JP" altLang="en-US" smtClean="0"/>
              <a:pPr/>
              <a:t>10</a:t>
            </a:fld>
            <a:endParaRPr lang="en-US" altLang="ja-JP"/>
          </a:p>
        </p:txBody>
      </p:sp>
      <p:sp>
        <p:nvSpPr>
          <p:cNvPr id="11" name="正方形/長方形 10"/>
          <p:cNvSpPr/>
          <p:nvPr/>
        </p:nvSpPr>
        <p:spPr>
          <a:xfrm>
            <a:off x="5000628" y="785794"/>
            <a:ext cx="364333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ja-JP" b="0" dirty="0">
                <a:solidFill>
                  <a:srgbClr val="008000"/>
                </a:solidFill>
              </a:rPr>
              <a:t>(</a:t>
            </a:r>
            <a:r>
              <a:rPr lang="en-US" altLang="ja-JP" sz="1800" b="0" dirty="0">
                <a:solidFill>
                  <a:srgbClr val="008000"/>
                </a:solidFill>
                <a:cs typeface="Times New Roman" pitchFamily="18" charset="0"/>
              </a:rPr>
              <a:t>Randall </a:t>
            </a:r>
            <a:r>
              <a:rPr lang="en-US" altLang="ja-JP" sz="1800" b="0" dirty="0" err="1">
                <a:solidFill>
                  <a:srgbClr val="008000"/>
                </a:solidFill>
                <a:cs typeface="Times New Roman" pitchFamily="18" charset="0"/>
              </a:rPr>
              <a:t>Sundrum</a:t>
            </a:r>
            <a:r>
              <a:rPr lang="en-US" altLang="ja-JP" sz="1800" b="0" dirty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altLang="ja-JP" sz="1800" b="0" dirty="0" smtClean="0">
                <a:solidFill>
                  <a:srgbClr val="008000"/>
                </a:solidFill>
                <a:cs typeface="Times New Roman" pitchFamily="18" charset="0"/>
              </a:rPr>
              <a:t>(‘99</a:t>
            </a:r>
            <a:r>
              <a:rPr lang="en-US" altLang="ja-JP" sz="1800" b="0" dirty="0">
                <a:solidFill>
                  <a:srgbClr val="008000"/>
                </a:solidFill>
                <a:cs typeface="Times New Roman" pitchFamily="18" charset="0"/>
              </a:rPr>
              <a:t>)</a:t>
            </a:r>
            <a:endParaRPr lang="en-US" altLang="ja-JP" b="0" dirty="0">
              <a:solidFill>
                <a:srgbClr val="008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0" dirty="0" smtClean="0">
                <a:solidFill>
                  <a:srgbClr val="008000"/>
                </a:solidFill>
              </a:rPr>
              <a:t>    </a:t>
            </a:r>
            <a:r>
              <a:rPr lang="en-US" altLang="ja-JP" sz="1800" b="0" dirty="0" err="1" smtClean="0">
                <a:solidFill>
                  <a:srgbClr val="008000"/>
                </a:solidFill>
              </a:rPr>
              <a:t>Garriga</a:t>
            </a:r>
            <a:r>
              <a:rPr lang="en-US" altLang="ja-JP" sz="1800" b="0" dirty="0" smtClean="0">
                <a:solidFill>
                  <a:srgbClr val="008000"/>
                </a:solidFill>
              </a:rPr>
              <a:t> </a:t>
            </a:r>
            <a:r>
              <a:rPr lang="en-US" altLang="ja-JP" sz="1800" b="0" dirty="0">
                <a:solidFill>
                  <a:srgbClr val="008000"/>
                </a:solidFill>
              </a:rPr>
              <a:t>&amp; T.T. (</a:t>
            </a:r>
            <a:r>
              <a:rPr lang="en-US" altLang="ja-JP" sz="1800" b="0" dirty="0" smtClean="0">
                <a:solidFill>
                  <a:srgbClr val="008000"/>
                </a:solidFill>
              </a:rPr>
              <a:t>’</a:t>
            </a:r>
            <a:r>
              <a:rPr lang="en-US" altLang="ja-JP" sz="1800" b="0" dirty="0">
                <a:solidFill>
                  <a:srgbClr val="008000"/>
                </a:solidFill>
              </a:rPr>
              <a:t>99))</a:t>
            </a:r>
            <a:endParaRPr lang="en-US" altLang="ja-JP" sz="2000" b="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5308600" y="1431925"/>
            <a:ext cx="3049614" cy="3282959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000099"/>
              </a:gs>
            </a:gsLst>
            <a:lin ang="0" scaled="1"/>
          </a:gradFill>
          <a:ln w="25400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b="0"/>
          </a:p>
        </p:txBody>
      </p:sp>
      <p:sp>
        <p:nvSpPr>
          <p:cNvPr id="4102" name="Line 3"/>
          <p:cNvSpPr>
            <a:spLocks noChangeShapeType="1"/>
          </p:cNvSpPr>
          <p:nvPr/>
        </p:nvSpPr>
        <p:spPr bwMode="auto">
          <a:xfrm>
            <a:off x="5308600" y="1431925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 b="0"/>
          </a:p>
        </p:txBody>
      </p:sp>
      <p:sp>
        <p:nvSpPr>
          <p:cNvPr id="4103" name="Line 4"/>
          <p:cNvSpPr>
            <a:spLocks noChangeShapeType="1"/>
          </p:cNvSpPr>
          <p:nvPr/>
        </p:nvSpPr>
        <p:spPr bwMode="auto">
          <a:xfrm>
            <a:off x="5308600" y="2955925"/>
            <a:ext cx="3530600" cy="0"/>
          </a:xfrm>
          <a:prstGeom prst="line">
            <a:avLst/>
          </a:prstGeom>
          <a:noFill/>
          <a:ln w="25400">
            <a:solidFill>
              <a:srgbClr val="940094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ja-JP" altLang="en-US" b="0"/>
          </a:p>
        </p:txBody>
      </p:sp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8534400" y="2270125"/>
            <a:ext cx="304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 b="0" i="1">
                <a:solidFill>
                  <a:srgbClr val="000000"/>
                </a:solidFill>
                <a:latin typeface="Times New Roman" pitchFamily="18" charset="0"/>
              </a:rPr>
              <a:t>z</a:t>
            </a:r>
          </a:p>
        </p:txBody>
      </p:sp>
      <p:graphicFrame>
        <p:nvGraphicFramePr>
          <p:cNvPr id="4098" name="Object 2054"/>
          <p:cNvGraphicFramePr>
            <a:graphicFrameLocks noChangeAspect="1"/>
          </p:cNvGraphicFramePr>
          <p:nvPr/>
        </p:nvGraphicFramePr>
        <p:xfrm>
          <a:off x="533400" y="793750"/>
          <a:ext cx="4125913" cy="984250"/>
        </p:xfrm>
        <a:graphic>
          <a:graphicData uri="http://schemas.openxmlformats.org/presentationml/2006/ole">
            <p:oleObj spid="_x0000_s247810" name="数式" r:id="rId3" imgW="1752480" imgH="419040" progId="Equation.3">
              <p:embed/>
            </p:oleObj>
          </a:graphicData>
        </a:graphic>
      </p:graphicFrame>
      <p:graphicFrame>
        <p:nvGraphicFramePr>
          <p:cNvPr id="4099" name="Object 2055"/>
          <p:cNvGraphicFramePr>
            <a:graphicFrameLocks noChangeAspect="1"/>
          </p:cNvGraphicFramePr>
          <p:nvPr/>
        </p:nvGraphicFramePr>
        <p:xfrm>
          <a:off x="3851275" y="1965325"/>
          <a:ext cx="838200" cy="454025"/>
        </p:xfrm>
        <a:graphic>
          <a:graphicData uri="http://schemas.openxmlformats.org/presentationml/2006/ole">
            <p:oleObj spid="_x0000_s247811" name="数式" r:id="rId4" imgW="444240" imgH="241200" progId="Equation.3">
              <p:embed/>
            </p:oleObj>
          </a:graphicData>
        </a:graphic>
      </p:graphicFrame>
      <p:graphicFrame>
        <p:nvGraphicFramePr>
          <p:cNvPr id="4100" name="Object 2056"/>
          <p:cNvGraphicFramePr>
            <a:graphicFrameLocks noChangeAspect="1"/>
          </p:cNvGraphicFramePr>
          <p:nvPr/>
        </p:nvGraphicFramePr>
        <p:xfrm>
          <a:off x="5086350" y="1784350"/>
          <a:ext cx="3322638" cy="2332038"/>
        </p:xfrm>
        <a:graphic>
          <a:graphicData uri="http://schemas.openxmlformats.org/presentationml/2006/ole">
            <p:oleObj spid="_x0000_s247812" name="Designer Drawing" r:id="rId5" imgW="3322800" imgH="2332080" progId="Designer.Drawing.8">
              <p:embed/>
            </p:oleObj>
          </a:graphicData>
        </a:graphic>
      </p:graphicFrame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162800" y="3184525"/>
            <a:ext cx="1247457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 b="0" dirty="0" err="1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Kintaro</a:t>
            </a:r>
            <a:endParaRPr lang="en-US" altLang="ja-JP" sz="2400" b="0" dirty="0">
              <a:solidFill>
                <a:srgbClr val="FFFF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ctr"/>
            <a:r>
              <a:rPr lang="en-US" altLang="ja-JP" sz="2400" b="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candy</a:t>
            </a:r>
          </a:p>
          <a:p>
            <a:pPr algn="ctr"/>
            <a:r>
              <a:rPr lang="en-US" altLang="ja-JP" sz="2400" b="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solution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33400" y="288925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ja-JP" sz="3600" b="0" u="sng">
                <a:solidFill>
                  <a:srgbClr val="663300"/>
                </a:solidFill>
                <a:latin typeface="Tahoma" pitchFamily="34" charset="0"/>
              </a:rPr>
              <a:t>Black string solution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33400" y="1976438"/>
            <a:ext cx="3977371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Metric induced on the </a:t>
            </a:r>
            <a:r>
              <a:rPr lang="en-US" altLang="ja-JP" sz="2000" b="0" dirty="0" err="1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endParaRPr lang="en-US" altLang="ja-JP" sz="2000" b="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sz="2000" b="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is exactly Schwarzschild solution.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3400" y="3032125"/>
            <a:ext cx="40046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However, this solution is singular</a:t>
            </a:r>
            <a:r>
              <a:rPr lang="en-US" altLang="ja-JP" sz="24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484188" y="3489325"/>
            <a:ext cx="3180679" cy="904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ja-JP" sz="2400" b="0" i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altLang="ja-JP" sz="2400" b="0" i="1" dirty="0" err="1">
                <a:solidFill>
                  <a:srgbClr val="CC0000"/>
                </a:solidFill>
                <a:latin typeface="Times New Roman" pitchFamily="18" charset="0"/>
              </a:rPr>
              <a:t>C</a:t>
            </a:r>
            <a:r>
              <a:rPr lang="en-US" altLang="ja-JP" sz="2400" b="0" i="1" baseline="-25000" dirty="0" err="1">
                <a:solidFill>
                  <a:srgbClr val="CC0000"/>
                </a:solidFill>
                <a:latin typeface="Symbol" pitchFamily="18" charset="2"/>
              </a:rPr>
              <a:t>mnrs</a:t>
            </a:r>
            <a:r>
              <a:rPr lang="en-US" altLang="ja-JP" sz="2400" b="0" i="1" baseline="-25000" dirty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altLang="ja-JP" sz="2400" b="0" i="1" dirty="0" err="1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C</a:t>
            </a:r>
            <a:r>
              <a:rPr lang="en-US" altLang="ja-JP" sz="2400" b="0" i="1" baseline="30000" dirty="0" err="1">
                <a:solidFill>
                  <a:srgbClr val="CC0000"/>
                </a:solidFill>
                <a:latin typeface="Symbol" pitchFamily="18" charset="2"/>
                <a:ea typeface="ＭＳ Ｐ明朝" pitchFamily="18" charset="-128"/>
              </a:rPr>
              <a:t>mnrs</a:t>
            </a:r>
            <a:r>
              <a:rPr lang="en-US" altLang="ja-JP" sz="2400" b="0" i="1" baseline="30000" dirty="0">
                <a:solidFill>
                  <a:srgbClr val="CC0000"/>
                </a:solidFill>
                <a:latin typeface="Symbol" pitchFamily="18" charset="2"/>
                <a:ea typeface="ＭＳ Ｐ明朝" pitchFamily="18" charset="-128"/>
              </a:rPr>
              <a:t>  </a:t>
            </a:r>
            <a:r>
              <a:rPr lang="en-US" altLang="ja-JP" sz="2400" b="0" dirty="0">
                <a:solidFill>
                  <a:srgbClr val="CC0000"/>
                </a:solidFill>
                <a:latin typeface="Tahoma" pitchFamily="34" charset="0"/>
                <a:ea typeface="ＭＳ Ｐ明朝" pitchFamily="18" charset="-128"/>
              </a:rPr>
              <a:t>∝ </a:t>
            </a:r>
            <a:r>
              <a:rPr lang="en-US" altLang="ja-JP" sz="2400" b="0" i="1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z </a:t>
            </a:r>
            <a:r>
              <a:rPr lang="en-US" altLang="ja-JP" sz="2400" b="0" baseline="30000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4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ja-JP" sz="2400" b="0" baseline="30000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                    </a:t>
            </a:r>
            <a:r>
              <a:rPr lang="en-US" altLang="ja-JP" sz="2400" b="0" i="1" dirty="0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 </a:t>
            </a:r>
            <a:endParaRPr lang="en-US" altLang="ja-JP" sz="2400" b="0" baseline="30000" dirty="0">
              <a:solidFill>
                <a:srgbClr val="CC0000"/>
              </a:solidFill>
              <a:latin typeface="Times New Roman" pitchFamily="18" charset="0"/>
              <a:ea typeface="ＭＳ Ｐ明朝" pitchFamily="18" charset="-128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33400" y="4572008"/>
            <a:ext cx="412965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Moreover, this solution is unstable.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84188" y="4989520"/>
            <a:ext cx="44719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ja-JP" sz="2400" b="0" i="1">
                <a:solidFill>
                  <a:srgbClr val="CC0000"/>
                </a:solidFill>
                <a:latin typeface="Times New Roman" pitchFamily="18" charset="0"/>
                <a:ea typeface="ＭＳ Ｐ明朝" pitchFamily="18" charset="-128"/>
              </a:rPr>
              <a:t> Gregory Laflamme instability</a:t>
            </a:r>
            <a:endParaRPr lang="en-US" altLang="ja-JP" sz="2400" b="0" baseline="30000">
              <a:solidFill>
                <a:srgbClr val="CC0000"/>
              </a:solidFill>
              <a:latin typeface="Times New Roman" pitchFamily="18" charset="0"/>
              <a:ea typeface="ＭＳ Ｐ明朝" pitchFamily="18" charset="-128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5181600" y="593725"/>
            <a:ext cx="37703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>
                <a:solidFill>
                  <a:srgbClr val="008000"/>
                </a:solidFill>
                <a:latin typeface="Times New Roman" pitchFamily="18" charset="0"/>
              </a:rPr>
              <a:t>( Chamblin, Hawking, Reall (’00) )</a:t>
            </a:r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11</a:t>
            </a:fld>
            <a:endParaRPr lang="en-US" altLang="ja-JP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656789" y="5500702"/>
            <a:ext cx="550343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“Black string longer than its radius is unstable.”</a:t>
            </a:r>
            <a:endParaRPr lang="en-US" altLang="ja-JP" sz="2000" b="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Oval 17"/>
          <p:cNvSpPr>
            <a:spLocks noChangeArrowheads="1"/>
          </p:cNvSpPr>
          <p:nvPr/>
        </p:nvSpPr>
        <p:spPr bwMode="auto">
          <a:xfrm>
            <a:off x="1258888" y="5949950"/>
            <a:ext cx="503237" cy="4318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b="0"/>
          </a:p>
        </p:txBody>
      </p:sp>
      <p:sp>
        <p:nvSpPr>
          <p:cNvPr id="5128" name="Oval 16"/>
          <p:cNvSpPr>
            <a:spLocks noChangeArrowheads="1"/>
          </p:cNvSpPr>
          <p:nvPr/>
        </p:nvSpPr>
        <p:spPr bwMode="auto">
          <a:xfrm>
            <a:off x="3421063" y="5445125"/>
            <a:ext cx="503237" cy="4318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b="0"/>
          </a:p>
        </p:txBody>
      </p:sp>
      <p:sp>
        <p:nvSpPr>
          <p:cNvPr id="5129" name="Rectangle 2"/>
          <p:cNvSpPr>
            <a:spLocks noChangeArrowheads="1"/>
          </p:cNvSpPr>
          <p:nvPr/>
        </p:nvSpPr>
        <p:spPr bwMode="auto">
          <a:xfrm>
            <a:off x="533400" y="1524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ja-JP" sz="3200" b="0" u="sng">
                <a:solidFill>
                  <a:srgbClr val="663300"/>
                </a:solidFill>
                <a:latin typeface="Tahoma" pitchFamily="34" charset="0"/>
              </a:rPr>
              <a:t>AdS/CFT correspondence</a:t>
            </a:r>
          </a:p>
        </p:txBody>
      </p:sp>
      <p:sp>
        <p:nvSpPr>
          <p:cNvPr id="5130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" y="838200"/>
            <a:ext cx="8839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 W</a:t>
            </a: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CFT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[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q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]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=S</a:t>
            </a: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EH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+ S</a:t>
            </a: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GH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ja-JP" sz="2800" b="0" i="1" dirty="0">
                <a:solidFill>
                  <a:srgbClr val="0033CC"/>
                </a:solidFill>
                <a:latin typeface="Symbol" pitchFamily="18" charset="2"/>
              </a:rPr>
              <a:t>- 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S</a:t>
            </a:r>
            <a:r>
              <a:rPr lang="en-US" altLang="ja-JP" sz="2800" b="0" baseline="-25000" dirty="0">
                <a:solidFill>
                  <a:srgbClr val="0033CC"/>
                </a:solidFill>
                <a:latin typeface="Times New Roman" pitchFamily="18" charset="0"/>
              </a:rPr>
              <a:t>1</a:t>
            </a:r>
            <a:r>
              <a:rPr lang="en-US" altLang="ja-JP" sz="2800" b="0" i="1" dirty="0">
                <a:solidFill>
                  <a:srgbClr val="0033CC"/>
                </a:solidFill>
                <a:latin typeface="Symbol" pitchFamily="18" charset="2"/>
              </a:rPr>
              <a:t>- 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S</a:t>
            </a:r>
            <a:r>
              <a:rPr lang="en-US" altLang="ja-JP" sz="2800" b="0" baseline="-25000" dirty="0">
                <a:solidFill>
                  <a:srgbClr val="0033CC"/>
                </a:solidFill>
                <a:latin typeface="Times New Roman" pitchFamily="18" charset="0"/>
              </a:rPr>
              <a:t>2</a:t>
            </a:r>
            <a:r>
              <a:rPr lang="en-US" altLang="ja-JP" sz="2800" b="0" i="1" dirty="0">
                <a:solidFill>
                  <a:srgbClr val="0033CC"/>
                </a:solidFill>
                <a:latin typeface="Symbol" pitchFamily="18" charset="2"/>
              </a:rPr>
              <a:t>- 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S</a:t>
            </a:r>
            <a:r>
              <a:rPr lang="en-US" altLang="ja-JP" sz="2800" b="0" baseline="-25000" dirty="0">
                <a:solidFill>
                  <a:srgbClr val="0033CC"/>
                </a:solidFill>
                <a:latin typeface="Times New Roman" pitchFamily="18" charset="0"/>
              </a:rPr>
              <a:t>3    </a:t>
            </a:r>
            <a:r>
              <a:rPr lang="en-US" altLang="ja-JP" sz="18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 </a:t>
            </a:r>
            <a:r>
              <a:rPr lang="en-US" altLang="ja-JP" sz="18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Maldacena</a:t>
            </a:r>
            <a:r>
              <a:rPr lang="en-US" altLang="ja-JP" sz="18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(’98)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18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                                                                  ( Hawking, </a:t>
            </a:r>
            <a:r>
              <a:rPr lang="en-US" altLang="ja-JP" sz="18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Hertog</a:t>
            </a:r>
            <a:r>
              <a:rPr lang="en-US" altLang="ja-JP" sz="18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8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Reall</a:t>
            </a:r>
            <a:r>
              <a:rPr lang="en-US" altLang="ja-JP" sz="18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(’00)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ja-JP" sz="2000" b="0" dirty="0">
              <a:solidFill>
                <a:srgbClr val="008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ja-JP" sz="2800" b="0" baseline="-25000" dirty="0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ja-JP" sz="2800" b="0" baseline="-25000" dirty="0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ja-JP" sz="2800" b="0" baseline="-25000" dirty="0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ja-JP" sz="2800" b="0" baseline="-25000" dirty="0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ja-JP" sz="2800" b="0" baseline="-25000" dirty="0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ja-JP" sz="2800" b="0" baseline="-25000" dirty="0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 z</a:t>
            </a:r>
            <a:r>
              <a:rPr lang="en-US" altLang="ja-JP" sz="2800" b="0" baseline="-25000" dirty="0">
                <a:solidFill>
                  <a:srgbClr val="0033CC"/>
                </a:solidFill>
                <a:latin typeface="Times New Roman" pitchFamily="18" charset="0"/>
              </a:rPr>
              <a:t>0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→ </a:t>
            </a:r>
            <a:r>
              <a:rPr lang="en-US" altLang="ja-JP" sz="2800" b="0" dirty="0">
                <a:solidFill>
                  <a:srgbClr val="0033CC"/>
                </a:solidFill>
                <a:latin typeface="Symbol" pitchFamily="18" charset="2"/>
              </a:rPr>
              <a:t>0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ja-JP" sz="24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limit is well defined with the counter terms</a:t>
            </a:r>
            <a:endParaRPr lang="en-US" altLang="ja-JP" sz="2400" b="0" baseline="-2500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ja-JP" sz="2800" b="0" baseline="-25000" dirty="0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ja-JP" sz="2800" b="0" baseline="-25000" dirty="0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S</a:t>
            </a: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RS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= 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2(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S</a:t>
            </a: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EH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+ S</a:t>
            </a: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GH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)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ja-JP" sz="2800" b="0" i="1" dirty="0">
                <a:solidFill>
                  <a:srgbClr val="0033CC"/>
                </a:solidFill>
                <a:latin typeface="Symbol" pitchFamily="18" charset="2"/>
              </a:rPr>
              <a:t>- 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2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S</a:t>
            </a:r>
            <a:r>
              <a:rPr lang="en-US" altLang="ja-JP" sz="2800" b="0" baseline="-25000" dirty="0">
                <a:solidFill>
                  <a:srgbClr val="0033CC"/>
                </a:solidFill>
                <a:latin typeface="Times New Roman" pitchFamily="18" charset="0"/>
              </a:rPr>
              <a:t>1</a:t>
            </a:r>
            <a:r>
              <a:rPr lang="en-US" altLang="ja-JP" sz="2800" b="0" dirty="0">
                <a:solidFill>
                  <a:srgbClr val="0033CC"/>
                </a:solidFill>
                <a:latin typeface="Symbol" pitchFamily="18" charset="2"/>
              </a:rPr>
              <a:t>+</a:t>
            </a:r>
            <a:r>
              <a:rPr lang="en-US" altLang="ja-JP" sz="2800" b="0" i="1" dirty="0">
                <a:solidFill>
                  <a:srgbClr val="0033CC"/>
                </a:solidFill>
                <a:latin typeface="Symbol" pitchFamily="18" charset="2"/>
              </a:rPr>
              <a:t> 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S</a:t>
            </a: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matter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             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= 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2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S</a:t>
            </a:r>
            <a:r>
              <a:rPr lang="en-US" altLang="ja-JP" sz="2800" b="0" baseline="-25000" dirty="0">
                <a:solidFill>
                  <a:srgbClr val="0033CC"/>
                </a:solidFill>
                <a:latin typeface="Times New Roman" pitchFamily="18" charset="0"/>
              </a:rPr>
              <a:t>2</a:t>
            </a:r>
            <a:r>
              <a:rPr lang="en-US" altLang="ja-JP" sz="2800" b="0" dirty="0">
                <a:solidFill>
                  <a:srgbClr val="0033CC"/>
                </a:solidFill>
                <a:latin typeface="Symbol" pitchFamily="18" charset="2"/>
              </a:rPr>
              <a:t>+</a:t>
            </a:r>
            <a:r>
              <a:rPr lang="en-US" altLang="ja-JP" sz="2800" b="0" i="1" dirty="0">
                <a:solidFill>
                  <a:srgbClr val="0033CC"/>
                </a:solidFill>
                <a:latin typeface="Symbol" pitchFamily="18" charset="2"/>
              </a:rPr>
              <a:t> 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S</a:t>
            </a: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matter</a:t>
            </a:r>
            <a:r>
              <a:rPr lang="en-US" altLang="ja-JP" sz="2800" b="0" dirty="0">
                <a:solidFill>
                  <a:srgbClr val="0033CC"/>
                </a:solidFill>
                <a:latin typeface="Symbol" pitchFamily="18" charset="2"/>
              </a:rPr>
              <a:t>+ 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2(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W</a:t>
            </a:r>
            <a:r>
              <a:rPr lang="en-US" altLang="ja-JP" sz="2800" b="0" i="1" baseline="-25000" dirty="0">
                <a:solidFill>
                  <a:srgbClr val="0033CC"/>
                </a:solidFill>
                <a:latin typeface="Times New Roman" pitchFamily="18" charset="0"/>
              </a:rPr>
              <a:t>CFT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+ S</a:t>
            </a:r>
            <a:r>
              <a:rPr lang="en-US" altLang="ja-JP" sz="2800" b="0" baseline="-25000" dirty="0">
                <a:solidFill>
                  <a:srgbClr val="0033CC"/>
                </a:solidFill>
                <a:latin typeface="Times New Roman" pitchFamily="18" charset="0"/>
              </a:rPr>
              <a:t>3</a:t>
            </a:r>
            <a:r>
              <a:rPr lang="en-US" altLang="ja-JP" sz="2800" b="0" dirty="0">
                <a:solidFill>
                  <a:srgbClr val="0033CC"/>
                </a:solidFill>
                <a:latin typeface="Times New Roman" pitchFamily="18" charset="0"/>
              </a:rPr>
              <a:t>)</a:t>
            </a:r>
            <a:r>
              <a:rPr lang="en-US" altLang="ja-JP" sz="2800" b="0" i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31" name="AutoShape 4"/>
          <p:cNvSpPr>
            <a:spLocks/>
          </p:cNvSpPr>
          <p:nvPr/>
        </p:nvSpPr>
        <p:spPr bwMode="auto">
          <a:xfrm rot="-5400000">
            <a:off x="647700" y="4484638"/>
            <a:ext cx="152400" cy="479524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b="0"/>
          </a:p>
        </p:txBody>
      </p:sp>
      <p:sp>
        <p:nvSpPr>
          <p:cNvPr id="5132" name="Text Box 5"/>
          <p:cNvSpPr txBox="1">
            <a:spLocks noChangeArrowheads="1"/>
          </p:cNvSpPr>
          <p:nvPr/>
        </p:nvSpPr>
        <p:spPr bwMode="auto">
          <a:xfrm>
            <a:off x="1219200" y="1447800"/>
            <a:ext cx="205056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Boundary metric</a:t>
            </a:r>
          </a:p>
        </p:txBody>
      </p:sp>
      <p:sp>
        <p:nvSpPr>
          <p:cNvPr id="5133" name="AutoShape 6"/>
          <p:cNvSpPr>
            <a:spLocks/>
          </p:cNvSpPr>
          <p:nvPr/>
        </p:nvSpPr>
        <p:spPr bwMode="auto">
          <a:xfrm rot="-5400000">
            <a:off x="4267200" y="1140916"/>
            <a:ext cx="228600" cy="537567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b="0"/>
          </a:p>
        </p:txBody>
      </p:sp>
      <p:sp>
        <p:nvSpPr>
          <p:cNvPr id="5134" name="Text Box 7"/>
          <p:cNvSpPr txBox="1">
            <a:spLocks noChangeArrowheads="1"/>
          </p:cNvSpPr>
          <p:nvPr/>
        </p:nvSpPr>
        <p:spPr bwMode="auto">
          <a:xfrm>
            <a:off x="3706813" y="1447800"/>
            <a:ext cx="180690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Counter terms</a:t>
            </a:r>
          </a:p>
        </p:txBody>
      </p:sp>
      <p:graphicFrame>
        <p:nvGraphicFramePr>
          <p:cNvPr id="5122" name="Object 1032"/>
          <p:cNvGraphicFramePr>
            <a:graphicFrameLocks noChangeAspect="1"/>
          </p:cNvGraphicFramePr>
          <p:nvPr/>
        </p:nvGraphicFramePr>
        <p:xfrm>
          <a:off x="381000" y="2070100"/>
          <a:ext cx="4419600" cy="896938"/>
        </p:xfrm>
        <a:graphic>
          <a:graphicData uri="http://schemas.openxmlformats.org/presentationml/2006/ole">
            <p:oleObj spid="_x0000_s248834" name="数式" r:id="rId4" imgW="2197080" imgH="444240" progId="Equation.3">
              <p:embed/>
            </p:oleObj>
          </a:graphicData>
        </a:graphic>
      </p:graphicFrame>
      <p:graphicFrame>
        <p:nvGraphicFramePr>
          <p:cNvPr id="5123" name="Object 1033"/>
          <p:cNvGraphicFramePr>
            <a:graphicFrameLocks noChangeAspect="1"/>
          </p:cNvGraphicFramePr>
          <p:nvPr/>
        </p:nvGraphicFramePr>
        <p:xfrm>
          <a:off x="381000" y="2862263"/>
          <a:ext cx="3141663" cy="871537"/>
        </p:xfrm>
        <a:graphic>
          <a:graphicData uri="http://schemas.openxmlformats.org/presentationml/2006/ole">
            <p:oleObj spid="_x0000_s248835" name="数式" r:id="rId5" imgW="1562040" imgH="431640" progId="Equation.3">
              <p:embed/>
            </p:oleObj>
          </a:graphicData>
        </a:graphic>
      </p:graphicFrame>
      <p:graphicFrame>
        <p:nvGraphicFramePr>
          <p:cNvPr id="5124" name="Object 1034"/>
          <p:cNvGraphicFramePr>
            <a:graphicFrameLocks noChangeAspect="1"/>
          </p:cNvGraphicFramePr>
          <p:nvPr/>
        </p:nvGraphicFramePr>
        <p:xfrm>
          <a:off x="5029200" y="1828800"/>
          <a:ext cx="2733675" cy="871538"/>
        </p:xfrm>
        <a:graphic>
          <a:graphicData uri="http://schemas.openxmlformats.org/presentationml/2006/ole">
            <p:oleObj spid="_x0000_s248836" name="数式" r:id="rId6" imgW="1358640" imgH="431640" progId="Equation.3">
              <p:embed/>
            </p:oleObj>
          </a:graphicData>
        </a:graphic>
      </p:graphicFrame>
      <p:graphicFrame>
        <p:nvGraphicFramePr>
          <p:cNvPr id="5125" name="Object 1035"/>
          <p:cNvGraphicFramePr>
            <a:graphicFrameLocks noChangeAspect="1"/>
          </p:cNvGraphicFramePr>
          <p:nvPr/>
        </p:nvGraphicFramePr>
        <p:xfrm>
          <a:off x="5027613" y="2557463"/>
          <a:ext cx="3346450" cy="871537"/>
        </p:xfrm>
        <a:graphic>
          <a:graphicData uri="http://schemas.openxmlformats.org/presentationml/2006/ole">
            <p:oleObj spid="_x0000_s248837" name="数式" r:id="rId7" imgW="1663560" imgH="431640" progId="Equation.3">
              <p:embed/>
            </p:oleObj>
          </a:graphicData>
        </a:graphic>
      </p:graphicFrame>
      <p:graphicFrame>
        <p:nvGraphicFramePr>
          <p:cNvPr id="5126" name="Object 1036"/>
          <p:cNvGraphicFramePr>
            <a:graphicFrameLocks noChangeAspect="1"/>
          </p:cNvGraphicFramePr>
          <p:nvPr/>
        </p:nvGraphicFramePr>
        <p:xfrm>
          <a:off x="5072066" y="3492500"/>
          <a:ext cx="1455738" cy="485775"/>
        </p:xfrm>
        <a:graphic>
          <a:graphicData uri="http://schemas.openxmlformats.org/presentationml/2006/ole">
            <p:oleObj spid="_x0000_s248838" name="数式" r:id="rId8" imgW="723600" imgH="241200" progId="Equation.3">
              <p:embed/>
            </p:oleObj>
          </a:graphicData>
        </a:graphic>
      </p:graphicFrame>
      <p:sp>
        <p:nvSpPr>
          <p:cNvPr id="5135" name="Text Box 13"/>
          <p:cNvSpPr txBox="1">
            <a:spLocks noChangeArrowheads="1"/>
          </p:cNvSpPr>
          <p:nvPr/>
        </p:nvSpPr>
        <p:spPr bwMode="auto">
          <a:xfrm>
            <a:off x="466725" y="4724400"/>
            <a:ext cx="182453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 position</a:t>
            </a:r>
          </a:p>
        </p:txBody>
      </p:sp>
      <p:sp>
        <p:nvSpPr>
          <p:cNvPr id="5136" name="Text Box 14"/>
          <p:cNvSpPr txBox="1">
            <a:spLocks noChangeArrowheads="1"/>
          </p:cNvSpPr>
          <p:nvPr/>
        </p:nvSpPr>
        <p:spPr bwMode="auto">
          <a:xfrm>
            <a:off x="5235575" y="5881688"/>
            <a:ext cx="346601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i="1" dirty="0">
                <a:solidFill>
                  <a:srgbClr val="0033CC"/>
                </a:solidFill>
                <a:ea typeface="Arial Unicode MS" pitchFamily="50" charset="-128"/>
                <a:cs typeface="Times New Roman" pitchFamily="18" charset="0"/>
              </a:rPr>
              <a:t>z</a:t>
            </a:r>
            <a:r>
              <a:rPr lang="en-US" altLang="ja-JP" sz="2800" b="0" baseline="-2500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0</a:t>
            </a:r>
            <a:r>
              <a:rPr lang="en-US" altLang="ja-JP" sz="24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⇔ </a:t>
            </a:r>
            <a:r>
              <a:rPr lang="en-US" altLang="ja-JP" sz="20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cutoff scale parameter</a:t>
            </a:r>
          </a:p>
        </p:txBody>
      </p:sp>
      <p:sp>
        <p:nvSpPr>
          <p:cNvPr id="5137" name="AutoShape 15"/>
          <p:cNvSpPr>
            <a:spLocks/>
          </p:cNvSpPr>
          <p:nvPr/>
        </p:nvSpPr>
        <p:spPr bwMode="auto">
          <a:xfrm rot="-5400000">
            <a:off x="1447800" y="1169938"/>
            <a:ext cx="228600" cy="479524"/>
          </a:xfrm>
          <a:prstGeom prst="leftBrace">
            <a:avLst>
              <a:gd name="adj1" fmla="val 13889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b="0"/>
          </a:p>
        </p:txBody>
      </p:sp>
      <p:sp>
        <p:nvSpPr>
          <p:cNvPr id="5138" name="Text Box 19"/>
          <p:cNvSpPr txBox="1">
            <a:spLocks noChangeArrowheads="1"/>
          </p:cNvSpPr>
          <p:nvPr/>
        </p:nvSpPr>
        <p:spPr bwMode="auto">
          <a:xfrm>
            <a:off x="3924300" y="4938713"/>
            <a:ext cx="17379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 tension</a:t>
            </a:r>
          </a:p>
        </p:txBody>
      </p:sp>
      <p:sp>
        <p:nvSpPr>
          <p:cNvPr id="5139" name="Text Box 20"/>
          <p:cNvSpPr txBox="1">
            <a:spLocks noChangeArrowheads="1"/>
          </p:cNvSpPr>
          <p:nvPr/>
        </p:nvSpPr>
        <p:spPr bwMode="auto">
          <a:xfrm>
            <a:off x="1763713" y="6378575"/>
            <a:ext cx="307968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4D Einstein-Hilbert action</a:t>
            </a:r>
          </a:p>
        </p:txBody>
      </p:sp>
      <p:sp>
        <p:nvSpPr>
          <p:cNvPr id="5140" name="Line 21"/>
          <p:cNvSpPr>
            <a:spLocks noChangeShapeType="1"/>
          </p:cNvSpPr>
          <p:nvPr/>
        </p:nvSpPr>
        <p:spPr bwMode="auto">
          <a:xfrm flipH="1">
            <a:off x="3851275" y="5229225"/>
            <a:ext cx="144463" cy="2159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5141" name="Line 22"/>
          <p:cNvSpPr>
            <a:spLocks noChangeShapeType="1"/>
          </p:cNvSpPr>
          <p:nvPr/>
        </p:nvSpPr>
        <p:spPr bwMode="auto">
          <a:xfrm flipH="1" flipV="1">
            <a:off x="1692275" y="6381750"/>
            <a:ext cx="142875" cy="14287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533400" y="2519394"/>
            <a:ext cx="830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ja-JP" sz="3200" b="0" u="sng">
                <a:solidFill>
                  <a:srgbClr val="66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Evidences for AdS/CFT correspondence</a:t>
            </a:r>
          </a:p>
        </p:txBody>
      </p:sp>
      <p:sp>
        <p:nvSpPr>
          <p:cNvPr id="18435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" y="3205194"/>
            <a:ext cx="883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ja-JP" sz="2800" b="0" i="1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Linear perturbation around flat background</a:t>
            </a:r>
            <a:r>
              <a:rPr lang="en-US" altLang="ja-JP" sz="28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(Duff &amp; Liu (’00))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altLang="ja-JP" sz="2800" b="0" baseline="-2500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ja-JP" sz="2800" b="0" i="1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b="0" dirty="0" err="1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Friedmann</a:t>
            </a:r>
            <a:r>
              <a:rPr lang="en-US" altLang="ja-JP" sz="24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cosmology </a:t>
            </a:r>
            <a:r>
              <a:rPr lang="en-US" altLang="ja-JP" sz="20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 </a:t>
            </a:r>
            <a:r>
              <a:rPr lang="en-US" altLang="ja-JP" sz="20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Shiromizu</a:t>
            </a:r>
            <a:r>
              <a:rPr lang="en-US" altLang="ja-JP" sz="20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&amp; Ida (’01)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altLang="ja-JP" sz="2400" b="0" baseline="-2500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ja-JP" sz="24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Localized Black hole solution in 3+1 dimensions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400" b="0" baseline="-2500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                                                              </a:t>
            </a:r>
            <a:r>
              <a:rPr lang="en-US" altLang="ja-JP" sz="20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 </a:t>
            </a:r>
            <a:r>
              <a:rPr lang="en-US" altLang="ja-JP" sz="20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Emparan</a:t>
            </a:r>
            <a:r>
              <a:rPr lang="en-US" altLang="ja-JP" sz="20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Horowitz, Myers (’00)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altLang="ja-JP" sz="2400" b="0" baseline="-2500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ja-JP" sz="2400" b="0" i="1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Tensor perturbation around </a:t>
            </a:r>
            <a:r>
              <a:rPr lang="en-US" altLang="ja-JP" sz="2400" b="0" dirty="0" err="1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Friedmann</a:t>
            </a:r>
            <a:r>
              <a:rPr lang="en-US" altLang="ja-JP" sz="28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 Tanaka )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239000" y="6400824"/>
            <a:ext cx="1905000" cy="457200"/>
          </a:xfrm>
        </p:spPr>
        <p:txBody>
          <a:bodyPr/>
          <a:lstStyle/>
          <a:p>
            <a:fld id="{188ADE72-EC17-40E3-8FC0-437D7929B359}" type="slidenum">
              <a:rPr lang="ja-JP" altLang="en-US" smtClean="0"/>
              <a:pPr/>
              <a:t>13</a:t>
            </a:fld>
            <a:endParaRPr lang="en-US" altLang="ja-JP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800" y="642918"/>
            <a:ext cx="3276600" cy="1214446"/>
          </a:xfrm>
          <a:prstGeom prst="rect">
            <a:avLst/>
          </a:prstGeom>
          <a:solidFill>
            <a:srgbClr val="F4E9B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ja-JP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200" y="714356"/>
            <a:ext cx="2971800" cy="1077218"/>
          </a:xfrm>
          <a:prstGeom prst="rect">
            <a:avLst/>
          </a:prstGeom>
          <a:solidFill>
            <a:srgbClr val="F4E9B8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4D </a:t>
            </a: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Einstein gravity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+CFT quantum correction</a:t>
            </a:r>
            <a:endParaRPr lang="en-US" altLang="ja-JP" sz="2000" b="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4191000" y="1262051"/>
            <a:ext cx="1371600" cy="152400"/>
          </a:xfrm>
          <a:prstGeom prst="leftRightArrow">
            <a:avLst>
              <a:gd name="adj1" fmla="val 50000"/>
              <a:gd name="adj2" fmla="val 180000"/>
            </a:avLst>
          </a:prstGeom>
          <a:solidFill>
            <a:schemeClr val="accent1"/>
          </a:solidFill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214813" y="1385876"/>
            <a:ext cx="1354137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equivalent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096000" y="627064"/>
            <a:ext cx="2057400" cy="1212850"/>
          </a:xfrm>
          <a:prstGeom prst="rect">
            <a:avLst/>
          </a:prstGeom>
          <a:solidFill>
            <a:srgbClr val="F4E9B8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400" b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Classical 5D dynamics in RS II model</a:t>
            </a: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3977450" y="247613"/>
            <a:ext cx="2023311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000" b="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Generalized</a:t>
            </a:r>
          </a:p>
          <a:p>
            <a:pPr algn="ctr"/>
            <a:r>
              <a:rPr lang="en-US" altLang="ja-JP" sz="2000" b="0" dirty="0" err="1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AdS</a:t>
            </a:r>
            <a:r>
              <a:rPr lang="en-US" altLang="ja-JP" sz="2000" b="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/CFT </a:t>
            </a:r>
            <a:endParaRPr lang="en-US" altLang="ja-JP" sz="2000" b="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ctr"/>
            <a:r>
              <a:rPr lang="en-US" altLang="ja-JP" sz="2000" b="0" dirty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correspondence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685800" y="1219200"/>
            <a:ext cx="3276600" cy="1905000"/>
          </a:xfrm>
          <a:prstGeom prst="rect">
            <a:avLst/>
          </a:prstGeom>
          <a:solidFill>
            <a:srgbClr val="F4E9B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9225" name="Rectangle 3"/>
          <p:cNvSpPr>
            <a:spLocks noChangeArrowheads="1"/>
          </p:cNvSpPr>
          <p:nvPr/>
        </p:nvSpPr>
        <p:spPr bwMode="auto">
          <a:xfrm>
            <a:off x="838200" y="1295400"/>
            <a:ext cx="2971800" cy="1016000"/>
          </a:xfrm>
          <a:prstGeom prst="rect">
            <a:avLst/>
          </a:prstGeom>
          <a:solidFill>
            <a:srgbClr val="F4E9B8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4D </a:t>
            </a:r>
            <a:r>
              <a:rPr lang="en-US" altLang="ja-JP" sz="2000" b="0" dirty="0" err="1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Einstein+CFT</a:t>
            </a:r>
            <a:r>
              <a:rPr lang="en-US" altLang="ja-JP" sz="20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with the lowest order quantum correction</a:t>
            </a:r>
          </a:p>
        </p:txBody>
      </p:sp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5791200" y="3425825"/>
            <a:ext cx="2362200" cy="482600"/>
          </a:xfrm>
          <a:prstGeom prst="rect">
            <a:avLst/>
          </a:prstGeom>
          <a:solidFill>
            <a:srgbClr val="F4E9B8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ja-JP" altLang="ja-JP" sz="2400">
              <a:solidFill>
                <a:srgbClr val="000000"/>
              </a:solidFill>
            </a:endParaRPr>
          </a:p>
        </p:txBody>
      </p:sp>
      <p:sp>
        <p:nvSpPr>
          <p:cNvPr id="922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533400"/>
          </a:xfrm>
        </p:spPr>
        <p:txBody>
          <a:bodyPr/>
          <a:lstStyle/>
          <a:p>
            <a:pPr eaLnBrk="1" hangingPunct="1"/>
            <a:r>
              <a:rPr lang="en-US" altLang="ja-JP" sz="3200" u="sng" smtClean="0">
                <a:solidFill>
                  <a:srgbClr val="663300"/>
                </a:solidFill>
              </a:rPr>
              <a:t>Classical black hole evaporation conjecture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7199313" y="3406775"/>
          <a:ext cx="219075" cy="412750"/>
        </p:xfrm>
        <a:graphic>
          <a:graphicData uri="http://schemas.openxmlformats.org/presentationml/2006/ole">
            <p:oleObj spid="_x0000_s252930" name="数式" r:id="rId3" imgW="114120" imgH="215640" progId="Equation.3">
              <p:embed/>
            </p:oleObj>
          </a:graphicData>
        </a:graphic>
      </p:graphicFrame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5867400" y="3446463"/>
            <a:ext cx="239360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5D BH on brane</a:t>
            </a:r>
          </a:p>
        </p:txBody>
      </p:sp>
      <p:sp>
        <p:nvSpPr>
          <p:cNvPr id="9229" name="Rectangle 8"/>
          <p:cNvSpPr>
            <a:spLocks noChangeArrowheads="1"/>
          </p:cNvSpPr>
          <p:nvPr/>
        </p:nvSpPr>
        <p:spPr bwMode="auto">
          <a:xfrm>
            <a:off x="914400" y="3435350"/>
            <a:ext cx="2971800" cy="461665"/>
          </a:xfrm>
          <a:prstGeom prst="rect">
            <a:avLst/>
          </a:prstGeom>
          <a:solidFill>
            <a:srgbClr val="F4E9B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400" b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4D BH with CFT</a:t>
            </a:r>
          </a:p>
        </p:txBody>
      </p:sp>
      <p:sp>
        <p:nvSpPr>
          <p:cNvPr id="9230" name="AutoShape 10"/>
          <p:cNvSpPr>
            <a:spLocks noChangeArrowheads="1"/>
          </p:cNvSpPr>
          <p:nvPr/>
        </p:nvSpPr>
        <p:spPr bwMode="auto">
          <a:xfrm>
            <a:off x="4191000" y="2019300"/>
            <a:ext cx="1371600" cy="152400"/>
          </a:xfrm>
          <a:prstGeom prst="leftRightArrow">
            <a:avLst>
              <a:gd name="adj1" fmla="val 50000"/>
              <a:gd name="adj2" fmla="val 180000"/>
            </a:avLst>
          </a:prstGeom>
          <a:solidFill>
            <a:schemeClr val="accent1"/>
          </a:solidFill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214813" y="2143125"/>
            <a:ext cx="1354137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equivalent</a:t>
            </a:r>
          </a:p>
        </p:txBody>
      </p:sp>
      <p:sp>
        <p:nvSpPr>
          <p:cNvPr id="9232" name="AutoShape 15"/>
          <p:cNvSpPr>
            <a:spLocks noChangeArrowheads="1"/>
          </p:cNvSpPr>
          <p:nvPr/>
        </p:nvSpPr>
        <p:spPr bwMode="auto">
          <a:xfrm>
            <a:off x="4191000" y="3516313"/>
            <a:ext cx="1371600" cy="152400"/>
          </a:xfrm>
          <a:prstGeom prst="leftRightArrow">
            <a:avLst>
              <a:gd name="adj1" fmla="val 50000"/>
              <a:gd name="adj2" fmla="val 180000"/>
            </a:avLst>
          </a:prstGeom>
          <a:solidFill>
            <a:schemeClr val="accent1"/>
          </a:solidFill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4191000" y="3603625"/>
            <a:ext cx="135485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equivalent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6096000" y="1631950"/>
            <a:ext cx="2057400" cy="1212850"/>
          </a:xfrm>
          <a:prstGeom prst="rect">
            <a:avLst/>
          </a:prstGeom>
          <a:solidFill>
            <a:srgbClr val="F4E9B8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400" b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Classical 5D dynamics in RS II model</a:t>
            </a:r>
          </a:p>
        </p:txBody>
      </p:sp>
      <p:graphicFrame>
        <p:nvGraphicFramePr>
          <p:cNvPr id="9219" name="Object 20"/>
          <p:cNvGraphicFramePr>
            <a:graphicFrameLocks noChangeAspect="1"/>
          </p:cNvGraphicFramePr>
          <p:nvPr/>
        </p:nvGraphicFramePr>
        <p:xfrm>
          <a:off x="2819400" y="2097088"/>
          <a:ext cx="798513" cy="1027112"/>
        </p:xfrm>
        <a:graphic>
          <a:graphicData uri="http://schemas.openxmlformats.org/presentationml/2006/ole">
            <p:oleObj spid="_x0000_s252931" name="数式" r:id="rId4" imgW="355320" imgH="457200" progId="Equation.3">
              <p:embed/>
            </p:oleObj>
          </a:graphicData>
        </a:graphic>
      </p:graphicFrame>
      <p:sp>
        <p:nvSpPr>
          <p:cNvPr id="9235" name="AutoShape 21"/>
          <p:cNvSpPr>
            <a:spLocks noChangeArrowheads="1"/>
          </p:cNvSpPr>
          <p:nvPr/>
        </p:nvSpPr>
        <p:spPr bwMode="auto">
          <a:xfrm>
            <a:off x="914400" y="2236788"/>
            <a:ext cx="1828800" cy="793750"/>
          </a:xfrm>
          <a:prstGeom prst="bracketPair">
            <a:avLst>
              <a:gd name="adj" fmla="val 16667"/>
            </a:avLst>
          </a:prstGeom>
          <a:solidFill>
            <a:srgbClr val="F4E9B8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number of field of CFT</a:t>
            </a:r>
          </a:p>
        </p:txBody>
      </p:sp>
      <p:graphicFrame>
        <p:nvGraphicFramePr>
          <p:cNvPr id="9220" name="Object 22"/>
          <p:cNvGraphicFramePr>
            <a:graphicFrameLocks noChangeAspect="1"/>
          </p:cNvGraphicFramePr>
          <p:nvPr/>
        </p:nvGraphicFramePr>
        <p:xfrm>
          <a:off x="7199313" y="4386263"/>
          <a:ext cx="219075" cy="412750"/>
        </p:xfrm>
        <a:graphic>
          <a:graphicData uri="http://schemas.openxmlformats.org/presentationml/2006/ole">
            <p:oleObj spid="_x0000_s252932" name="数式" r:id="rId5" imgW="114120" imgH="215640" progId="Equation.3">
              <p:embed/>
            </p:oleObj>
          </a:graphicData>
        </a:graphic>
      </p:graphicFrame>
      <p:sp>
        <p:nvSpPr>
          <p:cNvPr id="9236" name="Rectangle 23"/>
          <p:cNvSpPr>
            <a:spLocks noChangeArrowheads="1"/>
          </p:cNvSpPr>
          <p:nvPr/>
        </p:nvSpPr>
        <p:spPr bwMode="auto">
          <a:xfrm>
            <a:off x="914400" y="4433888"/>
            <a:ext cx="2971800" cy="727075"/>
          </a:xfrm>
          <a:prstGeom prst="rect">
            <a:avLst/>
          </a:prstGeom>
          <a:solidFill>
            <a:srgbClr val="F4E9B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Hawking radiation in 4D Einstein+CFT picture</a:t>
            </a:r>
          </a:p>
        </p:txBody>
      </p:sp>
      <p:sp>
        <p:nvSpPr>
          <p:cNvPr id="9237" name="AutoShape 25"/>
          <p:cNvSpPr>
            <a:spLocks noChangeArrowheads="1"/>
          </p:cNvSpPr>
          <p:nvPr/>
        </p:nvSpPr>
        <p:spPr bwMode="auto">
          <a:xfrm>
            <a:off x="4191000" y="4495800"/>
            <a:ext cx="1371600" cy="152400"/>
          </a:xfrm>
          <a:prstGeom prst="leftRightArrow">
            <a:avLst>
              <a:gd name="adj1" fmla="val 50000"/>
              <a:gd name="adj2" fmla="val 180000"/>
            </a:avLst>
          </a:prstGeom>
          <a:solidFill>
            <a:schemeClr val="accent1"/>
          </a:solidFill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9238" name="Text Box 26"/>
          <p:cNvSpPr txBox="1">
            <a:spLocks noChangeArrowheads="1"/>
          </p:cNvSpPr>
          <p:nvPr/>
        </p:nvSpPr>
        <p:spPr bwMode="auto">
          <a:xfrm>
            <a:off x="4191000" y="4618038"/>
            <a:ext cx="135485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equivalent</a:t>
            </a:r>
          </a:p>
        </p:txBody>
      </p:sp>
      <p:sp>
        <p:nvSpPr>
          <p:cNvPr id="9239" name="Rectangle 29"/>
          <p:cNvSpPr>
            <a:spLocks noChangeArrowheads="1"/>
          </p:cNvSpPr>
          <p:nvPr/>
        </p:nvSpPr>
        <p:spPr bwMode="auto">
          <a:xfrm>
            <a:off x="6019800" y="4114800"/>
            <a:ext cx="2057400" cy="1212850"/>
          </a:xfrm>
          <a:prstGeom prst="rect">
            <a:avLst/>
          </a:prstGeom>
          <a:solidFill>
            <a:srgbClr val="F4E9B8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400" b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Classical evaporation of 5D BH</a:t>
            </a:r>
          </a:p>
        </p:txBody>
      </p:sp>
      <p:sp>
        <p:nvSpPr>
          <p:cNvPr id="9240" name="Rectangle 30"/>
          <p:cNvSpPr>
            <a:spLocks noChangeArrowheads="1"/>
          </p:cNvSpPr>
          <p:nvPr/>
        </p:nvSpPr>
        <p:spPr bwMode="auto">
          <a:xfrm>
            <a:off x="3977450" y="1285860"/>
            <a:ext cx="202331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000" b="0" dirty="0" err="1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AdS</a:t>
            </a:r>
            <a:r>
              <a:rPr lang="en-US" altLang="ja-JP" sz="2000" b="0" dirty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/CFT </a:t>
            </a:r>
          </a:p>
          <a:p>
            <a:pPr algn="ctr"/>
            <a:r>
              <a:rPr lang="en-US" altLang="ja-JP" sz="2000" b="0" dirty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correspondence</a:t>
            </a:r>
          </a:p>
        </p:txBody>
      </p:sp>
      <p:sp>
        <p:nvSpPr>
          <p:cNvPr id="9241" name="Rectangle 31"/>
          <p:cNvSpPr>
            <a:spLocks noChangeArrowheads="1"/>
          </p:cNvSpPr>
          <p:nvPr/>
        </p:nvSpPr>
        <p:spPr bwMode="auto">
          <a:xfrm>
            <a:off x="5286380" y="709613"/>
            <a:ext cx="37128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(T.T. (’02), </a:t>
            </a:r>
            <a:r>
              <a:rPr lang="en-US" altLang="ja-JP" sz="20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Emparan</a:t>
            </a:r>
            <a:r>
              <a:rPr lang="en-US" altLang="ja-JP" sz="20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et al (’02))</a:t>
            </a:r>
          </a:p>
        </p:txBody>
      </p:sp>
      <p:graphicFrame>
        <p:nvGraphicFramePr>
          <p:cNvPr id="9221" name="Object 32"/>
          <p:cNvGraphicFramePr>
            <a:graphicFrameLocks noChangeAspect="1"/>
          </p:cNvGraphicFramePr>
          <p:nvPr/>
        </p:nvGraphicFramePr>
        <p:xfrm>
          <a:off x="7199313" y="6215063"/>
          <a:ext cx="219075" cy="412750"/>
        </p:xfrm>
        <a:graphic>
          <a:graphicData uri="http://schemas.openxmlformats.org/presentationml/2006/ole">
            <p:oleObj spid="_x0000_s252933" name="数式" r:id="rId6" imgW="114120" imgH="215640" progId="Equation.3">
              <p:embed/>
            </p:oleObj>
          </a:graphicData>
        </a:graphic>
      </p:graphicFrame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381000" y="5214950"/>
            <a:ext cx="42672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altLang="ja-JP" b="0" dirty="0">
                <a:solidFill>
                  <a:srgbClr val="CC0000"/>
                </a:solidFill>
                <a:latin typeface="+mn-lt"/>
              </a:rPr>
              <a:t>Time scale</a:t>
            </a:r>
            <a:r>
              <a:rPr lang="en-US" altLang="ja-JP" b="0" dirty="0">
                <a:solidFill>
                  <a:srgbClr val="0033CC"/>
                </a:solidFill>
                <a:latin typeface="+mn-lt"/>
              </a:rPr>
              <a:t> of BH evaporation</a:t>
            </a:r>
          </a:p>
        </p:txBody>
      </p:sp>
      <p:graphicFrame>
        <p:nvGraphicFramePr>
          <p:cNvPr id="9222" name="Object 34"/>
          <p:cNvGraphicFramePr>
            <a:graphicFrameLocks noChangeAspect="1"/>
          </p:cNvGraphicFramePr>
          <p:nvPr/>
        </p:nvGraphicFramePr>
        <p:xfrm>
          <a:off x="4498975" y="5648325"/>
          <a:ext cx="4418013" cy="930275"/>
        </p:xfrm>
        <a:graphic>
          <a:graphicData uri="http://schemas.openxmlformats.org/presentationml/2006/ole">
            <p:oleObj spid="_x0000_s252934" name="数式" r:id="rId7" imgW="2298600" imgH="482400" progId="Equation.3">
              <p:embed/>
            </p:oleObj>
          </a:graphicData>
        </a:graphic>
      </p:graphicFrame>
      <p:graphicFrame>
        <p:nvGraphicFramePr>
          <p:cNvPr id="9223" name="Object 35"/>
          <p:cNvGraphicFramePr>
            <a:graphicFrameLocks noChangeAspect="1"/>
          </p:cNvGraphicFramePr>
          <p:nvPr/>
        </p:nvGraphicFramePr>
        <p:xfrm>
          <a:off x="430213" y="5678488"/>
          <a:ext cx="3957637" cy="950912"/>
        </p:xfrm>
        <a:graphic>
          <a:graphicData uri="http://schemas.openxmlformats.org/presentationml/2006/ole">
            <p:oleObj spid="_x0000_s252935" name="数式" r:id="rId8" imgW="2120760" imgH="507960" progId="Equation.3">
              <p:embed/>
            </p:oleObj>
          </a:graphicData>
        </a:graphic>
      </p:graphicFrame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2C2-2ECB-4F2A-BE4B-9B2BA9EB9BAC}" type="slidenum">
              <a:rPr lang="ja-JP" altLang="en-US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33400" y="1214423"/>
            <a:ext cx="8643938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b="0" dirty="0">
                <a:solidFill>
                  <a:srgbClr val="FC2514"/>
                </a:solidFill>
                <a:latin typeface="+mj-lt"/>
              </a:rPr>
              <a:t>Metric induced on the </a:t>
            </a:r>
            <a:r>
              <a:rPr lang="en-US" altLang="ja-JP" sz="2400" b="0" dirty="0" err="1">
                <a:solidFill>
                  <a:srgbClr val="FC2514"/>
                </a:solidFill>
                <a:latin typeface="+mj-lt"/>
              </a:rPr>
              <a:t>brane</a:t>
            </a:r>
            <a:r>
              <a:rPr lang="en-US" altLang="ja-JP" sz="2400" b="0" dirty="0">
                <a:solidFill>
                  <a:srgbClr val="FC2514"/>
                </a:solidFill>
                <a:latin typeface="+mj-lt"/>
              </a:rPr>
              <a:t> </a:t>
            </a:r>
            <a:r>
              <a:rPr lang="en-US" altLang="ja-JP" sz="2400" b="0" dirty="0">
                <a:latin typeface="+mj-lt"/>
              </a:rPr>
              <a:t>looks like Schwarzschild solution,</a:t>
            </a:r>
          </a:p>
          <a:p>
            <a:pPr>
              <a:defRPr/>
            </a:pPr>
            <a:endParaRPr lang="en-US" altLang="ja-JP" sz="2400" b="0" dirty="0" smtClean="0">
              <a:latin typeface="+mj-lt"/>
            </a:endParaRPr>
          </a:p>
          <a:p>
            <a:pPr>
              <a:defRPr/>
            </a:pPr>
            <a:endParaRPr lang="en-US" altLang="ja-JP" b="0" dirty="0">
              <a:latin typeface="+mj-lt"/>
            </a:endParaRPr>
          </a:p>
          <a:p>
            <a:pPr>
              <a:defRPr/>
            </a:pPr>
            <a:r>
              <a:rPr lang="en-US" altLang="ja-JP" sz="2400" b="0" dirty="0" smtClean="0">
                <a:latin typeface="+mj-lt"/>
              </a:rPr>
              <a:t>  but</a:t>
            </a:r>
            <a:endParaRPr lang="en-US" altLang="ja-JP" sz="2400" b="0" dirty="0">
              <a:latin typeface="+mj-lt"/>
            </a:endParaRPr>
          </a:p>
        </p:txBody>
      </p:sp>
      <p:sp>
        <p:nvSpPr>
          <p:cNvPr id="15" name="円形吹き出し 14"/>
          <p:cNvSpPr/>
          <p:nvPr/>
        </p:nvSpPr>
        <p:spPr bwMode="auto">
          <a:xfrm>
            <a:off x="571472" y="1643050"/>
            <a:ext cx="5143536" cy="785818"/>
          </a:xfrm>
          <a:prstGeom prst="wedgeEllipseCallout">
            <a:avLst>
              <a:gd name="adj1" fmla="val -20833"/>
              <a:gd name="adj2" fmla="val -57220"/>
            </a:avLst>
          </a:prstGeom>
          <a:solidFill>
            <a:srgbClr val="FFD5FF"/>
          </a:solidFill>
          <a:ln w="635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71472" y="1585905"/>
          <a:ext cx="5067300" cy="842963"/>
        </p:xfrm>
        <a:graphic>
          <a:graphicData uri="http://schemas.openxmlformats.org/presentationml/2006/ole">
            <p:oleObj spid="_x0000_s253954" name="数式" r:id="rId3" imgW="2819160" imgH="469800" progId="Equation.3">
              <p:embed/>
            </p:oleObj>
          </a:graphicData>
        </a:graphic>
      </p:graphicFrame>
      <p:sp>
        <p:nvSpPr>
          <p:cNvPr id="1024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anchor="b"/>
          <a:lstStyle/>
          <a:p>
            <a:pPr eaLnBrk="1" hangingPunct="1"/>
            <a:r>
              <a:rPr lang="en-US" altLang="ja-JP" sz="3600" u="sng" dirty="0" smtClean="0">
                <a:solidFill>
                  <a:srgbClr val="663300"/>
                </a:solidFill>
              </a:rPr>
              <a:t>Black </a:t>
            </a:r>
            <a:r>
              <a:rPr lang="en-US" altLang="ja-JP" sz="3600" u="sng" dirty="0" smtClean="0">
                <a:solidFill>
                  <a:srgbClr val="663300"/>
                </a:solidFill>
              </a:rPr>
              <a:t>Hole solution in 3+1 </a:t>
            </a:r>
            <a:r>
              <a:rPr lang="en-US" altLang="ja-JP" sz="3600" u="sng" dirty="0" err="1" smtClean="0">
                <a:solidFill>
                  <a:srgbClr val="663300"/>
                </a:solidFill>
              </a:rPr>
              <a:t>braneworld</a:t>
            </a:r>
            <a:endParaRPr lang="en-US" altLang="ja-JP" sz="3600" u="sng" dirty="0" smtClean="0">
              <a:solidFill>
                <a:srgbClr val="663300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3400" y="3124200"/>
            <a:ext cx="8688388" cy="193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b="0" dirty="0">
                <a:latin typeface="+mn-lt"/>
              </a:rPr>
              <a:t>This </a:t>
            </a:r>
            <a:r>
              <a:rPr lang="en-US" altLang="ja-JP" sz="2400" b="0" i="1" dirty="0">
                <a:solidFill>
                  <a:srgbClr val="FF0000"/>
                </a:solidFill>
                <a:latin typeface="+mn-lt"/>
              </a:rPr>
              <a:t>static </a:t>
            </a:r>
            <a:r>
              <a:rPr lang="en-US" altLang="ja-JP" sz="2400" b="0" dirty="0">
                <a:latin typeface="+mn-lt"/>
              </a:rPr>
              <a:t>solution is not a counter example of the conjecture. </a:t>
            </a:r>
          </a:p>
          <a:p>
            <a:pPr>
              <a:defRPr/>
            </a:pPr>
            <a:r>
              <a:rPr lang="en-US" altLang="ja-JP" sz="2400" b="0" dirty="0">
                <a:latin typeface="+mn-lt"/>
              </a:rPr>
              <a:t> </a:t>
            </a:r>
          </a:p>
          <a:p>
            <a:pPr>
              <a:defRPr/>
            </a:pPr>
            <a:r>
              <a:rPr lang="en-US" altLang="ja-JP" sz="2400" b="0" dirty="0" err="1">
                <a:latin typeface="+mn-lt"/>
              </a:rPr>
              <a:t>Casimir</a:t>
            </a:r>
            <a:r>
              <a:rPr lang="en-US" altLang="ja-JP" sz="2400" b="0" dirty="0">
                <a:latin typeface="+mn-lt"/>
              </a:rPr>
              <a:t> energy of         </a:t>
            </a:r>
            <a:r>
              <a:rPr lang="en-US" altLang="ja-JP" sz="2400" b="0" dirty="0" smtClean="0">
                <a:latin typeface="+mn-lt"/>
              </a:rPr>
              <a:t>CFT </a:t>
            </a:r>
            <a:r>
              <a:rPr lang="en-US" altLang="ja-JP" sz="2400" b="0" dirty="0">
                <a:latin typeface="+mn-lt"/>
              </a:rPr>
              <a:t>fields on </a:t>
            </a:r>
          </a:p>
          <a:p>
            <a:pPr>
              <a:defRPr/>
            </a:pPr>
            <a:r>
              <a:rPr lang="en-US" altLang="ja-JP" sz="2400" b="0" dirty="0">
                <a:latin typeface="+mn-lt"/>
              </a:rPr>
              <a:t>     with                      </a:t>
            </a:r>
            <a:r>
              <a:rPr lang="en-US" altLang="ja-JP" sz="2400" b="0" dirty="0" smtClean="0">
                <a:latin typeface="+mn-lt"/>
              </a:rPr>
              <a:t>is </a:t>
            </a:r>
            <a:r>
              <a:rPr lang="en-US" altLang="ja-JP" sz="2400" b="0" dirty="0">
                <a:latin typeface="+mn-lt"/>
              </a:rPr>
              <a:t>given by </a:t>
            </a:r>
          </a:p>
          <a:p>
            <a:pPr>
              <a:defRPr/>
            </a:pPr>
            <a:endParaRPr lang="en-US" altLang="ja-JP" sz="2400" b="0" dirty="0">
              <a:latin typeface="+mn-lt"/>
            </a:endParaRPr>
          </a:p>
        </p:txBody>
      </p:sp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93663" y="6115050"/>
            <a:ext cx="626645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ja-JP" sz="2000" b="0" i="1" dirty="0">
                <a:solidFill>
                  <a:srgbClr val="CC0000"/>
                </a:solidFill>
                <a:ea typeface="ＭＳ Ｐ明朝" pitchFamily="18" charset="-128"/>
              </a:rPr>
              <a:t> </a:t>
            </a:r>
            <a:r>
              <a:rPr lang="en-US" altLang="ja-JP" sz="2000" b="0" i="1" dirty="0" smtClean="0">
                <a:solidFill>
                  <a:srgbClr val="CC0000"/>
                </a:solidFill>
                <a:ea typeface="ＭＳ Ｐ明朝" pitchFamily="18" charset="-128"/>
              </a:rPr>
              <a:t>“At </a:t>
            </a:r>
            <a:r>
              <a:rPr lang="en-US" altLang="ja-JP" sz="2000" b="0" i="1" dirty="0">
                <a:solidFill>
                  <a:srgbClr val="CC0000"/>
                </a:solidFill>
                <a:ea typeface="ＭＳ Ｐ明朝" pitchFamily="18" charset="-128"/>
              </a:rPr>
              <a:t>the lowest order there is no black hole.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ja-JP" sz="2000" b="0" i="1" dirty="0">
                <a:solidFill>
                  <a:srgbClr val="CC0000"/>
                </a:solidFill>
                <a:ea typeface="ＭＳ Ｐ明朝" pitchFamily="18" charset="-128"/>
              </a:rPr>
              <a:t>   Hence, </a:t>
            </a:r>
            <a:r>
              <a:rPr lang="en-US" altLang="ja-JP" sz="2000" b="0" i="1" dirty="0" smtClean="0">
                <a:solidFill>
                  <a:srgbClr val="CC0000"/>
                </a:solidFill>
                <a:ea typeface="ＭＳ Ｐ明朝" pitchFamily="18" charset="-128"/>
              </a:rPr>
              <a:t>absence of </a:t>
            </a:r>
            <a:r>
              <a:rPr lang="en-US" altLang="ja-JP" sz="2000" b="0" i="1" dirty="0">
                <a:solidFill>
                  <a:srgbClr val="CC0000"/>
                </a:solidFill>
                <a:ea typeface="ＭＳ Ｐ明朝" pitchFamily="18" charset="-128"/>
              </a:rPr>
              <a:t>Hawking radiation is </a:t>
            </a:r>
            <a:r>
              <a:rPr lang="en-US" altLang="ja-JP" sz="2000" b="0" i="1" dirty="0" smtClean="0">
                <a:solidFill>
                  <a:srgbClr val="CC0000"/>
                </a:solidFill>
                <a:ea typeface="ＭＳ Ｐ明朝" pitchFamily="18" charset="-128"/>
              </a:rPr>
              <a:t>consistent.” </a:t>
            </a:r>
            <a:endParaRPr lang="en-US" altLang="ja-JP" sz="2000" b="0" baseline="30000" dirty="0">
              <a:solidFill>
                <a:srgbClr val="CC0000"/>
              </a:solidFill>
              <a:ea typeface="ＭＳ Ｐ明朝" pitchFamily="18" charset="-128"/>
            </a:endParaRPr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5105400" y="762000"/>
            <a:ext cx="38258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>
                <a:solidFill>
                  <a:srgbClr val="008000"/>
                </a:solidFill>
                <a:latin typeface="Times New Roman" pitchFamily="18" charset="0"/>
              </a:rPr>
              <a:t>( Emparan, Horowitz, Myers (’00) )</a:t>
            </a:r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1500166" y="2368548"/>
          <a:ext cx="2349500" cy="774700"/>
        </p:xfrm>
        <a:graphic>
          <a:graphicData uri="http://schemas.openxmlformats.org/presentationml/2006/ole">
            <p:oleObj spid="_x0000_s253955" name="数式" r:id="rId4" imgW="1307880" imgH="431640" progId="Equation.3">
              <p:embed/>
            </p:oleObj>
          </a:graphicData>
        </a:graphic>
      </p:graphicFrame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838200" y="4745038"/>
          <a:ext cx="3079750" cy="1274762"/>
        </p:xfrm>
        <a:graphic>
          <a:graphicData uri="http://schemas.openxmlformats.org/presentationml/2006/ole">
            <p:oleObj spid="_x0000_s253956" name="数式" r:id="rId5" imgW="1714320" imgH="711000" progId="Equation.3">
              <p:embed/>
            </p:oleObj>
          </a:graphicData>
        </a:graphic>
      </p:graphicFrame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038600" y="4832350"/>
            <a:ext cx="4343400" cy="1200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400" b="0" dirty="0">
                <a:latin typeface="+mn-lt"/>
              </a:rPr>
              <a:t>The above metric is a solution with this effective energy momentum tensor. </a:t>
            </a:r>
          </a:p>
        </p:txBody>
      </p:sp>
      <p:graphicFrame>
        <p:nvGraphicFramePr>
          <p:cNvPr id="10245" name="Object 11"/>
          <p:cNvGraphicFramePr>
            <a:graphicFrameLocks noChangeAspect="1"/>
          </p:cNvGraphicFramePr>
          <p:nvPr/>
        </p:nvGraphicFramePr>
        <p:xfrm>
          <a:off x="3143250" y="3933825"/>
          <a:ext cx="593725" cy="409575"/>
        </p:xfrm>
        <a:graphic>
          <a:graphicData uri="http://schemas.openxmlformats.org/presentationml/2006/ole">
            <p:oleObj spid="_x0000_s253957" name="数式" r:id="rId6" imgW="330120" imgH="228600" progId="Equation.3">
              <p:embed/>
            </p:oleObj>
          </a:graphicData>
        </a:graphic>
      </p:graphicFrame>
      <p:graphicFrame>
        <p:nvGraphicFramePr>
          <p:cNvPr id="10246" name="Object 12"/>
          <p:cNvGraphicFramePr>
            <a:graphicFrameLocks noChangeAspect="1"/>
          </p:cNvGraphicFramePr>
          <p:nvPr/>
        </p:nvGraphicFramePr>
        <p:xfrm>
          <a:off x="5643570" y="3902690"/>
          <a:ext cx="2762250" cy="409575"/>
        </p:xfrm>
        <a:graphic>
          <a:graphicData uri="http://schemas.openxmlformats.org/presentationml/2006/ole">
            <p:oleObj spid="_x0000_s253958" name="数式" r:id="rId7" imgW="1536480" imgH="228600" progId="Equation.3">
              <p:embed/>
            </p:oleObj>
          </a:graphicData>
        </a:graphic>
      </p:graphicFrame>
      <p:graphicFrame>
        <p:nvGraphicFramePr>
          <p:cNvPr id="10247" name="Object 13"/>
          <p:cNvGraphicFramePr>
            <a:graphicFrameLocks noChangeAspect="1"/>
          </p:cNvGraphicFramePr>
          <p:nvPr/>
        </p:nvGraphicFramePr>
        <p:xfrm>
          <a:off x="1676400" y="4267200"/>
          <a:ext cx="2030413" cy="431800"/>
        </p:xfrm>
        <a:graphic>
          <a:graphicData uri="http://schemas.openxmlformats.org/presentationml/2006/ole">
            <p:oleObj spid="_x0000_s253959" name="数式" r:id="rId8" imgW="1130040" imgH="241200" progId="Equation.3">
              <p:embed/>
            </p:oleObj>
          </a:graphicData>
        </a:graphic>
      </p:graphicFrame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196039" y="6237288"/>
            <a:ext cx="21621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 err="1">
                <a:solidFill>
                  <a:srgbClr val="008000"/>
                </a:solidFill>
                <a:latin typeface="Times New Roman" pitchFamily="18" charset="0"/>
              </a:rPr>
              <a:t>Emparan</a:t>
            </a:r>
            <a:r>
              <a:rPr lang="en-US" altLang="ja-JP" sz="2000" b="0" dirty="0">
                <a:solidFill>
                  <a:srgbClr val="008000"/>
                </a:solidFill>
                <a:latin typeface="Times New Roman" pitchFamily="18" charset="0"/>
              </a:rPr>
              <a:t> et al (’02)</a:t>
            </a:r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2C2-2ECB-4F2A-BE4B-9B2BA9EB9BAC}" type="slidenum">
              <a:rPr lang="ja-JP" altLang="en-US" smtClean="0"/>
              <a:pPr/>
              <a:t>15</a:t>
            </a:fld>
            <a:endParaRPr lang="en-US" altLang="ja-JP"/>
          </a:p>
        </p:txBody>
      </p:sp>
      <p:sp>
        <p:nvSpPr>
          <p:cNvPr id="17" name="正方形/長方形 16"/>
          <p:cNvSpPr/>
          <p:nvPr/>
        </p:nvSpPr>
        <p:spPr>
          <a:xfrm>
            <a:off x="714348" y="857232"/>
            <a:ext cx="4573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Exact solution exists in 3+1-dim.</a:t>
            </a:r>
            <a:endParaRPr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43966" cy="457200"/>
          </a:xfrm>
        </p:spPr>
        <p:txBody>
          <a:bodyPr/>
          <a:lstStyle/>
          <a:p>
            <a:pPr eaLnBrk="1" hangingPunct="1"/>
            <a:r>
              <a:rPr lang="en-US" altLang="ja-JP" sz="4000" u="sng" dirty="0" smtClean="0">
                <a:solidFill>
                  <a:srgbClr val="66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Numerical </a:t>
            </a:r>
            <a:r>
              <a:rPr lang="en-US" altLang="ja-JP" sz="4000" u="sng" dirty="0" smtClean="0">
                <a:solidFill>
                  <a:srgbClr val="66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construction of </a:t>
            </a:r>
            <a:r>
              <a:rPr lang="en-US" altLang="ja-JP" sz="4000" u="sng" dirty="0" err="1" smtClean="0">
                <a:solidFill>
                  <a:srgbClr val="66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4000" u="sng" dirty="0" smtClean="0">
                <a:solidFill>
                  <a:srgbClr val="66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u="sng" dirty="0" smtClean="0">
                <a:solidFill>
                  <a:srgbClr val="66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BH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941388"/>
            <a:ext cx="8567738" cy="1739900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Static and spherical symmetric configuration</a:t>
            </a:r>
          </a:p>
          <a:p>
            <a:pPr eaLnBrk="1" hangingPunct="1"/>
            <a:endParaRPr lang="en-US" altLang="ja-JP" sz="2800" i="1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eaLnBrk="1" hangingPunct="1">
              <a:buFontTx/>
              <a:buNone/>
            </a:pPr>
            <a:r>
              <a:rPr lang="en-US" altLang="ja-JP" sz="28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</a:t>
            </a:r>
            <a:r>
              <a:rPr lang="en-US" altLang="ja-JP" sz="2400" i="1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T, R 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and </a:t>
            </a:r>
            <a:r>
              <a:rPr lang="en-US" altLang="ja-JP" sz="2400" i="1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C 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are functions of </a:t>
            </a:r>
            <a:r>
              <a:rPr lang="en-US" altLang="ja-JP" sz="2400" i="1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z 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and </a:t>
            </a:r>
            <a:r>
              <a:rPr lang="en-US" altLang="ja-JP" sz="2400" i="1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r</a:t>
            </a:r>
            <a:r>
              <a:rPr lang="en-US" altLang="ja-JP" sz="24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  <a:endParaRPr lang="en-US" altLang="ja-JP" sz="2800" dirty="0" smtClean="0">
              <a:solidFill>
                <a:srgbClr val="6633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1270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398588" y="1447800"/>
            <a:ext cx="57150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271" name="Text Box 20"/>
          <p:cNvSpPr txBox="1">
            <a:spLocks noChangeArrowheads="1"/>
          </p:cNvSpPr>
          <p:nvPr/>
        </p:nvSpPr>
        <p:spPr bwMode="auto">
          <a:xfrm>
            <a:off x="3714744" y="702214"/>
            <a:ext cx="533601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8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Kudoh</a:t>
            </a:r>
            <a:r>
              <a:rPr lang="en-US" altLang="ja-JP" sz="18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Nakamura &amp; Tanaka (‘</a:t>
            </a:r>
            <a:r>
              <a:rPr lang="en-US" altLang="ja-JP" sz="1800" b="0" dirty="0" smtClean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03)  </a:t>
            </a:r>
            <a:r>
              <a:rPr lang="en-US" altLang="ja-JP" sz="1800" b="0" dirty="0" err="1" smtClean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Kudoh</a:t>
            </a:r>
            <a:r>
              <a:rPr lang="en-US" altLang="ja-JP" sz="1800" b="0" dirty="0" smtClean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8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(’04)</a:t>
            </a:r>
          </a:p>
        </p:txBody>
      </p:sp>
      <p:pic>
        <p:nvPicPr>
          <p:cNvPr id="11272" name="Picture 2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 b="51576"/>
          <a:stretch>
            <a:fillRect/>
          </a:stretch>
        </p:blipFill>
        <p:spPr bwMode="auto">
          <a:xfrm>
            <a:off x="1498600" y="3868738"/>
            <a:ext cx="1800225" cy="312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273" name="Rectangle 23"/>
          <p:cNvSpPr>
            <a:spLocks noChangeArrowheads="1"/>
          </p:cNvSpPr>
          <p:nvPr/>
        </p:nvSpPr>
        <p:spPr bwMode="auto">
          <a:xfrm>
            <a:off x="347663" y="2500306"/>
            <a:ext cx="3384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Comparison of 4D areas with 4D and 5D Schwarzschild sols.  </a:t>
            </a:r>
          </a:p>
        </p:txBody>
      </p:sp>
      <p:graphicFrame>
        <p:nvGraphicFramePr>
          <p:cNvPr id="11266" name="Object 24"/>
          <p:cNvGraphicFramePr>
            <a:graphicFrameLocks noChangeAspect="1"/>
          </p:cNvGraphicFramePr>
          <p:nvPr/>
        </p:nvGraphicFramePr>
        <p:xfrm>
          <a:off x="4052888" y="2968625"/>
          <a:ext cx="1090612" cy="476250"/>
        </p:xfrm>
        <a:graphic>
          <a:graphicData uri="http://schemas.openxmlformats.org/presentationml/2006/ole">
            <p:oleObj spid="_x0000_s254978" name="数式" r:id="rId8" imgW="583920" imgH="253800" progId="Equation.3">
              <p:embed/>
            </p:oleObj>
          </a:graphicData>
        </a:graphic>
      </p:graphicFrame>
      <p:pic>
        <p:nvPicPr>
          <p:cNvPr id="11274" name="Picture 27" descr="KS4_vs_LogLK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38563" y="3267075"/>
            <a:ext cx="510540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Rectangle 25"/>
          <p:cNvSpPr>
            <a:spLocks noChangeArrowheads="1"/>
          </p:cNvSpPr>
          <p:nvPr/>
        </p:nvSpPr>
        <p:spPr bwMode="auto">
          <a:xfrm>
            <a:off x="5892800" y="6107113"/>
            <a:ext cx="1295400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b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1267" name="Object 26"/>
          <p:cNvGraphicFramePr>
            <a:graphicFrameLocks noChangeAspect="1"/>
          </p:cNvGraphicFramePr>
          <p:nvPr/>
        </p:nvGraphicFramePr>
        <p:xfrm>
          <a:off x="6121400" y="6259513"/>
          <a:ext cx="804863" cy="381000"/>
        </p:xfrm>
        <a:graphic>
          <a:graphicData uri="http://schemas.openxmlformats.org/presentationml/2006/ole">
            <p:oleObj spid="_x0000_s254979" name="数式" r:id="rId10" imgW="431640" imgH="203040" progId="Equation.3">
              <p:embed/>
            </p:oleObj>
          </a:graphicData>
        </a:graphic>
      </p:graphicFrame>
      <p:sp>
        <p:nvSpPr>
          <p:cNvPr id="11276" name="Rectangle 28"/>
          <p:cNvSpPr>
            <a:spLocks noChangeArrowheads="1"/>
          </p:cNvSpPr>
          <p:nvPr/>
        </p:nvSpPr>
        <p:spPr bwMode="auto">
          <a:xfrm>
            <a:off x="3732213" y="4192588"/>
            <a:ext cx="533400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b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34837" name="Picture 21" descr="6d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87750" y="2824163"/>
            <a:ext cx="5310188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 Box 29"/>
          <p:cNvSpPr txBox="1">
            <a:spLocks noChangeArrowheads="1"/>
          </p:cNvSpPr>
          <p:nvPr/>
        </p:nvSpPr>
        <p:spPr bwMode="auto">
          <a:xfrm>
            <a:off x="419100" y="4306888"/>
            <a:ext cx="11620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4D Sch.</a:t>
            </a:r>
          </a:p>
        </p:txBody>
      </p:sp>
      <p:pic>
        <p:nvPicPr>
          <p:cNvPr id="11279" name="Picture 3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1498600" y="4337050"/>
            <a:ext cx="1949450" cy="29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280" name="Text Box 31"/>
          <p:cNvSpPr txBox="1">
            <a:spLocks noChangeArrowheads="1"/>
          </p:cNvSpPr>
          <p:nvPr/>
        </p:nvSpPr>
        <p:spPr bwMode="auto">
          <a:xfrm>
            <a:off x="419100" y="3832225"/>
            <a:ext cx="11620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5D Sch.</a:t>
            </a:r>
          </a:p>
        </p:txBody>
      </p:sp>
      <p:sp>
        <p:nvSpPr>
          <p:cNvPr id="11281" name="Rectangle 32"/>
          <p:cNvSpPr>
            <a:spLocks noChangeArrowheads="1"/>
          </p:cNvSpPr>
          <p:nvPr/>
        </p:nvSpPr>
        <p:spPr bwMode="auto">
          <a:xfrm>
            <a:off x="381000" y="4800600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0" i="1" dirty="0"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k</a:t>
            </a:r>
            <a:r>
              <a:rPr lang="en-US" altLang="ja-JP" b="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is surface gravity</a:t>
            </a:r>
          </a:p>
        </p:txBody>
      </p:sp>
      <p:sp>
        <p:nvSpPr>
          <p:cNvPr id="2" name="Rectangle 33"/>
          <p:cNvSpPr>
            <a:spLocks noChangeArrowheads="1"/>
          </p:cNvSpPr>
          <p:nvPr/>
        </p:nvSpPr>
        <p:spPr bwMode="auto">
          <a:xfrm>
            <a:off x="457200" y="5257800"/>
            <a:ext cx="8305800" cy="1450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13"/>
              </a:buBlip>
            </a:pPr>
            <a:r>
              <a:rPr lang="en-US" altLang="ja-JP" sz="2400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It becomes more and more difficult to construct </a:t>
            </a:r>
            <a:r>
              <a:rPr lang="en-US" altLang="ja-JP" sz="2400" b="0" dirty="0" err="1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400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BH solutions numerically for larger BHs.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Blip>
                <a:blip r:embed="rId13"/>
              </a:buBlip>
            </a:pPr>
            <a:r>
              <a:rPr lang="en-US" altLang="ja-JP" sz="20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Small BH case (</a:t>
            </a:r>
            <a:r>
              <a:rPr lang="en-US" altLang="ja-JP" sz="2000" b="0" i="1" dirty="0">
                <a:solidFill>
                  <a:srgbClr val="00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k</a:t>
            </a:r>
            <a:r>
              <a:rPr lang="en-US" altLang="ja-JP" sz="2000" b="0" i="1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baseline="300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–1</a:t>
            </a:r>
            <a:r>
              <a:rPr lang="en-US" altLang="ja-JP" sz="20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&lt; </a:t>
            </a:r>
            <a:r>
              <a:rPr lang="en-US" altLang="ja-JP" sz="2000" b="0" i="1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ℓ </a:t>
            </a:r>
            <a:r>
              <a:rPr lang="en-US" altLang="ja-JP" sz="20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 is beyond the range of validity of the </a:t>
            </a:r>
            <a:r>
              <a:rPr lang="en-US" altLang="ja-JP" sz="2000" b="0" dirty="0" err="1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AdS</a:t>
            </a:r>
            <a:r>
              <a:rPr lang="en-US" altLang="ja-JP" sz="20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/CFT correspondence.  </a:t>
            </a:r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2C2-2ECB-4F2A-BE4B-9B2BA9EB9BAC}" type="slidenum">
              <a:rPr lang="ja-JP" altLang="en-US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3969" y="1000108"/>
            <a:ext cx="8567738" cy="1739900"/>
          </a:xfrm>
        </p:spPr>
        <p:txBody>
          <a:bodyPr/>
          <a:lstStyle/>
          <a:p>
            <a:pPr eaLnBrk="1" hangingPunct="1"/>
            <a:r>
              <a:rPr lang="en-US" altLang="ja-JP" sz="2400" dirty="0" smtClean="0"/>
              <a:t>We need to solve only the Hamiltonian </a:t>
            </a:r>
            <a:r>
              <a:rPr lang="en-US" altLang="ja-JP" sz="2400" dirty="0" smtClean="0"/>
              <a:t>constraint to obtain a time-symmetric initial data:</a:t>
            </a:r>
            <a:endParaRPr lang="en-US" altLang="ja-JP" dirty="0">
              <a:solidFill>
                <a:srgbClr val="663300"/>
              </a:solidFill>
              <a:latin typeface="Times New Roman" pitchFamily="18" charset="0"/>
            </a:endParaRPr>
          </a:p>
          <a:p>
            <a:pPr eaLnBrk="1" hangingPunct="1">
              <a:buNone/>
            </a:pPr>
            <a:r>
              <a:rPr lang="en-US" altLang="ja-JP" dirty="0" smtClean="0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                    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asier!</a:t>
            </a:r>
          </a:p>
          <a:p>
            <a:pPr eaLnBrk="1" hangingPunct="1">
              <a:buNone/>
            </a:pPr>
            <a:endParaRPr lang="en-US" altLang="ja-JP" sz="2400" dirty="0" smtClean="0">
              <a:solidFill>
                <a:srgbClr val="663300"/>
              </a:solidFill>
              <a:latin typeface="Times New Roman" pitchFamily="18" charset="0"/>
            </a:endParaRPr>
          </a:p>
        </p:txBody>
      </p:sp>
      <p:pic>
        <p:nvPicPr>
          <p:cNvPr id="19464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20" y="1714488"/>
            <a:ext cx="3786188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4" y="142875"/>
            <a:ext cx="8572528" cy="457200"/>
          </a:xfrm>
        </p:spPr>
        <p:txBody>
          <a:bodyPr/>
          <a:lstStyle/>
          <a:p>
            <a:pPr eaLnBrk="1" hangingPunct="1"/>
            <a:r>
              <a:rPr lang="en-US" altLang="ja-JP" sz="3600" u="sng" dirty="0" smtClean="0">
                <a:solidFill>
                  <a:srgbClr val="663300"/>
                </a:solidFill>
              </a:rPr>
              <a:t>Time-symmetric initial data for </a:t>
            </a:r>
            <a:r>
              <a:rPr lang="en-US" altLang="ja-JP" sz="3600" u="sng" dirty="0" err="1" smtClean="0">
                <a:solidFill>
                  <a:srgbClr val="663300"/>
                </a:solidFill>
              </a:rPr>
              <a:t>brane</a:t>
            </a:r>
            <a:r>
              <a:rPr lang="en-US" altLang="ja-JP" sz="3600" u="sng" dirty="0" smtClean="0">
                <a:solidFill>
                  <a:srgbClr val="663300"/>
                </a:solidFill>
              </a:rPr>
              <a:t> BH</a:t>
            </a:r>
          </a:p>
        </p:txBody>
      </p:sp>
      <p:sp>
        <p:nvSpPr>
          <p:cNvPr id="19460" name="Text Box 20"/>
          <p:cNvSpPr txBox="1">
            <a:spLocks noChangeArrowheads="1"/>
          </p:cNvSpPr>
          <p:nvPr/>
        </p:nvSpPr>
        <p:spPr bwMode="auto">
          <a:xfrm>
            <a:off x="4772643" y="599998"/>
            <a:ext cx="437138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 err="1">
                <a:solidFill>
                  <a:srgbClr val="008000"/>
                </a:solidFill>
              </a:rPr>
              <a:t>Tanahashi</a:t>
            </a:r>
            <a:r>
              <a:rPr lang="en-US" altLang="ja-JP" sz="2000" b="0" dirty="0">
                <a:solidFill>
                  <a:srgbClr val="008000"/>
                </a:solidFill>
              </a:rPr>
              <a:t> &amp; Tanaka </a:t>
            </a:r>
            <a:r>
              <a:rPr lang="en-US" altLang="ja-JP" sz="2000" b="0" dirty="0" smtClean="0">
                <a:solidFill>
                  <a:srgbClr val="008000"/>
                </a:solidFill>
              </a:rPr>
              <a:t>(to appear in JHEP)</a:t>
            </a:r>
            <a:endParaRPr lang="en-US" altLang="ja-JP" sz="2000" b="0" dirty="0">
              <a:solidFill>
                <a:srgbClr val="008000"/>
              </a:solidFill>
            </a:endParaRPr>
          </a:p>
        </p:txBody>
      </p:sp>
      <p:sp>
        <p:nvSpPr>
          <p:cNvPr id="19461" name="Rectangle 23"/>
          <p:cNvSpPr>
            <a:spLocks noChangeArrowheads="1"/>
          </p:cNvSpPr>
          <p:nvPr/>
        </p:nvSpPr>
        <p:spPr bwMode="auto">
          <a:xfrm>
            <a:off x="142844" y="2786179"/>
            <a:ext cx="8572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b="0" dirty="0" smtClean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1) Even an initial data might be difficult to construct for large AH area. </a:t>
            </a:r>
            <a:endParaRPr lang="en-US" altLang="ja-JP" sz="2000" b="0" dirty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7705756" y="6000768"/>
            <a:ext cx="12954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2" name="Rectangle 33"/>
          <p:cNvSpPr>
            <a:spLocks noChangeArrowheads="1"/>
          </p:cNvSpPr>
          <p:nvPr/>
        </p:nvSpPr>
        <p:spPr bwMode="auto">
          <a:xfrm>
            <a:off x="71406" y="4143380"/>
            <a:ext cx="8715436" cy="16065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altLang="ja-JP" sz="2400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1</a:t>
            </a:r>
            <a:r>
              <a:rPr lang="en-US" altLang="ja-JP" sz="2400" b="0" dirty="0" smtClean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 It was possible to construct an initial data with large AH 	area.</a:t>
            </a:r>
            <a:endParaRPr lang="en-US" altLang="ja-JP" sz="2400" b="0" dirty="0">
              <a:solidFill>
                <a:srgbClr val="CC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altLang="ja-JP" sz="2400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2</a:t>
            </a:r>
            <a:r>
              <a:rPr lang="en-US" altLang="ja-JP" sz="2400" b="0" dirty="0" smtClean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</a:t>
            </a:r>
            <a:r>
              <a:rPr lang="en-US" altLang="ja-JP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W</a:t>
            </a:r>
            <a:r>
              <a:rPr lang="en-US" altLang="ja-JP" b="0" dirty="0" smtClean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 </a:t>
            </a:r>
            <a:r>
              <a:rPr lang="en-US" altLang="ja-JP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failed to obtain </a:t>
            </a:r>
            <a:r>
              <a:rPr lang="en-US" altLang="ja-JP" b="0" dirty="0" smtClean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 initial </a:t>
            </a:r>
            <a:r>
              <a:rPr lang="en-US" altLang="ja-JP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data </a:t>
            </a:r>
            <a:r>
              <a:rPr lang="en-US" altLang="ja-JP" b="0" dirty="0" smtClean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with </a:t>
            </a:r>
            <a:r>
              <a:rPr lang="en-US" altLang="ja-JP" b="0" i="1" dirty="0" smtClean="0">
                <a:solidFill>
                  <a:srgbClr val="C00000"/>
                </a:solidFill>
                <a:ea typeface="Arial Unicode MS" pitchFamily="50" charset="-128"/>
                <a:cs typeface="Times New Roman" pitchFamily="18" charset="0"/>
              </a:rPr>
              <a:t>M</a:t>
            </a:r>
            <a:r>
              <a:rPr lang="en-US" altLang="ja-JP" b="0" baseline="-25000" dirty="0" smtClean="0">
                <a:solidFill>
                  <a:srgbClr val="C00000"/>
                </a:solidFill>
                <a:ea typeface="Arial Unicode MS" pitchFamily="50" charset="-128"/>
                <a:cs typeface="Times New Roman" pitchFamily="18" charset="0"/>
              </a:rPr>
              <a:t>BH</a:t>
            </a:r>
            <a:r>
              <a:rPr lang="en-US" altLang="ja-JP" b="0" dirty="0" smtClean="0">
                <a:solidFill>
                  <a:srgbClr val="C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</a:t>
            </a:r>
            <a:r>
              <a:rPr lang="en-US" altLang="ja-JP" b="0" i="1" dirty="0" smtClean="0">
                <a:solidFill>
                  <a:srgbClr val="C00000"/>
                </a:solidFill>
                <a:ea typeface="Arial Unicode MS" pitchFamily="50" charset="-128"/>
                <a:cs typeface="Times New Roman" pitchFamily="18" charset="0"/>
              </a:rPr>
              <a:t>M</a:t>
            </a:r>
            <a:r>
              <a:rPr lang="en-US" altLang="ja-JP" b="0" baseline="-25000" dirty="0" smtClean="0">
                <a:solidFill>
                  <a:srgbClr val="C00000"/>
                </a:solidFill>
                <a:ea typeface="Arial Unicode MS" pitchFamily="50" charset="-128"/>
                <a:cs typeface="Times New Roman" pitchFamily="18" charset="0"/>
              </a:rPr>
              <a:t>BS</a:t>
            </a:r>
            <a:r>
              <a:rPr lang="en-US" altLang="ja-JP" b="0" dirty="0" smtClean="0">
                <a:solidFill>
                  <a:srgbClr val="C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for </a:t>
            </a:r>
            <a:r>
              <a:rPr lang="en-US" altLang="ja-JP" b="0" dirty="0" smtClean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	same </a:t>
            </a:r>
            <a:r>
              <a:rPr lang="en-US" altLang="ja-JP" b="0" dirty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AH </a:t>
            </a:r>
            <a:r>
              <a:rPr lang="en-US" altLang="ja-JP" b="0" dirty="0" smtClean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area, </a:t>
            </a:r>
            <a:endParaRPr lang="en-US" altLang="ja-JP" sz="2400" b="0" dirty="0">
              <a:solidFill>
                <a:srgbClr val="CC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9465" name="Rectangle 23"/>
          <p:cNvSpPr>
            <a:spLocks noChangeArrowheads="1"/>
          </p:cNvSpPr>
          <p:nvPr/>
        </p:nvSpPr>
        <p:spPr bwMode="auto">
          <a:xfrm>
            <a:off x="214282" y="2370161"/>
            <a:ext cx="821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Initial data is not unique, but   </a:t>
            </a: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142844" y="2863990"/>
            <a:ext cx="89297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ja-JP" sz="2000" b="0" dirty="0" smtClean="0">
              <a:solidFill>
                <a:srgbClr val="0000FF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sz="2000" b="0" dirty="0" smtClean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2) </a:t>
            </a:r>
            <a:r>
              <a:rPr lang="en-US" altLang="ja-JP" sz="2000" b="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there is a stable static BH, </a:t>
            </a:r>
            <a:r>
              <a:rPr lang="en-US" altLang="ja-JP" sz="2000" b="0" dirty="0" smtClean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expect </a:t>
            </a:r>
            <a:r>
              <a:rPr lang="en-US" altLang="ja-JP" sz="2000" b="0" i="1" dirty="0" smtClean="0">
                <a:solidFill>
                  <a:srgbClr val="0000FF"/>
                </a:solidFill>
                <a:ea typeface="Arial Unicode MS" pitchFamily="50" charset="-128"/>
                <a:cs typeface="Times New Roman" pitchFamily="18" charset="0"/>
              </a:rPr>
              <a:t>M</a:t>
            </a:r>
            <a:r>
              <a:rPr lang="en-US" altLang="ja-JP" sz="2000" b="0" baseline="-25000" dirty="0" smtClean="0">
                <a:solidFill>
                  <a:srgbClr val="0000FF"/>
                </a:solidFill>
                <a:ea typeface="Arial Unicode MS" pitchFamily="50" charset="-128"/>
                <a:cs typeface="Times New Roman" pitchFamily="18" charset="0"/>
              </a:rPr>
              <a:t>BH</a:t>
            </a:r>
            <a:r>
              <a:rPr lang="en-US" altLang="ja-JP" sz="2000" b="0" dirty="0" smtClean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</a:t>
            </a:r>
            <a:r>
              <a:rPr lang="en-US" altLang="ja-JP" sz="2000" b="0" i="1" dirty="0" smtClean="0">
                <a:solidFill>
                  <a:srgbClr val="0000FF"/>
                </a:solidFill>
                <a:ea typeface="Arial Unicode MS" pitchFamily="50" charset="-128"/>
                <a:cs typeface="Times New Roman" pitchFamily="18" charset="0"/>
              </a:rPr>
              <a:t>M</a:t>
            </a:r>
            <a:r>
              <a:rPr lang="en-US" altLang="ja-JP" sz="2000" b="0" baseline="-25000" dirty="0" smtClean="0">
                <a:solidFill>
                  <a:srgbClr val="0000FF"/>
                </a:solidFill>
                <a:ea typeface="Arial Unicode MS" pitchFamily="50" charset="-128"/>
                <a:cs typeface="Times New Roman" pitchFamily="18" charset="0"/>
              </a:rPr>
              <a:t>BS</a:t>
            </a:r>
            <a:r>
              <a:rPr lang="en-US" altLang="ja-JP" sz="2000" b="0" dirty="0" smtClean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for the </a:t>
            </a:r>
            <a:r>
              <a:rPr lang="en-US" altLang="ja-JP" sz="2000" b="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same horizon area.  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42844" y="3643314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0" dirty="0" smtClean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Results: </a:t>
            </a:r>
            <a:endParaRPr lang="ja-JP" altLang="en-US" dirty="0"/>
          </a:p>
        </p:txBody>
      </p:sp>
      <p:sp>
        <p:nvSpPr>
          <p:cNvPr id="12" name="右矢印 11"/>
          <p:cNvSpPr/>
          <p:nvPr/>
        </p:nvSpPr>
        <p:spPr bwMode="auto">
          <a:xfrm>
            <a:off x="2244533" y="4572009"/>
            <a:ext cx="500066" cy="285752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744599" y="4500570"/>
            <a:ext cx="4256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0" dirty="0" smtClean="0">
                <a:solidFill>
                  <a:srgbClr val="FF006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Next step is its time evolution!</a:t>
            </a:r>
            <a:endParaRPr lang="ja-JP" altLang="en-US" dirty="0">
              <a:solidFill>
                <a:srgbClr val="FF0066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8596" y="5715016"/>
            <a:ext cx="8727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0" dirty="0">
                <a:solidFill>
                  <a:srgbClr val="FF006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b="0" dirty="0" smtClean="0">
                <a:solidFill>
                  <a:srgbClr val="FF006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which is consistent with “classical BH evaporation conjecture”.</a:t>
            </a:r>
            <a:endParaRPr lang="ja-JP" altLang="en-US" dirty="0">
              <a:solidFill>
                <a:srgbClr val="FF0066"/>
              </a:solidFill>
            </a:endParaRPr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2C2-2ECB-4F2A-BE4B-9B2BA9EB9BAC}" type="slidenum">
              <a:rPr lang="ja-JP" altLang="en-US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 b="0" u="sng" dirty="0" err="1">
                <a:solidFill>
                  <a:srgbClr val="993300"/>
                </a:solidFill>
                <a:latin typeface="+mj-lt"/>
                <a:ea typeface="Arial Unicode MS" pitchFamily="50" charset="-128"/>
                <a:cs typeface="Arial Unicode MS" pitchFamily="50" charset="-128"/>
              </a:rPr>
              <a:t>Dvali-Gabadadze-Porrati</a:t>
            </a:r>
            <a:r>
              <a:rPr lang="en-US" altLang="ja-JP" sz="4000" b="0" u="sng" dirty="0">
                <a:solidFill>
                  <a:srgbClr val="993300"/>
                </a:solidFill>
                <a:latin typeface="+mj-lt"/>
                <a:ea typeface="Arial Unicode MS" pitchFamily="50" charset="-128"/>
                <a:cs typeface="Arial Unicode MS" pitchFamily="50" charset="-128"/>
              </a:rPr>
              <a:t> model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57200" y="1163638"/>
            <a:ext cx="82296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b="0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  <a:r>
              <a:rPr lang="en-US" altLang="ja-JP" sz="2400" b="0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ction:</a:t>
            </a:r>
            <a:endParaRPr lang="en-US" altLang="ja-JP" sz="2400" b="0" dirty="0">
              <a:solidFill>
                <a:srgbClr val="0000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5243513" y="766763"/>
            <a:ext cx="340189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0">
                <a:solidFill>
                  <a:srgbClr val="008000"/>
                </a:solidFill>
                <a:ea typeface="Arial Unicode MS" pitchFamily="50" charset="-128"/>
                <a:cs typeface="Arial Unicode MS" pitchFamily="50" charset="-128"/>
              </a:rPr>
              <a:t>(Phys. Lett. B485, 208 (2000))</a:t>
            </a:r>
            <a:r>
              <a:rPr lang="en-US" altLang="ja-JP" sz="2000" b="0">
                <a:ea typeface="Arial Unicode MS" pitchFamily="50" charset="-128"/>
                <a:cs typeface="Arial Unicode MS" pitchFamily="50" charset="-128"/>
              </a:rPr>
              <a:t> </a:t>
            </a:r>
          </a:p>
        </p:txBody>
      </p:sp>
      <p:sp>
        <p:nvSpPr>
          <p:cNvPr id="1032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876800" y="3581400"/>
            <a:ext cx="40100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sz="24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For</a:t>
            </a:r>
            <a:r>
              <a:rPr lang="en-US" altLang="ja-JP" sz="2400" b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ja-JP" sz="2400" b="0" i="1" dirty="0" smtClean="0">
                <a:solidFill>
                  <a:srgbClr val="000000"/>
                </a:solidFill>
                <a:latin typeface="Times New Roman" pitchFamily="18" charset="0"/>
              </a:rPr>
              <a:t>r </a:t>
            </a:r>
            <a:r>
              <a:rPr lang="en-US" altLang="ja-JP" sz="2400" b="0" dirty="0" smtClean="0">
                <a:solidFill>
                  <a:srgbClr val="000000"/>
                </a:solidFill>
                <a:latin typeface="Symbol" pitchFamily="18" charset="2"/>
              </a:rPr>
              <a:t>&lt; </a:t>
            </a:r>
            <a:r>
              <a:rPr lang="en-US" altLang="ja-JP" sz="2400" b="0" i="1" dirty="0" err="1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en-US" altLang="ja-JP" sz="2400" b="0" i="1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US" altLang="ja-JP" sz="2400" b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ja-JP" sz="2400" b="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ja-JP" sz="2400" b="0" dirty="0" smtClean="0">
                <a:solidFill>
                  <a:srgbClr val="000000"/>
                </a:solidFill>
                <a:latin typeface="Times New Roman" pitchFamily="18" charset="0"/>
              </a:rPr>
              <a:t>4-</a:t>
            </a:r>
            <a:r>
              <a:rPr lang="en-US" altLang="ja-JP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dim</a:t>
            </a:r>
            <a:r>
              <a:rPr lang="en-US" altLang="ja-JP" sz="2400" b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ja-JP" sz="24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induced gravity term dominates?</a:t>
            </a:r>
            <a:endParaRPr lang="en-US" altLang="ja-JP" sz="2400" b="0" i="1" dirty="0">
              <a:solidFill>
                <a:srgbClr val="94009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sz="2400" b="0" dirty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Extension is infinite, but</a:t>
            </a:r>
            <a:r>
              <a:rPr lang="en-US" altLang="ja-JP" sz="2400" b="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ja-JP" sz="2400" b="0" dirty="0" smtClean="0">
                <a:solidFill>
                  <a:srgbClr val="000099"/>
                </a:solidFill>
                <a:latin typeface="Times New Roman" pitchFamily="18" charset="0"/>
              </a:rPr>
              <a:t>4-</a:t>
            </a:r>
            <a:r>
              <a:rPr lang="en-US" altLang="ja-JP" sz="2400" b="0" dirty="0" smtClean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dim </a:t>
            </a:r>
            <a:r>
              <a:rPr lang="en-US" altLang="ja-JP" sz="2400" b="0" dirty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 seems to be recovered</a:t>
            </a:r>
            <a:r>
              <a:rPr lang="en-US" altLang="ja-JP" sz="24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for</a:t>
            </a:r>
            <a:r>
              <a:rPr lang="en-US" altLang="ja-JP" sz="24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ja-JP" b="0" i="1" dirty="0">
                <a:solidFill>
                  <a:srgbClr val="FF0000"/>
                </a:solidFill>
                <a:latin typeface="Times New Roman" pitchFamily="18" charset="0"/>
              </a:rPr>
              <a:t>r </a:t>
            </a:r>
            <a:r>
              <a:rPr lang="en-US" altLang="ja-JP" b="0" dirty="0">
                <a:solidFill>
                  <a:srgbClr val="FF0000"/>
                </a:solidFill>
                <a:latin typeface="Symbol" pitchFamily="18" charset="2"/>
              </a:rPr>
              <a:t>&lt; </a:t>
            </a:r>
            <a:r>
              <a:rPr lang="en-US" altLang="ja-JP" b="0" i="1" dirty="0" err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ja-JP" b="0" i="1" baseline="-25000" dirty="0" err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altLang="ja-JP" b="0" i="1" baseline="-25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ja-JP" sz="2400" b="0" i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ja-JP" sz="2400" b="0" i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2093913" y="3141663"/>
            <a:ext cx="2549525" cy="2716229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b="0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2093913" y="3141663"/>
            <a:ext cx="0" cy="26812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 b="0"/>
          </a:p>
        </p:txBody>
      </p:sp>
      <p:sp>
        <p:nvSpPr>
          <p:cNvPr id="1035" name="AutoShape 10"/>
          <p:cNvSpPr>
            <a:spLocks noChangeArrowheads="1"/>
          </p:cNvSpPr>
          <p:nvPr/>
        </p:nvSpPr>
        <p:spPr bwMode="auto">
          <a:xfrm>
            <a:off x="2003425" y="3889375"/>
            <a:ext cx="155575" cy="510778"/>
          </a:xfrm>
          <a:prstGeom prst="upArrow">
            <a:avLst>
              <a:gd name="adj1" fmla="val 50000"/>
              <a:gd name="adj2" fmla="val 68367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b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093913" y="3486150"/>
          <a:ext cx="458787" cy="465138"/>
        </p:xfrm>
        <a:graphic>
          <a:graphicData uri="http://schemas.openxmlformats.org/presentationml/2006/ole">
            <p:oleObj spid="_x0000_s277506" name="数式" r:id="rId4" imgW="190440" imgH="203040" progId="Equation.3">
              <p:embed/>
            </p:oleObj>
          </a:graphicData>
        </a:graphic>
      </p:graphicFrame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000232" y="4760913"/>
            <a:ext cx="553998" cy="875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 dirty="0" err="1">
                <a:solidFill>
                  <a:srgbClr val="FF0000"/>
                </a:solidFill>
                <a:latin typeface="Tahoma" pitchFamily="34" charset="0"/>
              </a:rPr>
              <a:t>Brane</a:t>
            </a:r>
            <a:endParaRPr lang="en-US" altLang="ja-JP" b="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520700" y="3514725"/>
            <a:ext cx="1246188" cy="1497013"/>
          </a:xfrm>
          <a:prstGeom prst="wedgeEllipseCallout">
            <a:avLst>
              <a:gd name="adj1" fmla="val 75986"/>
              <a:gd name="adj2" fmla="val 14898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>
              <a:latin typeface="Tahoma" pitchFamily="34" charset="0"/>
            </a:endParaRPr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>
            <a:off x="979488" y="3827463"/>
            <a:ext cx="259766" cy="244479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 b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1098550" y="4076700"/>
            <a:ext cx="12700" cy="430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 b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H="1">
            <a:off x="847725" y="4506913"/>
            <a:ext cx="250825" cy="255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 b="0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098550" y="4506913"/>
            <a:ext cx="274638" cy="255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 b="0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847725" y="4270375"/>
            <a:ext cx="474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 b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1228725" y="3705225"/>
            <a:ext cx="47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Tahoma" pitchFamily="34" charset="0"/>
              </a:rPr>
              <a:t>??</a:t>
            </a: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2487613" y="4387850"/>
            <a:ext cx="1704975" cy="0"/>
          </a:xfrm>
          <a:prstGeom prst="line">
            <a:avLst/>
          </a:prstGeom>
          <a:noFill/>
          <a:ln w="25400">
            <a:solidFill>
              <a:srgbClr val="940094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ja-JP" altLang="en-US" b="0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4179888" y="4137025"/>
            <a:ext cx="34336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i="1" dirty="0">
                <a:cs typeface="Times New Roman" pitchFamily="18" charset="0"/>
              </a:rPr>
              <a:t>y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3025775" y="4826000"/>
            <a:ext cx="160653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Minkowski</a:t>
            </a:r>
          </a:p>
          <a:p>
            <a:pPr algn="ctr"/>
            <a:r>
              <a:rPr lang="en-US" altLang="ja-JP" sz="24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Bulk</a:t>
            </a:r>
          </a:p>
        </p:txBody>
      </p:sp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666750" y="1524000"/>
          <a:ext cx="5243513" cy="550863"/>
        </p:xfrm>
        <a:graphic>
          <a:graphicData uri="http://schemas.openxmlformats.org/presentationml/2006/ole">
            <p:oleObj spid="_x0000_s277507" name="数式" r:id="rId5" imgW="2895480" imgH="304560" progId="Equation.3">
              <p:embed/>
            </p:oleObj>
          </a:graphicData>
        </a:graphic>
      </p:graphicFrame>
      <p:sp>
        <p:nvSpPr>
          <p:cNvPr id="1047" name="Line 24"/>
          <p:cNvSpPr>
            <a:spLocks noChangeShapeType="1"/>
          </p:cNvSpPr>
          <p:nvPr/>
        </p:nvSpPr>
        <p:spPr bwMode="auto">
          <a:xfrm>
            <a:off x="1090613" y="2060575"/>
            <a:ext cx="457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 b="0"/>
          </a:p>
        </p:txBody>
      </p:sp>
      <p:graphicFrame>
        <p:nvGraphicFramePr>
          <p:cNvPr id="1028" name="Object 25"/>
          <p:cNvGraphicFramePr>
            <a:graphicFrameLocks noChangeAspect="1"/>
          </p:cNvGraphicFramePr>
          <p:nvPr/>
        </p:nvGraphicFramePr>
        <p:xfrm>
          <a:off x="1344613" y="2144713"/>
          <a:ext cx="1643062" cy="438150"/>
        </p:xfrm>
        <a:graphic>
          <a:graphicData uri="http://schemas.openxmlformats.org/presentationml/2006/ole">
            <p:oleObj spid="_x0000_s277508" name="数式" r:id="rId6" imgW="901440" imgH="241200" progId="Equation.3">
              <p:embed/>
            </p:oleObj>
          </a:graphicData>
        </a:graphic>
      </p:graphicFrame>
      <p:sp>
        <p:nvSpPr>
          <p:cNvPr id="1048" name="Rectangle 26"/>
          <p:cNvSpPr>
            <a:spLocks noChangeArrowheads="1"/>
          </p:cNvSpPr>
          <p:nvPr/>
        </p:nvSpPr>
        <p:spPr bwMode="auto">
          <a:xfrm>
            <a:off x="1331913" y="2609850"/>
            <a:ext cx="23876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Critical length scale</a:t>
            </a:r>
          </a:p>
        </p:txBody>
      </p:sp>
      <p:sp>
        <p:nvSpPr>
          <p:cNvPr id="1049" name="AutoShape 27"/>
          <p:cNvSpPr>
            <a:spLocks noChangeArrowheads="1"/>
          </p:cNvSpPr>
          <p:nvPr/>
        </p:nvSpPr>
        <p:spPr bwMode="auto">
          <a:xfrm>
            <a:off x="1476375" y="6040438"/>
            <a:ext cx="1943100" cy="431800"/>
          </a:xfrm>
          <a:prstGeom prst="wedgeRectCallout">
            <a:avLst>
              <a:gd name="adj1" fmla="val -19282"/>
              <a:gd name="adj2" fmla="val -95222"/>
            </a:avLst>
          </a:prstGeom>
          <a:solidFill>
            <a:schemeClr val="bg1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400" b="0" i="1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y</a:t>
            </a:r>
            <a:r>
              <a:rPr lang="en-US" altLang="ja-JP" sz="2400" b="0">
                <a:solidFill>
                  <a:srgbClr val="FF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=</a:t>
            </a:r>
            <a:r>
              <a:rPr lang="en-US" altLang="ja-JP" sz="24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constant</a:t>
            </a:r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4286248" y="2000240"/>
            <a:ext cx="785818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/>
          <p:cNvCxnSpPr/>
          <p:nvPr/>
        </p:nvCxnSpPr>
        <p:spPr bwMode="auto">
          <a:xfrm rot="16200000" flipV="1">
            <a:off x="4786314" y="2000240"/>
            <a:ext cx="285752" cy="285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4970482" y="2214554"/>
            <a:ext cx="3523722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induced gravity term</a:t>
            </a:r>
            <a:endParaRPr lang="en-US" altLang="ja-JP" sz="2800" b="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50850" y="1216025"/>
            <a:ext cx="6858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sz="2800" b="0" dirty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Flat </a:t>
            </a:r>
            <a:r>
              <a:rPr lang="en-US" altLang="ja-JP" sz="2800" b="0" dirty="0" err="1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Friedmann</a:t>
            </a:r>
            <a:r>
              <a:rPr lang="en-US" altLang="ja-JP" sz="2800" b="0" dirty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equation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ja-JP" sz="2800" b="0" dirty="0">
              <a:solidFill>
                <a:srgbClr val="000099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ja-JP" sz="2800" b="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ja-JP" sz="2800" b="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sz="2800" b="0" dirty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 early universe             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ja-JP" sz="2800" b="0" dirty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cosmic expansion is normal.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altLang="ja-JP" sz="2800" b="0" dirty="0">
              <a:solidFill>
                <a:srgbClr val="94009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sz="28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Late time behavior for </a:t>
            </a:r>
            <a:r>
              <a:rPr lang="en-US" altLang="ja-JP" sz="2800" b="0" i="1" dirty="0">
                <a:solidFill>
                  <a:srgbClr val="FF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lang="en-US" altLang="ja-JP" sz="2800" b="0" i="1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= +1</a:t>
            </a:r>
          </a:p>
        </p:txBody>
      </p:sp>
      <p:pic>
        <p:nvPicPr>
          <p:cNvPr id="2058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1989138"/>
            <a:ext cx="3552825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107950" y="530225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altLang="ja-JP" sz="4000" b="0" u="sng" dirty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Cosmology in DGP model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281113" y="1730375"/>
          <a:ext cx="3214687" cy="1050925"/>
        </p:xfrm>
        <a:graphic>
          <a:graphicData uri="http://schemas.openxmlformats.org/presentationml/2006/ole">
            <p:oleObj spid="_x0000_s278530" name="数式" r:id="rId5" imgW="1320480" imgH="431640" progId="Equation.3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3517900" y="3052763"/>
          <a:ext cx="1422400" cy="587375"/>
        </p:xfrm>
        <a:graphic>
          <a:graphicData uri="http://schemas.openxmlformats.org/presentationml/2006/ole">
            <p:oleObj spid="_x0000_s278531" name="数式" r:id="rId6" imgW="583920" imgH="241200" progId="Equation.3">
              <p:embed/>
            </p:oleObj>
          </a:graphicData>
        </a:graphic>
      </p:graphicFrame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1593850" y="5143500"/>
          <a:ext cx="1330325" cy="587375"/>
        </p:xfrm>
        <a:graphic>
          <a:graphicData uri="http://schemas.openxmlformats.org/presentationml/2006/ole">
            <p:oleObj spid="_x0000_s278532" name="数式" r:id="rId7" imgW="545760" imgH="241200" progId="Equation.3">
              <p:embed/>
            </p:oleObj>
          </a:graphicData>
        </a:graphic>
      </p:graphicFrame>
      <p:graphicFrame>
        <p:nvGraphicFramePr>
          <p:cNvPr id="2053" name="Object 12"/>
          <p:cNvGraphicFramePr>
            <a:graphicFrameLocks noChangeAspect="1"/>
          </p:cNvGraphicFramePr>
          <p:nvPr/>
        </p:nvGraphicFramePr>
        <p:xfrm>
          <a:off x="6084888" y="3584575"/>
          <a:ext cx="638175" cy="276225"/>
        </p:xfrm>
        <a:graphic>
          <a:graphicData uri="http://schemas.openxmlformats.org/presentationml/2006/ole">
            <p:oleObj spid="_x0000_s278533" name="数式" r:id="rId8" imgW="469800" imgH="203040" progId="Equation.3">
              <p:embed/>
            </p:oleObj>
          </a:graphicData>
        </a:graphic>
      </p:graphicFrame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2916238" y="5805488"/>
            <a:ext cx="24066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self-acceleration</a:t>
            </a:r>
          </a:p>
        </p:txBody>
      </p:sp>
      <p:sp>
        <p:nvSpPr>
          <p:cNvPr id="2061" name="Rectangle 17"/>
          <p:cNvSpPr>
            <a:spLocks noChangeArrowheads="1"/>
          </p:cNvSpPr>
          <p:nvPr/>
        </p:nvSpPr>
        <p:spPr bwMode="auto">
          <a:xfrm>
            <a:off x="3076575" y="5278438"/>
            <a:ext cx="234632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4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 the limit </a:t>
            </a:r>
            <a:r>
              <a:rPr lang="en-US" altLang="ja-JP" sz="2400" b="0" i="1">
                <a:solidFill>
                  <a:srgbClr val="FF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r</a:t>
            </a:r>
            <a:r>
              <a:rPr lang="en-US" altLang="ja-JP" sz="2400" b="0">
                <a:solidFill>
                  <a:srgbClr val="FF0000"/>
                </a:solidFill>
                <a:latin typeface="cmmi10" pitchFamily="34" charset="0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→ </a:t>
            </a:r>
            <a:r>
              <a:rPr lang="en-US" altLang="ja-JP" sz="2400" b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0</a:t>
            </a:r>
          </a:p>
        </p:txBody>
      </p:sp>
      <p:sp>
        <p:nvSpPr>
          <p:cNvPr id="2062" name="Rectangle 19"/>
          <p:cNvSpPr>
            <a:spLocks noChangeArrowheads="1"/>
          </p:cNvSpPr>
          <p:nvPr/>
        </p:nvSpPr>
        <p:spPr bwMode="auto">
          <a:xfrm>
            <a:off x="7308850" y="4797425"/>
            <a:ext cx="1677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0">
                <a:solidFill>
                  <a:srgbClr val="008000"/>
                </a:solidFill>
              </a:rPr>
              <a:t>figure taken from </a:t>
            </a:r>
          </a:p>
          <a:p>
            <a:r>
              <a:rPr lang="en-US" altLang="ja-JP" sz="1600" b="0">
                <a:solidFill>
                  <a:srgbClr val="008000"/>
                </a:solidFill>
              </a:rPr>
              <a:t>  Chamousis et.al.</a:t>
            </a:r>
          </a:p>
          <a:p>
            <a:r>
              <a:rPr lang="en-US" altLang="ja-JP" sz="1600" b="0">
                <a:solidFill>
                  <a:srgbClr val="008000"/>
                </a:solidFill>
              </a:rPr>
              <a:t>   hep-th/0604086</a:t>
            </a:r>
          </a:p>
        </p:txBody>
      </p:sp>
      <p:graphicFrame>
        <p:nvGraphicFramePr>
          <p:cNvPr id="2054" name="Object 20"/>
          <p:cNvGraphicFramePr>
            <a:graphicFrameLocks noChangeAspect="1"/>
          </p:cNvGraphicFramePr>
          <p:nvPr/>
        </p:nvGraphicFramePr>
        <p:xfrm>
          <a:off x="7031038" y="2481263"/>
          <a:ext cx="638175" cy="276225"/>
        </p:xfrm>
        <a:graphic>
          <a:graphicData uri="http://schemas.openxmlformats.org/presentationml/2006/ole">
            <p:oleObj spid="_x0000_s278534" name="数式" r:id="rId9" imgW="469800" imgH="203040" progId="Equation.3">
              <p:embed/>
            </p:oleObj>
          </a:graphicData>
        </a:graphic>
      </p:graphicFrame>
      <p:graphicFrame>
        <p:nvGraphicFramePr>
          <p:cNvPr id="2055" name="Object 21"/>
          <p:cNvGraphicFramePr>
            <a:graphicFrameLocks noChangeAspect="1"/>
          </p:cNvGraphicFramePr>
          <p:nvPr/>
        </p:nvGraphicFramePr>
        <p:xfrm>
          <a:off x="7016750" y="4605338"/>
          <a:ext cx="638175" cy="276225"/>
        </p:xfrm>
        <a:graphic>
          <a:graphicData uri="http://schemas.openxmlformats.org/presentationml/2006/ole">
            <p:oleObj spid="_x0000_s278535" name="数式" r:id="rId10" imgW="469800" imgH="203040" progId="Equation.3">
              <p:embed/>
            </p:oleObj>
          </a:graphicData>
        </a:graphic>
      </p:graphicFrame>
      <p:graphicFrame>
        <p:nvGraphicFramePr>
          <p:cNvPr id="2056" name="Object 22"/>
          <p:cNvGraphicFramePr>
            <a:graphicFrameLocks noChangeAspect="1"/>
          </p:cNvGraphicFramePr>
          <p:nvPr/>
        </p:nvGraphicFramePr>
        <p:xfrm>
          <a:off x="7821613" y="3575050"/>
          <a:ext cx="638175" cy="276225"/>
        </p:xfrm>
        <a:graphic>
          <a:graphicData uri="http://schemas.openxmlformats.org/presentationml/2006/ole">
            <p:oleObj spid="_x0000_s278536" name="数式" r:id="rId11" imgW="469800" imgH="203040" progId="Equation.3">
              <p:embed/>
            </p:oleObj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3970884" y="6072206"/>
            <a:ext cx="1815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009900"/>
                </a:solidFill>
              </a:rPr>
              <a:t>(</a:t>
            </a:r>
            <a:r>
              <a:rPr lang="en-US" sz="1800" b="0" dirty="0" err="1" smtClean="0">
                <a:solidFill>
                  <a:srgbClr val="009900"/>
                </a:solidFill>
              </a:rPr>
              <a:t>Deffayet</a:t>
            </a:r>
            <a:r>
              <a:rPr lang="en-US" sz="1800" b="0" dirty="0" smtClean="0">
                <a:solidFill>
                  <a:srgbClr val="009900"/>
                </a:solidFill>
              </a:rPr>
              <a:t> (2006))</a:t>
            </a:r>
            <a:endParaRPr lang="ja-JP" altLang="en-US" sz="1800" b="0" dirty="0">
              <a:solidFill>
                <a:srgbClr val="009900"/>
              </a:solidFill>
            </a:endParaRPr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7" name="Rectangle 1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Higher dimensional models of particle physics</a:t>
            </a:r>
            <a:endParaRPr lang="ja-JP" altLang="en-US" dirty="0"/>
          </a:p>
          <a:p>
            <a:pPr lvl="1"/>
            <a:r>
              <a:rPr lang="en-US" altLang="ja-JP" dirty="0"/>
              <a:t>Superstring theory (</a:t>
            </a:r>
            <a:r>
              <a:rPr lang="en-US" altLang="ja-JP" dirty="0" smtClean="0"/>
              <a:t>10dim) ,</a:t>
            </a:r>
            <a:r>
              <a:rPr lang="ja-JP" altLang="en-US" dirty="0" smtClean="0"/>
              <a:t> </a:t>
            </a:r>
            <a:r>
              <a:rPr lang="en-US" altLang="ja-JP" dirty="0"/>
              <a:t>M-theory (</a:t>
            </a:r>
            <a:r>
              <a:rPr lang="en-US" altLang="ja-JP" dirty="0" smtClean="0"/>
              <a:t>11dim)</a:t>
            </a:r>
            <a:endParaRPr lang="en-US" altLang="ja-JP" dirty="0"/>
          </a:p>
          <a:p>
            <a:r>
              <a:rPr lang="en-US" altLang="ja-JP" dirty="0" smtClean="0"/>
              <a:t>Our universe is 4-dimensional.</a:t>
            </a:r>
            <a:endParaRPr lang="ja-JP" altLang="en-US" dirty="0"/>
          </a:p>
          <a:p>
            <a:pPr>
              <a:buFont typeface="Wingdings" pitchFamily="2" charset="2"/>
              <a:buNone/>
            </a:pPr>
            <a:r>
              <a:rPr lang="en-US" altLang="ja-JP" dirty="0">
                <a:solidFill>
                  <a:srgbClr val="FF0000"/>
                </a:solidFill>
              </a:rPr>
              <a:t>    </a:t>
            </a:r>
            <a:r>
              <a:rPr lang="ja-JP" altLang="en-US" dirty="0">
                <a:solidFill>
                  <a:srgbClr val="FF0000"/>
                </a:solidFill>
              </a:rPr>
              <a:t>→　</a:t>
            </a:r>
            <a:r>
              <a:rPr lang="en-US" altLang="ja-JP" dirty="0" err="1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Compactification</a:t>
            </a: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is necessary</a:t>
            </a:r>
            <a:r>
              <a:rPr lang="en-US" altLang="ja-JP" dirty="0" smtClean="0">
                <a:solidFill>
                  <a:srgbClr val="FF0000"/>
                </a:solidFill>
              </a:rPr>
              <a:t>!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1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C52B-60F5-4B1F-B7B6-F650A24888A0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1116013" y="3068638"/>
            <a:ext cx="3024187" cy="3313112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Compactifiation</a:t>
            </a:r>
          </a:p>
        </p:txBody>
      </p:sp>
      <p:sp>
        <p:nvSpPr>
          <p:cNvPr id="154628" name="Line 4"/>
          <p:cNvSpPr>
            <a:spLocks noChangeShapeType="1"/>
          </p:cNvSpPr>
          <p:nvPr/>
        </p:nvSpPr>
        <p:spPr bwMode="auto">
          <a:xfrm>
            <a:off x="1122363" y="3063875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4629" name="Line 5"/>
          <p:cNvSpPr>
            <a:spLocks noChangeShapeType="1"/>
          </p:cNvSpPr>
          <p:nvPr/>
        </p:nvSpPr>
        <p:spPr bwMode="auto">
          <a:xfrm>
            <a:off x="1498600" y="4587875"/>
            <a:ext cx="1981200" cy="0"/>
          </a:xfrm>
          <a:prstGeom prst="line">
            <a:avLst/>
          </a:prstGeom>
          <a:noFill/>
          <a:ln w="76200">
            <a:solidFill>
              <a:srgbClr val="940094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3465513" y="4156075"/>
            <a:ext cx="3873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3600" b="0" i="1"/>
              <a:t>y</a:t>
            </a: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1643042" y="4857760"/>
            <a:ext cx="2165978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800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Higher</a:t>
            </a:r>
          </a:p>
          <a:p>
            <a:pPr algn="ctr"/>
            <a:r>
              <a:rPr lang="en-US" altLang="ja-JP" sz="2800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Dimensional</a:t>
            </a:r>
          </a:p>
          <a:p>
            <a:pPr algn="ctr"/>
            <a:r>
              <a:rPr lang="en-US" altLang="ja-JP" sz="2800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bulk</a:t>
            </a:r>
            <a:endParaRPr lang="en-US" altLang="ja-JP" sz="2800" b="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2619375" y="3357563"/>
            <a:ext cx="747713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3200" i="1"/>
              <a:t>flat</a:t>
            </a:r>
          </a:p>
        </p:txBody>
      </p:sp>
      <p:sp>
        <p:nvSpPr>
          <p:cNvPr id="154633" name="AutoShape 9"/>
          <p:cNvSpPr>
            <a:spLocks noChangeArrowheads="1"/>
          </p:cNvSpPr>
          <p:nvPr/>
        </p:nvSpPr>
        <p:spPr bwMode="auto">
          <a:xfrm>
            <a:off x="1395413" y="3933825"/>
            <a:ext cx="180975" cy="519113"/>
          </a:xfrm>
          <a:prstGeom prst="upArrow">
            <a:avLst>
              <a:gd name="adj1" fmla="val 50000"/>
              <a:gd name="adj2" fmla="val 71711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1539875" y="3502025"/>
            <a:ext cx="7413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i="1"/>
              <a:t>x</a:t>
            </a:r>
            <a:r>
              <a:rPr lang="en-US" altLang="ja-JP" i="1" baseline="30000">
                <a:latin typeface="Symbol" pitchFamily="18" charset="2"/>
              </a:rPr>
              <a:t>m</a:t>
            </a:r>
          </a:p>
        </p:txBody>
      </p:sp>
      <p:sp>
        <p:nvSpPr>
          <p:cNvPr id="154635" name="Line 11"/>
          <p:cNvSpPr>
            <a:spLocks noChangeShapeType="1"/>
          </p:cNvSpPr>
          <p:nvPr/>
        </p:nvSpPr>
        <p:spPr bwMode="auto">
          <a:xfrm>
            <a:off x="1116013" y="3068638"/>
            <a:ext cx="0" cy="33131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4141788" y="3068638"/>
            <a:ext cx="0" cy="33131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5148263" y="5953125"/>
            <a:ext cx="11509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identify</a:t>
            </a:r>
          </a:p>
        </p:txBody>
      </p:sp>
      <p:sp>
        <p:nvSpPr>
          <p:cNvPr id="154639" name="Freeform 15"/>
          <p:cNvSpPr>
            <a:spLocks/>
          </p:cNvSpPr>
          <p:nvPr/>
        </p:nvSpPr>
        <p:spPr bwMode="auto">
          <a:xfrm>
            <a:off x="71438" y="5013325"/>
            <a:ext cx="5386387" cy="1709738"/>
          </a:xfrm>
          <a:custGeom>
            <a:avLst/>
            <a:gdLst/>
            <a:ahLst/>
            <a:cxnLst>
              <a:cxn ang="0">
                <a:pos x="658" y="45"/>
              </a:cxn>
              <a:cxn ang="0">
                <a:pos x="204" y="771"/>
              </a:cxn>
              <a:cxn ang="0">
                <a:pos x="1837" y="1043"/>
              </a:cxn>
              <a:cxn ang="0">
                <a:pos x="3258" y="545"/>
              </a:cxn>
              <a:cxn ang="0">
                <a:pos x="2563" y="0"/>
              </a:cxn>
            </a:cxnLst>
            <a:rect l="0" t="0" r="r" b="b"/>
            <a:pathLst>
              <a:path w="3393" h="1077">
                <a:moveTo>
                  <a:pt x="658" y="45"/>
                </a:moveTo>
                <a:cubicBezTo>
                  <a:pt x="214" y="210"/>
                  <a:pt x="0" y="468"/>
                  <a:pt x="204" y="771"/>
                </a:cubicBezTo>
                <a:cubicBezTo>
                  <a:pt x="408" y="1074"/>
                  <a:pt x="1292" y="1077"/>
                  <a:pt x="1837" y="1043"/>
                </a:cubicBezTo>
                <a:cubicBezTo>
                  <a:pt x="2382" y="1009"/>
                  <a:pt x="3123" y="939"/>
                  <a:pt x="3258" y="545"/>
                </a:cubicBezTo>
                <a:cubicBezTo>
                  <a:pt x="3393" y="151"/>
                  <a:pt x="3017" y="22"/>
                  <a:pt x="2563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4286248" y="3286124"/>
            <a:ext cx="500066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b="0" dirty="0" smtClean="0">
                <a:solidFill>
                  <a:srgbClr val="0033CC"/>
                </a:solidFill>
                <a:latin typeface="Arial Unicode MS" pitchFamily="50" charset="-128"/>
              </a:rPr>
              <a:t>If the size of the extra-dimensions is very small, we will not notice its presence. </a:t>
            </a:r>
            <a:endParaRPr lang="ja-JP" altLang="en-US" b="0" dirty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54641" name="Rectangle 17"/>
          <p:cNvSpPr>
            <a:spLocks noChangeArrowheads="1"/>
          </p:cNvSpPr>
          <p:nvPr/>
        </p:nvSpPr>
        <p:spPr bwMode="auto">
          <a:xfrm>
            <a:off x="4500563" y="2855913"/>
            <a:ext cx="17002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Basic idea</a:t>
            </a:r>
            <a:r>
              <a:rPr lang="en-US" altLang="ja-JP" b="0">
                <a:solidFill>
                  <a:srgbClr val="FF0000"/>
                </a:solidFill>
                <a:latin typeface="Tahoma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457200" y="779463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3600" b="0" u="sng" dirty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Self-acceleration has a Ghost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973263" y="1927225"/>
          <a:ext cx="1298575" cy="493713"/>
        </p:xfrm>
        <a:graphic>
          <a:graphicData uri="http://schemas.openxmlformats.org/presentationml/2006/ole">
            <p:oleObj spid="_x0000_s279554" name="数式" r:id="rId3" imgW="634680" imgH="241200" progId="Equation.3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19250" y="1589088"/>
            <a:ext cx="909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0000CC"/>
                </a:solidFill>
              </a:rPr>
              <a:t>normal</a:t>
            </a: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5114925" y="1927225"/>
          <a:ext cx="1481138" cy="493713"/>
        </p:xfrm>
        <a:graphic>
          <a:graphicData uri="http://schemas.openxmlformats.org/presentationml/2006/ole">
            <p:oleObj spid="_x0000_s279555" name="数式" r:id="rId4" imgW="723600" imgH="241200" progId="Equation.3">
              <p:embed/>
            </p:oleObj>
          </a:graphicData>
        </a:graphic>
      </p:graphicFrame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4851400" y="1589088"/>
            <a:ext cx="7393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CC0066"/>
                </a:solidFill>
              </a:rPr>
              <a:t>ghost</a:t>
            </a: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1022350" y="2736850"/>
            <a:ext cx="74374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altLang="ja-JP" sz="2800" b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Spontaneous pair production of ghost and normal particles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ja-JP" sz="2800" b="0">
                <a:solidFill>
                  <a:srgbClr val="CC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unstable vacuum.</a:t>
            </a:r>
          </a:p>
        </p:txBody>
      </p:sp>
      <p:sp>
        <p:nvSpPr>
          <p:cNvPr id="3080" name="AutoShape 9"/>
          <p:cNvSpPr>
            <a:spLocks noChangeArrowheads="1"/>
          </p:cNvSpPr>
          <p:nvPr/>
        </p:nvSpPr>
        <p:spPr bwMode="auto">
          <a:xfrm>
            <a:off x="1619250" y="3644900"/>
            <a:ext cx="720725" cy="342900"/>
          </a:xfrm>
          <a:prstGeom prst="rightArrow">
            <a:avLst>
              <a:gd name="adj1" fmla="val 50000"/>
              <a:gd name="adj2" fmla="val 52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066800" y="4189413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US" altLang="ja-JP" sz="28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Once a channel opens, Lorentz invariance leads to divergence.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US" altLang="ja-JP" sz="2400" b="0">
                <a:solidFill>
                  <a:srgbClr val="FF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Maybe we need non-Lorentz invariant cutoff.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val 15"/>
          <p:cNvSpPr>
            <a:spLocks noChangeArrowheads="1"/>
          </p:cNvSpPr>
          <p:nvPr/>
        </p:nvSpPr>
        <p:spPr bwMode="auto">
          <a:xfrm>
            <a:off x="3059113" y="3860800"/>
            <a:ext cx="576262" cy="358775"/>
          </a:xfrm>
          <a:prstGeom prst="ellipse">
            <a:avLst/>
          </a:prstGeom>
          <a:solidFill>
            <a:srgbClr val="FBD9F6"/>
          </a:solidFill>
          <a:ln w="9525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3600" b="0" u="sng" dirty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Ghost in self-accelerating branch </a:t>
            </a:r>
          </a:p>
          <a:p>
            <a:pPr algn="ctr"/>
            <a:r>
              <a:rPr lang="en-US" altLang="ja-JP" sz="3600" b="0" u="sng" dirty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 DGP model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07950" y="4870450"/>
            <a:ext cx="90360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sz="2400" b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mass of the lowest KK graviton in self-accelerating branch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ja-JP" sz="2400" b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</a:t>
            </a:r>
            <a:r>
              <a:rPr lang="en-US" altLang="ja-JP" sz="2400" b="0" i="1" u="sng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sz="2400" b="0" u="sng" baseline="30000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2 </a:t>
            </a:r>
            <a:r>
              <a:rPr lang="en-US" altLang="ja-JP" sz="2400" b="0" u="sng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= 2</a:t>
            </a:r>
            <a:r>
              <a:rPr lang="en-US" altLang="ja-JP" sz="2400" b="0" i="1" u="sng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H</a:t>
            </a:r>
            <a:r>
              <a:rPr lang="en-US" altLang="ja-JP" sz="2400" b="0" u="sng" baseline="30000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2   </a:t>
            </a:r>
            <a:r>
              <a:rPr lang="en-US" altLang="ja-JP" sz="2400" b="0" u="sng">
                <a:solidFill>
                  <a:srgbClr val="0000CC"/>
                </a:solidFill>
                <a:ea typeface="Arial Unicode MS" pitchFamily="50" charset="-128"/>
                <a:cs typeface="Arial Unicode MS" pitchFamily="50" charset="-128"/>
              </a:rPr>
              <a:t>for </a:t>
            </a:r>
            <a:r>
              <a:rPr lang="en-US" altLang="ja-JP" sz="2400" b="0" i="1" u="sng">
                <a:solidFill>
                  <a:srgbClr val="0000CC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r </a:t>
            </a:r>
            <a:r>
              <a:rPr lang="en-US" altLang="ja-JP" sz="2400" b="0" u="sng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= 0</a:t>
            </a:r>
            <a:r>
              <a:rPr lang="en-US" altLang="ja-JP" sz="2400" b="0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,       0 &lt; </a:t>
            </a:r>
            <a:r>
              <a:rPr lang="en-US" altLang="ja-JP" sz="2400" b="0" i="1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sz="2400" b="0" baseline="30000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2 </a:t>
            </a:r>
            <a:r>
              <a:rPr lang="en-US" altLang="ja-JP" sz="2400" b="0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&lt; 2</a:t>
            </a:r>
            <a:r>
              <a:rPr lang="en-US" altLang="ja-JP" sz="2400" b="0" i="1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H</a:t>
            </a:r>
            <a:r>
              <a:rPr lang="en-US" altLang="ja-JP" sz="2400" b="0" baseline="30000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2   </a:t>
            </a:r>
            <a:r>
              <a:rPr lang="en-US" altLang="ja-JP" sz="2400" b="0">
                <a:solidFill>
                  <a:srgbClr val="0000CC"/>
                </a:solidFill>
                <a:ea typeface="Arial Unicode MS" pitchFamily="50" charset="-128"/>
                <a:cs typeface="Arial Unicode MS" pitchFamily="50" charset="-128"/>
              </a:rPr>
              <a:t>for </a:t>
            </a:r>
            <a:r>
              <a:rPr lang="en-US" altLang="ja-JP" sz="2400" b="0" i="1">
                <a:solidFill>
                  <a:srgbClr val="0000CC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r </a:t>
            </a:r>
            <a:r>
              <a:rPr lang="en-US" altLang="ja-JP" sz="2400" b="0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&gt; 0</a:t>
            </a:r>
            <a:r>
              <a:rPr lang="en-US" altLang="ja-JP" sz="2400" b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ja-JP" sz="1400" b="0">
              <a:solidFill>
                <a:srgbClr val="008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539750" y="1341438"/>
            <a:ext cx="8064500" cy="132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sz="24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 massive graviton in de Sitter space with </a:t>
            </a:r>
            <a:r>
              <a:rPr lang="en-US" altLang="ja-JP" sz="2400" b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0 &lt;</a:t>
            </a:r>
            <a:r>
              <a:rPr lang="en-US" altLang="ja-JP" sz="24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b="0" i="1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sz="2400" b="0" baseline="3000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2 </a:t>
            </a:r>
            <a:r>
              <a:rPr lang="en-US" altLang="ja-JP" sz="2400" b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&lt; 2</a:t>
            </a:r>
            <a:r>
              <a:rPr lang="en-US" altLang="ja-JP" sz="2400" b="0" i="1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H</a:t>
            </a:r>
            <a:r>
              <a:rPr lang="en-US" altLang="ja-JP" sz="2400" b="0" baseline="3000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2 </a:t>
            </a:r>
            <a:r>
              <a:rPr lang="en-US" altLang="ja-JP" sz="2400" b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contains a spin-2 ghost mode in general.</a:t>
            </a:r>
            <a:r>
              <a:rPr lang="en-US" altLang="ja-JP" sz="24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                                        				        </a:t>
            </a:r>
            <a:r>
              <a:rPr lang="en-US" altLang="ja-JP" sz="1600" b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(Higuchi Nucl. Phys. B282, 397 (1987))</a:t>
            </a:r>
            <a:r>
              <a:rPr lang="en-US" altLang="ja-JP" sz="24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ja-JP" sz="1400" b="0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051050" y="5876925"/>
            <a:ext cx="630716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0" dirty="0" smtClean="0">
                <a:solidFill>
                  <a:srgbClr val="3333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Marginal, but </a:t>
            </a:r>
            <a:r>
              <a:rPr lang="en-US" altLang="ja-JP" sz="2400" b="0" dirty="0">
                <a:solidFill>
                  <a:srgbClr val="3333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there is a ghost mode in DGP.</a:t>
            </a:r>
            <a:r>
              <a:rPr lang="en-US" altLang="ja-JP" sz="2000" b="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</a:t>
            </a:r>
            <a:r>
              <a:rPr lang="en-US" altLang="ja-JP" sz="1400" b="0" dirty="0" smtClean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(e.g. </a:t>
            </a:r>
            <a:r>
              <a:rPr lang="en-US" altLang="ja-JP" sz="1400" b="0" dirty="0" err="1" smtClean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Gorbunov</a:t>
            </a:r>
            <a:r>
              <a:rPr lang="en-US" altLang="ja-JP" sz="14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Koyama and </a:t>
            </a:r>
            <a:r>
              <a:rPr lang="en-US" altLang="ja-JP" sz="1400" b="0" dirty="0" err="1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Sibiryakov</a:t>
            </a:r>
            <a:r>
              <a:rPr lang="en-US" altLang="ja-JP" sz="1400" b="0" dirty="0">
                <a:solidFill>
                  <a:srgbClr val="008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Phys. Rev. D73, 044016 (2006)) 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755650" y="2492375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Spin2 ghost: </a:t>
            </a:r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2990850" y="2486025"/>
          <a:ext cx="1471613" cy="671513"/>
        </p:xfrm>
        <a:graphic>
          <a:graphicData uri="http://schemas.openxmlformats.org/presentationml/2006/ole">
            <p:oleObj spid="_x0000_s280578" name="数式" r:id="rId4" imgW="583920" imgH="266400" progId="Equation.3">
              <p:embed/>
            </p:oleObj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4714875" y="2492375"/>
          <a:ext cx="1209675" cy="654050"/>
        </p:xfrm>
        <a:graphic>
          <a:graphicData uri="http://schemas.openxmlformats.org/presentationml/2006/ole">
            <p:oleObj spid="_x0000_s280579" name="数式" r:id="rId5" imgW="469800" imgH="253800" progId="Equation.3">
              <p:embed/>
            </p:oleObj>
          </a:graphicData>
        </a:graphic>
      </p:graphicFrame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1403350" y="3187700"/>
            <a:ext cx="39982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 err="1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helicity</a:t>
            </a:r>
            <a:r>
              <a:rPr lang="en-US" altLang="ja-JP" sz="2000" b="0" dirty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decomposition    (0, 1, 2)  </a:t>
            </a: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2627313" y="3548063"/>
            <a:ext cx="64171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(scalar, vector, tensor) in cosmological perturbation  </a:t>
            </a:r>
          </a:p>
        </p:txBody>
      </p:sp>
      <p:sp>
        <p:nvSpPr>
          <p:cNvPr id="4108" name="AutoShape 13"/>
          <p:cNvSpPr>
            <a:spLocks noChangeArrowheads="1"/>
          </p:cNvSpPr>
          <p:nvPr/>
        </p:nvSpPr>
        <p:spPr bwMode="auto">
          <a:xfrm>
            <a:off x="2051050" y="3678238"/>
            <a:ext cx="792163" cy="217487"/>
          </a:xfrm>
          <a:prstGeom prst="leftRightArrow">
            <a:avLst>
              <a:gd name="adj1" fmla="val 50000"/>
              <a:gd name="adj2" fmla="val 72847"/>
            </a:avLst>
          </a:prstGeom>
          <a:solidFill>
            <a:srgbClr val="DFC9BF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2916238" y="3860800"/>
            <a:ext cx="2569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solidFill>
                  <a:srgbClr val="993300"/>
                </a:solidFill>
              </a:rPr>
              <a:t>    1          2          2 </a:t>
            </a:r>
          </a:p>
        </p:txBody>
      </p:sp>
      <p:sp>
        <p:nvSpPr>
          <p:cNvPr id="4110" name="Rectangle 16"/>
          <p:cNvSpPr>
            <a:spLocks noChangeArrowheads="1"/>
          </p:cNvSpPr>
          <p:nvPr/>
        </p:nvSpPr>
        <p:spPr bwMode="auto">
          <a:xfrm>
            <a:off x="3203575" y="4195763"/>
            <a:ext cx="34740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D6009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mode becomes a ghost </a:t>
            </a:r>
          </a:p>
        </p:txBody>
      </p:sp>
      <p:sp>
        <p:nvSpPr>
          <p:cNvPr id="4111" name="Line 17"/>
          <p:cNvSpPr>
            <a:spLocks noChangeShapeType="1"/>
          </p:cNvSpPr>
          <p:nvPr/>
        </p:nvSpPr>
        <p:spPr bwMode="auto">
          <a:xfrm flipV="1">
            <a:off x="2843213" y="5661025"/>
            <a:ext cx="0" cy="2159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4112" name="Freeform 18"/>
          <p:cNvSpPr>
            <a:spLocks/>
          </p:cNvSpPr>
          <p:nvPr/>
        </p:nvSpPr>
        <p:spPr bwMode="auto">
          <a:xfrm>
            <a:off x="2976563" y="4149725"/>
            <a:ext cx="227012" cy="215900"/>
          </a:xfrm>
          <a:custGeom>
            <a:avLst/>
            <a:gdLst>
              <a:gd name="T0" fmla="*/ 227012 w 143"/>
              <a:gd name="T1" fmla="*/ 215900 h 136"/>
              <a:gd name="T2" fmla="*/ 11112 w 143"/>
              <a:gd name="T3" fmla="*/ 142875 h 136"/>
              <a:gd name="T4" fmla="*/ 155575 w 143"/>
              <a:gd name="T5" fmla="*/ 0 h 136"/>
              <a:gd name="T6" fmla="*/ 0 60000 65536"/>
              <a:gd name="T7" fmla="*/ 0 60000 65536"/>
              <a:gd name="T8" fmla="*/ 0 60000 65536"/>
              <a:gd name="T9" fmla="*/ 0 w 143"/>
              <a:gd name="T10" fmla="*/ 0 h 136"/>
              <a:gd name="T11" fmla="*/ 143 w 143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3" h="136">
                <a:moveTo>
                  <a:pt x="143" y="136"/>
                </a:moveTo>
                <a:cubicBezTo>
                  <a:pt x="78" y="124"/>
                  <a:pt x="14" y="113"/>
                  <a:pt x="7" y="90"/>
                </a:cubicBezTo>
                <a:cubicBezTo>
                  <a:pt x="0" y="67"/>
                  <a:pt x="83" y="15"/>
                  <a:pt x="98" y="0"/>
                </a:cubicBez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ja-JP" b="0"/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ja-JP" sz="240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Can we erase the ghost simply by putting </a:t>
            </a:r>
            <a:r>
              <a:rPr lang="en-US" altLang="ja-JP" sz="2400" u="sng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second regulator brane</a:t>
            </a:r>
            <a:r>
              <a:rPr lang="en-US" altLang="ja-JP" sz="240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in the bulk?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ja-JP" sz="2400" smtClean="0">
              <a:solidFill>
                <a:srgbClr val="0000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ja-JP" sz="2400" smtClean="0">
              <a:solidFill>
                <a:srgbClr val="0000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ja-JP" sz="2400" smtClean="0">
              <a:solidFill>
                <a:srgbClr val="0000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ja-JP" sz="240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ja-JP" sz="240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ja-JP" sz="240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ja-JP" sz="240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ja-JP" sz="240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ja-JP" sz="2400" smtClean="0">
                <a:solidFill>
                  <a:srgbClr val="CC33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idea is: if the distance between two branes becomes 		  closer, the KK mass will increase.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                </a:t>
            </a:r>
            <a:r>
              <a:rPr lang="en-US" altLang="ja-JP" sz="2400" i="1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sz="2400" baseline="30000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2 </a:t>
            </a:r>
            <a:r>
              <a:rPr lang="en-US" altLang="ja-JP" sz="2400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&gt; 2</a:t>
            </a:r>
            <a:r>
              <a:rPr lang="en-US" altLang="ja-JP" sz="2400" i="1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H</a:t>
            </a:r>
            <a:r>
              <a:rPr lang="en-US" altLang="ja-JP" sz="2400" baseline="30000" smtClean="0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2 </a:t>
            </a:r>
            <a:endParaRPr lang="en-US" altLang="ja-JP" sz="240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ja-JP" sz="240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ghost will disappear</a:t>
            </a:r>
            <a:r>
              <a:rPr lang="en-US" altLang="ja-JP" sz="200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5804" y="357166"/>
            <a:ext cx="8229600" cy="758846"/>
          </a:xfrm>
        </p:spPr>
        <p:txBody>
          <a:bodyPr/>
          <a:lstStyle/>
          <a:p>
            <a:pPr algn="ctr" eaLnBrk="1" hangingPunct="1"/>
            <a:r>
              <a:rPr lang="en-US" altLang="ja-JP" dirty="0" smtClean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Can we erase the ghost?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2290763" y="5838825"/>
            <a:ext cx="863600" cy="360363"/>
          </a:xfrm>
          <a:prstGeom prst="rightArrow">
            <a:avLst>
              <a:gd name="adj1" fmla="val 50000"/>
              <a:gd name="adj2" fmla="val 59912"/>
            </a:avLst>
          </a:prstGeom>
          <a:solidFill>
            <a:srgbClr val="FFFFFF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5126" name="Freeform 5"/>
          <p:cNvSpPr>
            <a:spLocks/>
          </p:cNvSpPr>
          <p:nvPr/>
        </p:nvSpPr>
        <p:spPr bwMode="auto">
          <a:xfrm>
            <a:off x="7478713" y="1555750"/>
            <a:ext cx="765175" cy="1009650"/>
          </a:xfrm>
          <a:custGeom>
            <a:avLst/>
            <a:gdLst>
              <a:gd name="T0" fmla="*/ 531797 w 800"/>
              <a:gd name="T1" fmla="*/ 0 h 636"/>
              <a:gd name="T2" fmla="*/ 676223 w 800"/>
              <a:gd name="T3" fmla="*/ 577850 h 636"/>
              <a:gd name="T4" fmla="*/ 0 w 800"/>
              <a:gd name="T5" fmla="*/ 1009650 h 636"/>
              <a:gd name="T6" fmla="*/ 0 60000 65536"/>
              <a:gd name="T7" fmla="*/ 0 60000 65536"/>
              <a:gd name="T8" fmla="*/ 0 60000 65536"/>
              <a:gd name="T9" fmla="*/ 0 w 800"/>
              <a:gd name="T10" fmla="*/ 0 h 636"/>
              <a:gd name="T11" fmla="*/ 800 w 800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0" h="636">
                <a:moveTo>
                  <a:pt x="556" y="0"/>
                </a:moveTo>
                <a:cubicBezTo>
                  <a:pt x="580" y="60"/>
                  <a:pt x="800" y="258"/>
                  <a:pt x="707" y="364"/>
                </a:cubicBezTo>
                <a:cubicBezTo>
                  <a:pt x="614" y="470"/>
                  <a:pt x="118" y="591"/>
                  <a:pt x="0" y="636"/>
                </a:cubicBezTo>
              </a:path>
            </a:pathLst>
          </a:cu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ja-JP" b="0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395288" y="2667000"/>
            <a:ext cx="2979737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000" b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Bulk is Rindler wedge of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altLang="ja-JP" sz="2000" b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Minkowski space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14663" y="1844675"/>
            <a:ext cx="4735512" cy="3168650"/>
            <a:chOff x="1899" y="1162"/>
            <a:chExt cx="2983" cy="1996"/>
          </a:xfrm>
        </p:grpSpPr>
        <p:sp>
          <p:nvSpPr>
            <p:cNvPr id="5129" name="Rectangle 8"/>
            <p:cNvSpPr>
              <a:spLocks noChangeArrowheads="1"/>
            </p:cNvSpPr>
            <p:nvPr/>
          </p:nvSpPr>
          <p:spPr bwMode="auto">
            <a:xfrm>
              <a:off x="2126" y="1207"/>
              <a:ext cx="1179" cy="1951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5130" name="Line 9"/>
            <p:cNvSpPr>
              <a:spLocks noChangeShapeType="1"/>
            </p:cNvSpPr>
            <p:nvPr/>
          </p:nvSpPr>
          <p:spPr bwMode="auto">
            <a:xfrm flipV="1">
              <a:off x="2126" y="1162"/>
              <a:ext cx="0" cy="1996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 b="0"/>
            </a:p>
          </p:txBody>
        </p:sp>
        <p:sp>
          <p:nvSpPr>
            <p:cNvPr id="5131" name="Freeform 10"/>
            <p:cNvSpPr>
              <a:spLocks/>
            </p:cNvSpPr>
            <p:nvPr/>
          </p:nvSpPr>
          <p:spPr bwMode="auto">
            <a:xfrm>
              <a:off x="2450" y="1207"/>
              <a:ext cx="866" cy="1939"/>
            </a:xfrm>
            <a:custGeom>
              <a:avLst/>
              <a:gdLst>
                <a:gd name="T0" fmla="*/ 866 w 866"/>
                <a:gd name="T1" fmla="*/ 1939 h 1939"/>
                <a:gd name="T2" fmla="*/ 1 w 866"/>
                <a:gd name="T3" fmla="*/ 948 h 1939"/>
                <a:gd name="T4" fmla="*/ 859 w 866"/>
                <a:gd name="T5" fmla="*/ 0 h 1939"/>
                <a:gd name="T6" fmla="*/ 866 w 866"/>
                <a:gd name="T7" fmla="*/ 1939 h 19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6"/>
                <a:gd name="T13" fmla="*/ 0 h 1939"/>
                <a:gd name="T14" fmla="*/ 866 w 866"/>
                <a:gd name="T15" fmla="*/ 1939 h 19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6" h="1939">
                  <a:moveTo>
                    <a:pt x="866" y="1939"/>
                  </a:moveTo>
                  <a:cubicBezTo>
                    <a:pt x="723" y="1774"/>
                    <a:pt x="2" y="1271"/>
                    <a:pt x="1" y="948"/>
                  </a:cubicBezTo>
                  <a:cubicBezTo>
                    <a:pt x="0" y="625"/>
                    <a:pt x="681" y="197"/>
                    <a:pt x="859" y="0"/>
                  </a:cubicBezTo>
                  <a:cubicBezTo>
                    <a:pt x="859" y="0"/>
                    <a:pt x="866" y="1939"/>
                    <a:pt x="866" y="1939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ja-JP" b="0"/>
            </a:p>
          </p:txBody>
        </p:sp>
        <p:sp>
          <p:nvSpPr>
            <p:cNvPr id="5132" name="Freeform 11"/>
            <p:cNvSpPr>
              <a:spLocks/>
            </p:cNvSpPr>
            <p:nvPr/>
          </p:nvSpPr>
          <p:spPr bwMode="auto">
            <a:xfrm>
              <a:off x="2442" y="1212"/>
              <a:ext cx="866" cy="1939"/>
            </a:xfrm>
            <a:custGeom>
              <a:avLst/>
              <a:gdLst>
                <a:gd name="T0" fmla="*/ 866 w 866"/>
                <a:gd name="T1" fmla="*/ 1939 h 1939"/>
                <a:gd name="T2" fmla="*/ 1 w 866"/>
                <a:gd name="T3" fmla="*/ 948 h 1939"/>
                <a:gd name="T4" fmla="*/ 859 w 866"/>
                <a:gd name="T5" fmla="*/ 0 h 1939"/>
                <a:gd name="T6" fmla="*/ 0 60000 65536"/>
                <a:gd name="T7" fmla="*/ 0 60000 65536"/>
                <a:gd name="T8" fmla="*/ 0 60000 65536"/>
                <a:gd name="T9" fmla="*/ 0 w 866"/>
                <a:gd name="T10" fmla="*/ 0 h 1939"/>
                <a:gd name="T11" fmla="*/ 866 w 866"/>
                <a:gd name="T12" fmla="*/ 1939 h 19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6" h="1939">
                  <a:moveTo>
                    <a:pt x="866" y="1939"/>
                  </a:moveTo>
                  <a:cubicBezTo>
                    <a:pt x="723" y="1774"/>
                    <a:pt x="2" y="1271"/>
                    <a:pt x="1" y="948"/>
                  </a:cubicBezTo>
                  <a:cubicBezTo>
                    <a:pt x="0" y="625"/>
                    <a:pt x="681" y="197"/>
                    <a:pt x="859" y="0"/>
                  </a:cubicBezTo>
                </a:path>
              </a:pathLst>
            </a:custGeom>
            <a:noFill/>
            <a:ln w="28575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b="0"/>
            </a:p>
          </p:txBody>
        </p:sp>
        <p:sp>
          <p:nvSpPr>
            <p:cNvPr id="5133" name="Line 12"/>
            <p:cNvSpPr>
              <a:spLocks noChangeShapeType="1"/>
            </p:cNvSpPr>
            <p:nvPr/>
          </p:nvSpPr>
          <p:spPr bwMode="auto">
            <a:xfrm>
              <a:off x="2126" y="2160"/>
              <a:ext cx="254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 b="0"/>
            </a:p>
          </p:txBody>
        </p:sp>
        <p:sp>
          <p:nvSpPr>
            <p:cNvPr id="5134" name="Rectangle 13"/>
            <p:cNvSpPr>
              <a:spLocks noChangeArrowheads="1"/>
            </p:cNvSpPr>
            <p:nvPr/>
          </p:nvSpPr>
          <p:spPr bwMode="auto">
            <a:xfrm>
              <a:off x="1899" y="1162"/>
              <a:ext cx="187" cy="36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altLang="ja-JP" sz="3200" b="0" i="1">
                  <a:solidFill>
                    <a:srgbClr val="993300"/>
                  </a:solidFill>
                  <a:latin typeface="Times New Roman" pitchFamily="18" charset="0"/>
                  <a:ea typeface="Arial Unicode MS" pitchFamily="50" charset="-128"/>
                  <a:cs typeface="Arial Unicode MS" pitchFamily="50" charset="-128"/>
                </a:rPr>
                <a:t>t</a:t>
              </a:r>
            </a:p>
          </p:txBody>
        </p:sp>
        <p:sp>
          <p:nvSpPr>
            <p:cNvPr id="5135" name="Rectangle 14"/>
            <p:cNvSpPr>
              <a:spLocks noChangeArrowheads="1"/>
            </p:cNvSpPr>
            <p:nvPr/>
          </p:nvSpPr>
          <p:spPr bwMode="auto">
            <a:xfrm>
              <a:off x="4666" y="1931"/>
              <a:ext cx="216" cy="36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altLang="ja-JP" sz="3200" b="0" i="1">
                  <a:solidFill>
                    <a:srgbClr val="993300"/>
                  </a:solidFill>
                  <a:latin typeface="Times New Roman" pitchFamily="18" charset="0"/>
                  <a:ea typeface="Arial Unicode MS" pitchFamily="50" charset="-128"/>
                  <a:cs typeface="Arial Unicode MS" pitchFamily="50" charset="-128"/>
                </a:rPr>
                <a:t>r</a:t>
              </a:r>
            </a:p>
          </p:txBody>
        </p:sp>
        <p:sp>
          <p:nvSpPr>
            <p:cNvPr id="5136" name="Freeform 15"/>
            <p:cNvSpPr>
              <a:spLocks/>
            </p:cNvSpPr>
            <p:nvPr/>
          </p:nvSpPr>
          <p:spPr bwMode="auto">
            <a:xfrm>
              <a:off x="4029" y="1207"/>
              <a:ext cx="410" cy="1939"/>
            </a:xfrm>
            <a:custGeom>
              <a:avLst/>
              <a:gdLst>
                <a:gd name="T0" fmla="*/ 410 w 410"/>
                <a:gd name="T1" fmla="*/ 1939 h 1939"/>
                <a:gd name="T2" fmla="*/ 133 w 410"/>
                <a:gd name="T3" fmla="*/ 1514 h 1939"/>
                <a:gd name="T4" fmla="*/ 1 w 410"/>
                <a:gd name="T5" fmla="*/ 951 h 1939"/>
                <a:gd name="T6" fmla="*/ 126 w 410"/>
                <a:gd name="T7" fmla="*/ 435 h 1939"/>
                <a:gd name="T8" fmla="*/ 406 w 410"/>
                <a:gd name="T9" fmla="*/ 0 h 19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0"/>
                <a:gd name="T16" fmla="*/ 0 h 1939"/>
                <a:gd name="T17" fmla="*/ 410 w 410"/>
                <a:gd name="T18" fmla="*/ 1939 h 19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0" h="1939">
                  <a:moveTo>
                    <a:pt x="410" y="1939"/>
                  </a:moveTo>
                  <a:cubicBezTo>
                    <a:pt x="364" y="1868"/>
                    <a:pt x="201" y="1679"/>
                    <a:pt x="133" y="1514"/>
                  </a:cubicBezTo>
                  <a:cubicBezTo>
                    <a:pt x="65" y="1349"/>
                    <a:pt x="2" y="1131"/>
                    <a:pt x="1" y="951"/>
                  </a:cubicBezTo>
                  <a:cubicBezTo>
                    <a:pt x="0" y="771"/>
                    <a:pt x="59" y="593"/>
                    <a:pt x="126" y="435"/>
                  </a:cubicBezTo>
                  <a:cubicBezTo>
                    <a:pt x="193" y="277"/>
                    <a:pt x="348" y="91"/>
                    <a:pt x="406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b="0"/>
            </a:p>
          </p:txBody>
        </p:sp>
        <p:sp>
          <p:nvSpPr>
            <p:cNvPr id="5137" name="Rectangle 16"/>
            <p:cNvSpPr>
              <a:spLocks noChangeArrowheads="1"/>
            </p:cNvSpPr>
            <p:nvPr/>
          </p:nvSpPr>
          <p:spPr bwMode="auto">
            <a:xfrm>
              <a:off x="2820" y="1434"/>
              <a:ext cx="616" cy="36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altLang="ja-JP" sz="3200" b="0" i="1">
                  <a:solidFill>
                    <a:srgbClr val="CC3399"/>
                  </a:solidFill>
                  <a:latin typeface="Times New Roman" pitchFamily="18" charset="0"/>
                  <a:ea typeface="Arial Unicode MS" pitchFamily="50" charset="-128"/>
                  <a:cs typeface="Arial Unicode MS" pitchFamily="50" charset="-128"/>
                </a:rPr>
                <a:t>y=y</a:t>
              </a:r>
              <a:r>
                <a:rPr lang="en-US" altLang="ja-JP" sz="3200" b="0" baseline="-25000">
                  <a:solidFill>
                    <a:srgbClr val="CC3399"/>
                  </a:solidFill>
                  <a:latin typeface="Symbol" pitchFamily="18" charset="2"/>
                  <a:ea typeface="Arial Unicode MS" pitchFamily="50" charset="-128"/>
                  <a:cs typeface="Arial Unicode MS" pitchFamily="50" charset="-128"/>
                </a:rPr>
                <a:t>+</a:t>
              </a:r>
            </a:p>
          </p:txBody>
        </p:sp>
        <p:sp>
          <p:nvSpPr>
            <p:cNvPr id="5138" name="Rectangle 17"/>
            <p:cNvSpPr>
              <a:spLocks noChangeArrowheads="1"/>
            </p:cNvSpPr>
            <p:nvPr/>
          </p:nvSpPr>
          <p:spPr bwMode="auto">
            <a:xfrm>
              <a:off x="4169" y="1434"/>
              <a:ext cx="616" cy="36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altLang="ja-JP" sz="3200" b="0" i="1">
                  <a:solidFill>
                    <a:srgbClr val="FF0000"/>
                  </a:solidFill>
                  <a:latin typeface="Times New Roman" pitchFamily="18" charset="0"/>
                  <a:ea typeface="Arial Unicode MS" pitchFamily="50" charset="-128"/>
                  <a:cs typeface="Arial Unicode MS" pitchFamily="50" charset="-128"/>
                </a:rPr>
                <a:t>y=y</a:t>
              </a:r>
              <a:r>
                <a:rPr lang="en-US" altLang="ja-JP" sz="3200" b="0" baseline="-25000">
                  <a:solidFill>
                    <a:srgbClr val="FF0000"/>
                  </a:solidFill>
                  <a:latin typeface="Symbol" pitchFamily="18" charset="2"/>
                  <a:ea typeface="Arial Unicode MS" pitchFamily="50" charset="-128"/>
                  <a:cs typeface="Arial Unicode MS" pitchFamily="50" charset="-128"/>
                </a:rPr>
                <a:t>-</a:t>
              </a:r>
            </a:p>
          </p:txBody>
        </p:sp>
        <p:sp>
          <p:nvSpPr>
            <p:cNvPr id="5139" name="Rectangle 18"/>
            <p:cNvSpPr>
              <a:spLocks noChangeArrowheads="1"/>
            </p:cNvSpPr>
            <p:nvPr/>
          </p:nvSpPr>
          <p:spPr bwMode="auto">
            <a:xfrm>
              <a:off x="2064" y="2432"/>
              <a:ext cx="725" cy="182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ja-JP" b="0"/>
            </a:p>
          </p:txBody>
        </p:sp>
      </p:grpSp>
      <p:graphicFrame>
        <p:nvGraphicFramePr>
          <p:cNvPr id="5122" name="Object 19"/>
          <p:cNvGraphicFramePr>
            <a:graphicFrameLocks noChangeAspect="1"/>
          </p:cNvGraphicFramePr>
          <p:nvPr/>
        </p:nvGraphicFramePr>
        <p:xfrm>
          <a:off x="601663" y="3573463"/>
          <a:ext cx="3678237" cy="587375"/>
        </p:xfrm>
        <a:graphic>
          <a:graphicData uri="http://schemas.openxmlformats.org/presentationml/2006/ole">
            <p:oleObj spid="_x0000_s281602" name="数式" r:id="rId4" imgW="1511280" imgH="241200" progId="Equation.3">
              <p:embed/>
            </p:oleObj>
          </a:graphicData>
        </a:graphic>
      </p:graphicFrame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347663" y="115888"/>
            <a:ext cx="8616950" cy="8842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sz="28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 fact, </a:t>
            </a:r>
            <a:r>
              <a:rPr lang="en-US" altLang="ja-JP" sz="24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there is no ghost in spin-2 sector once the second brane </a:t>
            </a:r>
            <a:r>
              <a:rPr lang="en-US" altLang="ja-JP" sz="2400" b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(or negative energy density)</a:t>
            </a:r>
            <a:r>
              <a:rPr lang="en-US" altLang="ja-JP" sz="24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is introduced.</a:t>
            </a:r>
          </a:p>
        </p:txBody>
      </p:sp>
      <p:sp>
        <p:nvSpPr>
          <p:cNvPr id="6151" name="Line 3"/>
          <p:cNvSpPr>
            <a:spLocks noChangeShapeType="1"/>
          </p:cNvSpPr>
          <p:nvPr/>
        </p:nvSpPr>
        <p:spPr bwMode="auto">
          <a:xfrm flipV="1">
            <a:off x="2124075" y="1363663"/>
            <a:ext cx="0" cy="31686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6152" name="Freeform 4"/>
          <p:cNvSpPr>
            <a:spLocks/>
          </p:cNvSpPr>
          <p:nvPr/>
        </p:nvSpPr>
        <p:spPr bwMode="auto">
          <a:xfrm>
            <a:off x="2122488" y="1500188"/>
            <a:ext cx="2722562" cy="1374775"/>
          </a:xfrm>
          <a:custGeom>
            <a:avLst/>
            <a:gdLst>
              <a:gd name="T0" fmla="*/ 0 w 1715"/>
              <a:gd name="T1" fmla="*/ 1374775 h 866"/>
              <a:gd name="T2" fmla="*/ 1314450 w 1715"/>
              <a:gd name="T3" fmla="*/ 1041400 h 866"/>
              <a:gd name="T4" fmla="*/ 2722562 w 1715"/>
              <a:gd name="T5" fmla="*/ 0 h 866"/>
              <a:gd name="T6" fmla="*/ 0 60000 65536"/>
              <a:gd name="T7" fmla="*/ 0 60000 65536"/>
              <a:gd name="T8" fmla="*/ 0 60000 65536"/>
              <a:gd name="T9" fmla="*/ 0 w 1715"/>
              <a:gd name="T10" fmla="*/ 0 h 866"/>
              <a:gd name="T11" fmla="*/ 1715 w 1715"/>
              <a:gd name="T12" fmla="*/ 866 h 8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5" h="866">
                <a:moveTo>
                  <a:pt x="0" y="866"/>
                </a:moveTo>
                <a:cubicBezTo>
                  <a:pt x="138" y="831"/>
                  <a:pt x="542" y="800"/>
                  <a:pt x="828" y="656"/>
                </a:cubicBezTo>
                <a:cubicBezTo>
                  <a:pt x="1114" y="512"/>
                  <a:pt x="1530" y="137"/>
                  <a:pt x="1715" y="0"/>
                </a:cubicBezTo>
              </a:path>
            </a:pathLst>
          </a:custGeom>
          <a:noFill/>
          <a:ln w="2857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ja-JP" altLang="ja-JP" b="0"/>
          </a:p>
        </p:txBody>
      </p:sp>
      <p:sp>
        <p:nvSpPr>
          <p:cNvPr id="6153" name="Line 5"/>
          <p:cNvSpPr>
            <a:spLocks noChangeShapeType="1"/>
          </p:cNvSpPr>
          <p:nvPr/>
        </p:nvSpPr>
        <p:spPr bwMode="auto">
          <a:xfrm>
            <a:off x="2124075" y="4532313"/>
            <a:ext cx="403225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6602413" y="1249363"/>
            <a:ext cx="819150" cy="1338262"/>
          </a:xfrm>
          <a:prstGeom prst="rect">
            <a:avLst/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6155" name="Line 7"/>
          <p:cNvSpPr>
            <a:spLocks noChangeShapeType="1"/>
          </p:cNvSpPr>
          <p:nvPr/>
        </p:nvSpPr>
        <p:spPr bwMode="auto">
          <a:xfrm flipV="1">
            <a:off x="6602413" y="1219200"/>
            <a:ext cx="0" cy="136842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6156" name="Freeform 8"/>
          <p:cNvSpPr>
            <a:spLocks/>
          </p:cNvSpPr>
          <p:nvPr/>
        </p:nvSpPr>
        <p:spPr bwMode="auto">
          <a:xfrm>
            <a:off x="6827838" y="1249363"/>
            <a:ext cx="601662" cy="1330325"/>
          </a:xfrm>
          <a:custGeom>
            <a:avLst/>
            <a:gdLst>
              <a:gd name="T0" fmla="*/ 601662 w 866"/>
              <a:gd name="T1" fmla="*/ 1330325 h 1939"/>
              <a:gd name="T2" fmla="*/ 695 w 866"/>
              <a:gd name="T3" fmla="*/ 650412 h 1939"/>
              <a:gd name="T4" fmla="*/ 596799 w 866"/>
              <a:gd name="T5" fmla="*/ 0 h 1939"/>
              <a:gd name="T6" fmla="*/ 601662 w 866"/>
              <a:gd name="T7" fmla="*/ 1330325 h 1939"/>
              <a:gd name="T8" fmla="*/ 0 60000 65536"/>
              <a:gd name="T9" fmla="*/ 0 60000 65536"/>
              <a:gd name="T10" fmla="*/ 0 60000 65536"/>
              <a:gd name="T11" fmla="*/ 0 60000 65536"/>
              <a:gd name="T12" fmla="*/ 0 w 866"/>
              <a:gd name="T13" fmla="*/ 0 h 1939"/>
              <a:gd name="T14" fmla="*/ 866 w 866"/>
              <a:gd name="T15" fmla="*/ 1939 h 19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6" h="1939">
                <a:moveTo>
                  <a:pt x="866" y="1939"/>
                </a:moveTo>
                <a:cubicBezTo>
                  <a:pt x="723" y="1774"/>
                  <a:pt x="2" y="1271"/>
                  <a:pt x="1" y="948"/>
                </a:cubicBezTo>
                <a:cubicBezTo>
                  <a:pt x="0" y="625"/>
                  <a:pt x="681" y="197"/>
                  <a:pt x="859" y="0"/>
                </a:cubicBezTo>
                <a:cubicBezTo>
                  <a:pt x="859" y="0"/>
                  <a:pt x="866" y="1939"/>
                  <a:pt x="866" y="1939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  <a:round/>
            <a:headEnd/>
            <a:tailEnd/>
          </a:ln>
        </p:spPr>
        <p:txBody>
          <a:bodyPr/>
          <a:lstStyle/>
          <a:p>
            <a:endParaRPr lang="ja-JP" altLang="ja-JP" b="0"/>
          </a:p>
        </p:txBody>
      </p:sp>
      <p:sp>
        <p:nvSpPr>
          <p:cNvPr id="6157" name="Freeform 9"/>
          <p:cNvSpPr>
            <a:spLocks/>
          </p:cNvSpPr>
          <p:nvPr/>
        </p:nvSpPr>
        <p:spPr bwMode="auto">
          <a:xfrm>
            <a:off x="6821488" y="1254125"/>
            <a:ext cx="601662" cy="1328738"/>
          </a:xfrm>
          <a:custGeom>
            <a:avLst/>
            <a:gdLst>
              <a:gd name="T0" fmla="*/ 601662 w 866"/>
              <a:gd name="T1" fmla="*/ 1328738 h 1939"/>
              <a:gd name="T2" fmla="*/ 695 w 866"/>
              <a:gd name="T3" fmla="*/ 649636 h 1939"/>
              <a:gd name="T4" fmla="*/ 596799 w 866"/>
              <a:gd name="T5" fmla="*/ 0 h 1939"/>
              <a:gd name="T6" fmla="*/ 0 60000 65536"/>
              <a:gd name="T7" fmla="*/ 0 60000 65536"/>
              <a:gd name="T8" fmla="*/ 0 60000 65536"/>
              <a:gd name="T9" fmla="*/ 0 w 866"/>
              <a:gd name="T10" fmla="*/ 0 h 1939"/>
              <a:gd name="T11" fmla="*/ 866 w 866"/>
              <a:gd name="T12" fmla="*/ 1939 h 19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6" h="1939">
                <a:moveTo>
                  <a:pt x="866" y="1939"/>
                </a:moveTo>
                <a:cubicBezTo>
                  <a:pt x="723" y="1774"/>
                  <a:pt x="2" y="1271"/>
                  <a:pt x="1" y="948"/>
                </a:cubicBezTo>
                <a:cubicBezTo>
                  <a:pt x="0" y="625"/>
                  <a:pt x="681" y="197"/>
                  <a:pt x="859" y="0"/>
                </a:cubicBezTo>
              </a:path>
            </a:pathLst>
          </a:custGeom>
          <a:noFill/>
          <a:ln w="2857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ja-JP" altLang="ja-JP" b="0"/>
          </a:p>
        </p:txBody>
      </p:sp>
      <p:sp>
        <p:nvSpPr>
          <p:cNvPr id="6158" name="Line 10"/>
          <p:cNvSpPr>
            <a:spLocks noChangeShapeType="1"/>
          </p:cNvSpPr>
          <p:nvPr/>
        </p:nvSpPr>
        <p:spPr bwMode="auto">
          <a:xfrm>
            <a:off x="6602413" y="1903413"/>
            <a:ext cx="1763712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6159" name="Rectangle 11"/>
          <p:cNvSpPr>
            <a:spLocks noChangeArrowheads="1"/>
          </p:cNvSpPr>
          <p:nvPr/>
        </p:nvSpPr>
        <p:spPr bwMode="auto">
          <a:xfrm>
            <a:off x="6373813" y="860425"/>
            <a:ext cx="26828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400" b="0" i="1">
                <a:solidFill>
                  <a:srgbClr val="9933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t</a:t>
            </a:r>
          </a:p>
        </p:txBody>
      </p:sp>
      <p:sp>
        <p:nvSpPr>
          <p:cNvPr id="6160" name="Rectangle 12"/>
          <p:cNvSpPr>
            <a:spLocks noChangeArrowheads="1"/>
          </p:cNvSpPr>
          <p:nvPr/>
        </p:nvSpPr>
        <p:spPr bwMode="auto">
          <a:xfrm>
            <a:off x="8291513" y="1698625"/>
            <a:ext cx="30321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400" b="0" i="1">
                <a:solidFill>
                  <a:srgbClr val="9933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r</a:t>
            </a:r>
          </a:p>
        </p:txBody>
      </p:sp>
      <p:sp>
        <p:nvSpPr>
          <p:cNvPr id="6161" name="Freeform 13"/>
          <p:cNvSpPr>
            <a:spLocks/>
          </p:cNvSpPr>
          <p:nvPr/>
        </p:nvSpPr>
        <p:spPr bwMode="auto">
          <a:xfrm>
            <a:off x="7924800" y="1249363"/>
            <a:ext cx="284163" cy="1330325"/>
          </a:xfrm>
          <a:custGeom>
            <a:avLst/>
            <a:gdLst>
              <a:gd name="T0" fmla="*/ 284163 w 410"/>
              <a:gd name="T1" fmla="*/ 1330325 h 1939"/>
              <a:gd name="T2" fmla="*/ 92180 w 410"/>
              <a:gd name="T3" fmla="*/ 1038738 h 1939"/>
              <a:gd name="T4" fmla="*/ 693 w 410"/>
              <a:gd name="T5" fmla="*/ 652470 h 1939"/>
              <a:gd name="T6" fmla="*/ 87328 w 410"/>
              <a:gd name="T7" fmla="*/ 298448 h 1939"/>
              <a:gd name="T8" fmla="*/ 281391 w 410"/>
              <a:gd name="T9" fmla="*/ 0 h 19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1939"/>
              <a:gd name="T17" fmla="*/ 410 w 410"/>
              <a:gd name="T18" fmla="*/ 1939 h 19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1939">
                <a:moveTo>
                  <a:pt x="410" y="1939"/>
                </a:moveTo>
                <a:cubicBezTo>
                  <a:pt x="364" y="1868"/>
                  <a:pt x="201" y="1679"/>
                  <a:pt x="133" y="1514"/>
                </a:cubicBezTo>
                <a:cubicBezTo>
                  <a:pt x="65" y="1349"/>
                  <a:pt x="2" y="1131"/>
                  <a:pt x="1" y="951"/>
                </a:cubicBezTo>
                <a:cubicBezTo>
                  <a:pt x="0" y="771"/>
                  <a:pt x="59" y="593"/>
                  <a:pt x="126" y="435"/>
                </a:cubicBezTo>
                <a:cubicBezTo>
                  <a:pt x="193" y="277"/>
                  <a:pt x="348" y="91"/>
                  <a:pt x="406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b="0"/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7010400" y="1363663"/>
            <a:ext cx="777875" cy="46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400" b="0" i="1">
                <a:solidFill>
                  <a:srgbClr val="CC3399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y=y</a:t>
            </a:r>
            <a:r>
              <a:rPr lang="en-US" altLang="ja-JP" sz="2400" b="0" baseline="-25000">
                <a:solidFill>
                  <a:srgbClr val="CC3399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+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948613" y="1363663"/>
            <a:ext cx="777875" cy="46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400" b="0" i="1">
                <a:solidFill>
                  <a:srgbClr val="FF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y=y</a:t>
            </a:r>
            <a:r>
              <a:rPr lang="en-US" altLang="ja-JP" sz="2400" b="0" baseline="-25000">
                <a:solidFill>
                  <a:srgbClr val="FF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-</a:t>
            </a:r>
          </a:p>
        </p:txBody>
      </p:sp>
      <p:graphicFrame>
        <p:nvGraphicFramePr>
          <p:cNvPr id="6146" name="Object 16"/>
          <p:cNvGraphicFramePr>
            <a:graphicFrameLocks noChangeAspect="1"/>
          </p:cNvGraphicFramePr>
          <p:nvPr/>
        </p:nvGraphicFramePr>
        <p:xfrm>
          <a:off x="6226175" y="4110038"/>
          <a:ext cx="1225550" cy="925512"/>
        </p:xfrm>
        <a:graphic>
          <a:graphicData uri="http://schemas.openxmlformats.org/presentationml/2006/ole">
            <p:oleObj spid="_x0000_s282626" name="数式" r:id="rId4" imgW="571320" imgH="431640" progId="Equation.3">
              <p:embed/>
            </p:oleObj>
          </a:graphicData>
        </a:graphic>
      </p:graphicFrame>
      <p:graphicFrame>
        <p:nvGraphicFramePr>
          <p:cNvPr id="6147" name="Object 17"/>
          <p:cNvGraphicFramePr>
            <a:graphicFrameLocks noChangeAspect="1"/>
          </p:cNvGraphicFramePr>
          <p:nvPr/>
        </p:nvGraphicFramePr>
        <p:xfrm>
          <a:off x="1993900" y="900113"/>
          <a:ext cx="461963" cy="436562"/>
        </p:xfrm>
        <a:graphic>
          <a:graphicData uri="http://schemas.openxmlformats.org/presentationml/2006/ole">
            <p:oleObj spid="_x0000_s282627" name="数式" r:id="rId5" imgW="215640" imgH="203040" progId="Equation.3">
              <p:embed/>
            </p:oleObj>
          </a:graphicData>
        </a:graphic>
      </p:graphicFrame>
      <p:graphicFrame>
        <p:nvGraphicFramePr>
          <p:cNvPr id="6148" name="Object 18"/>
          <p:cNvGraphicFramePr>
            <a:graphicFrameLocks noChangeAspect="1"/>
          </p:cNvGraphicFramePr>
          <p:nvPr/>
        </p:nvGraphicFramePr>
        <p:xfrm>
          <a:off x="1404938" y="2659063"/>
          <a:ext cx="679450" cy="407987"/>
        </p:xfrm>
        <a:graphic>
          <a:graphicData uri="http://schemas.openxmlformats.org/presentationml/2006/ole">
            <p:oleObj spid="_x0000_s282628" name="数式" r:id="rId6" imgW="317160" imgH="190440" progId="Equation.3">
              <p:embed/>
            </p:oleObj>
          </a:graphicData>
        </a:graphic>
      </p:graphicFrame>
      <p:sp>
        <p:nvSpPr>
          <p:cNvPr id="6164" name="Line 19"/>
          <p:cNvSpPr>
            <a:spLocks noChangeShapeType="1"/>
          </p:cNvSpPr>
          <p:nvPr/>
        </p:nvSpPr>
        <p:spPr bwMode="auto">
          <a:xfrm flipH="1">
            <a:off x="2124075" y="2874963"/>
            <a:ext cx="3960813" cy="0"/>
          </a:xfrm>
          <a:prstGeom prst="line">
            <a:avLst/>
          </a:prstGeom>
          <a:noFill/>
          <a:ln w="28575">
            <a:solidFill>
              <a:srgbClr val="99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6165" name="Freeform 20"/>
          <p:cNvSpPr>
            <a:spLocks/>
          </p:cNvSpPr>
          <p:nvPr/>
        </p:nvSpPr>
        <p:spPr bwMode="auto">
          <a:xfrm>
            <a:off x="2112963" y="2425700"/>
            <a:ext cx="3384550" cy="1228725"/>
          </a:xfrm>
          <a:custGeom>
            <a:avLst/>
            <a:gdLst>
              <a:gd name="T0" fmla="*/ 0 w 2132"/>
              <a:gd name="T1" fmla="*/ 1228725 h 774"/>
              <a:gd name="T2" fmla="*/ 2058987 w 2132"/>
              <a:gd name="T3" fmla="*/ 842963 h 774"/>
              <a:gd name="T4" fmla="*/ 3384550 w 2132"/>
              <a:gd name="T5" fmla="*/ 0 h 774"/>
              <a:gd name="T6" fmla="*/ 0 60000 65536"/>
              <a:gd name="T7" fmla="*/ 0 60000 65536"/>
              <a:gd name="T8" fmla="*/ 0 60000 65536"/>
              <a:gd name="T9" fmla="*/ 0 w 2132"/>
              <a:gd name="T10" fmla="*/ 0 h 774"/>
              <a:gd name="T11" fmla="*/ 2132 w 2132"/>
              <a:gd name="T12" fmla="*/ 774 h 7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" h="774">
                <a:moveTo>
                  <a:pt x="0" y="774"/>
                </a:moveTo>
                <a:cubicBezTo>
                  <a:pt x="217" y="733"/>
                  <a:pt x="942" y="660"/>
                  <a:pt x="1297" y="531"/>
                </a:cubicBezTo>
                <a:cubicBezTo>
                  <a:pt x="1652" y="402"/>
                  <a:pt x="1958" y="111"/>
                  <a:pt x="2132" y="0"/>
                </a:cubicBezTo>
              </a:path>
            </a:pathLst>
          </a:cu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ja-JP" altLang="ja-JP" b="0"/>
          </a:p>
        </p:txBody>
      </p:sp>
      <p:sp>
        <p:nvSpPr>
          <p:cNvPr id="6166" name="Rectangle 21"/>
          <p:cNvSpPr>
            <a:spLocks noChangeArrowheads="1"/>
          </p:cNvSpPr>
          <p:nvPr/>
        </p:nvSpPr>
        <p:spPr bwMode="auto">
          <a:xfrm>
            <a:off x="3708400" y="2133600"/>
            <a:ext cx="431800" cy="215900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6167" name="Rectangle 22"/>
          <p:cNvSpPr>
            <a:spLocks noChangeArrowheads="1"/>
          </p:cNvSpPr>
          <p:nvPr/>
        </p:nvSpPr>
        <p:spPr bwMode="auto">
          <a:xfrm>
            <a:off x="2843213" y="1963738"/>
            <a:ext cx="34353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400" b="0">
                <a:solidFill>
                  <a:srgbClr val="CC33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self-acceleration </a:t>
            </a:r>
            <a:r>
              <a:rPr lang="en-US" altLang="ja-JP" sz="2400" b="0" i="1">
                <a:solidFill>
                  <a:srgbClr val="CC3399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H</a:t>
            </a:r>
            <a:r>
              <a:rPr lang="en-US" altLang="ja-JP" sz="2400" b="0" baseline="-25000">
                <a:solidFill>
                  <a:srgbClr val="CC3399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lang="en-US" altLang="ja-JP" sz="2400" b="0">
                <a:solidFill>
                  <a:srgbClr val="CC3399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=1/</a:t>
            </a:r>
            <a:r>
              <a:rPr lang="en-US" altLang="ja-JP" sz="2400" b="0" i="1">
                <a:solidFill>
                  <a:srgbClr val="CC3399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r</a:t>
            </a:r>
            <a:r>
              <a:rPr lang="en-US" altLang="ja-JP" sz="2400" b="0" i="1" baseline="-25000">
                <a:solidFill>
                  <a:srgbClr val="CC3399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c</a:t>
            </a:r>
          </a:p>
        </p:txBody>
      </p:sp>
      <p:sp>
        <p:nvSpPr>
          <p:cNvPr id="6168" name="Rectangle 23"/>
          <p:cNvSpPr>
            <a:spLocks noChangeArrowheads="1"/>
          </p:cNvSpPr>
          <p:nvPr/>
        </p:nvSpPr>
        <p:spPr bwMode="auto">
          <a:xfrm>
            <a:off x="2484438" y="3500438"/>
            <a:ext cx="431800" cy="215900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6169" name="Rectangle 24"/>
          <p:cNvSpPr>
            <a:spLocks noChangeArrowheads="1"/>
          </p:cNvSpPr>
          <p:nvPr/>
        </p:nvSpPr>
        <p:spPr bwMode="auto">
          <a:xfrm>
            <a:off x="2339975" y="3429000"/>
            <a:ext cx="20208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400" b="0" i="1">
                <a:solidFill>
                  <a:srgbClr val="0000CC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r</a:t>
            </a:r>
            <a:r>
              <a:rPr lang="en-US" altLang="ja-JP" sz="2400" b="0" baseline="-25000">
                <a:solidFill>
                  <a:srgbClr val="0000CC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+ </a:t>
            </a:r>
            <a:r>
              <a:rPr lang="en-US" altLang="ja-JP" sz="2400" b="0">
                <a:solidFill>
                  <a:srgbClr val="0000CC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&gt; 0</a:t>
            </a:r>
            <a:r>
              <a:rPr lang="en-US" altLang="ja-JP" sz="2400" b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 </a:t>
            </a:r>
            <a:r>
              <a:rPr lang="en-US" altLang="ja-JP" sz="2400" b="0" i="1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H</a:t>
            </a:r>
            <a:r>
              <a:rPr lang="en-US" altLang="ja-JP" sz="2400" b="0" baseline="-25000">
                <a:solidFill>
                  <a:srgbClr val="0000CC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lang="en-US" altLang="ja-JP" sz="2400" b="0">
                <a:solidFill>
                  <a:srgbClr val="0000CC"/>
                </a:solidFill>
                <a:latin typeface="Symbol" pitchFamily="18" charset="2"/>
              </a:rPr>
              <a:t>&gt;</a:t>
            </a:r>
            <a:r>
              <a:rPr lang="en-US" altLang="ja-JP" sz="2400" b="0">
                <a:solidFill>
                  <a:srgbClr val="0000CC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1/</a:t>
            </a:r>
            <a:r>
              <a:rPr lang="en-US" altLang="ja-JP" sz="2400" b="0" i="1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r</a:t>
            </a:r>
            <a:r>
              <a:rPr lang="en-US" altLang="ja-JP" sz="2400" b="0" i="1" baseline="-25000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c</a:t>
            </a:r>
          </a:p>
        </p:txBody>
      </p:sp>
      <p:sp>
        <p:nvSpPr>
          <p:cNvPr id="6170" name="Line 25"/>
          <p:cNvSpPr>
            <a:spLocks noChangeShapeType="1"/>
          </p:cNvSpPr>
          <p:nvPr/>
        </p:nvSpPr>
        <p:spPr bwMode="auto">
          <a:xfrm>
            <a:off x="4859338" y="2874963"/>
            <a:ext cx="0" cy="1655762"/>
          </a:xfrm>
          <a:prstGeom prst="line">
            <a:avLst/>
          </a:prstGeom>
          <a:noFill/>
          <a:ln w="28575">
            <a:solidFill>
              <a:srgbClr val="99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 b="0"/>
          </a:p>
        </p:txBody>
      </p:sp>
      <p:graphicFrame>
        <p:nvGraphicFramePr>
          <p:cNvPr id="6149" name="Object 26"/>
          <p:cNvGraphicFramePr>
            <a:graphicFrameLocks noChangeAspect="1"/>
          </p:cNvGraphicFramePr>
          <p:nvPr/>
        </p:nvGraphicFramePr>
        <p:xfrm>
          <a:off x="4357688" y="4495800"/>
          <a:ext cx="1168400" cy="515938"/>
        </p:xfrm>
        <a:graphic>
          <a:graphicData uri="http://schemas.openxmlformats.org/presentationml/2006/ole">
            <p:oleObj spid="_x0000_s282629" name="数式" r:id="rId7" imgW="545760" imgH="241200" progId="Equation.3">
              <p:embed/>
            </p:oleObj>
          </a:graphicData>
        </a:graphic>
      </p:graphicFrame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3635375" y="5014913"/>
            <a:ext cx="1584325" cy="342913"/>
          </a:xfrm>
          <a:prstGeom prst="leftRightArrow">
            <a:avLst>
              <a:gd name="adj1" fmla="val 50000"/>
              <a:gd name="adj2" fmla="val 73382"/>
            </a:avLst>
          </a:prstGeom>
          <a:solidFill>
            <a:schemeClr val="bg2"/>
          </a:solidFill>
          <a:ln w="2857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sz="2000" b="0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1882775" y="4941889"/>
            <a:ext cx="1176925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far limit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5416550" y="4941889"/>
            <a:ext cx="1537600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b="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close limit</a:t>
            </a:r>
          </a:p>
        </p:txBody>
      </p:sp>
      <p:sp>
        <p:nvSpPr>
          <p:cNvPr id="6174" name="Rectangle 30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29264"/>
            <a:ext cx="8229600" cy="76517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3"/>
              </a:buBlip>
            </a:pPr>
            <a:r>
              <a:rPr lang="en-US" altLang="ja-JP" dirty="0" smtClean="0">
                <a:solidFill>
                  <a:srgbClr val="FF0000"/>
                </a:solidFill>
              </a:rPr>
              <a:t>However, at the point where the spin 2 ghost disappears, spin 0 (</a:t>
            </a:r>
            <a:r>
              <a:rPr lang="en-US" altLang="ja-JP" dirty="0" err="1" smtClean="0">
                <a:solidFill>
                  <a:srgbClr val="FF0000"/>
                </a:solidFill>
              </a:rPr>
              <a:t>brane</a:t>
            </a:r>
            <a:r>
              <a:rPr lang="en-US" altLang="ja-JP" dirty="0" smtClean="0">
                <a:solidFill>
                  <a:srgbClr val="FF0000"/>
                </a:solidFill>
              </a:rPr>
              <a:t> bending mode) ghost appears instead.    </a:t>
            </a:r>
            <a:endParaRPr lang="en-US" altLang="ja-JP" sz="1800" dirty="0" smtClean="0">
              <a:solidFill>
                <a:srgbClr val="008000"/>
              </a:solidFill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4953000" y="6116638"/>
            <a:ext cx="429895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b="0">
                <a:solidFill>
                  <a:srgbClr val="008000"/>
                </a:solidFill>
              </a:rPr>
              <a:t>(K. Izumi, K. Koyama &amp; T.T, 2007)</a:t>
            </a:r>
          </a:p>
          <a:p>
            <a:pPr>
              <a:lnSpc>
                <a:spcPct val="90000"/>
              </a:lnSpc>
            </a:pPr>
            <a:r>
              <a:rPr lang="en-US" altLang="ja-JP" sz="1600" b="0">
                <a:solidFill>
                  <a:srgbClr val="008000"/>
                </a:solidFill>
              </a:rPr>
              <a:t>(single brane: Charmousis et al. 2006)</a:t>
            </a:r>
          </a:p>
        </p:txBody>
      </p:sp>
      <p:sp>
        <p:nvSpPr>
          <p:cNvPr id="6176" name="Freeform 33"/>
          <p:cNvSpPr>
            <a:spLocks/>
          </p:cNvSpPr>
          <p:nvPr/>
        </p:nvSpPr>
        <p:spPr bwMode="auto">
          <a:xfrm>
            <a:off x="2124075" y="981075"/>
            <a:ext cx="2232025" cy="1012825"/>
          </a:xfrm>
          <a:custGeom>
            <a:avLst/>
            <a:gdLst>
              <a:gd name="T0" fmla="*/ 0 w 2132"/>
              <a:gd name="T1" fmla="*/ 1012825 h 774"/>
              <a:gd name="T2" fmla="*/ 1357850 w 2132"/>
              <a:gd name="T3" fmla="*/ 694845 h 774"/>
              <a:gd name="T4" fmla="*/ 2232025 w 2132"/>
              <a:gd name="T5" fmla="*/ 0 h 774"/>
              <a:gd name="T6" fmla="*/ 0 60000 65536"/>
              <a:gd name="T7" fmla="*/ 0 60000 65536"/>
              <a:gd name="T8" fmla="*/ 0 60000 65536"/>
              <a:gd name="T9" fmla="*/ 0 w 2132"/>
              <a:gd name="T10" fmla="*/ 0 h 774"/>
              <a:gd name="T11" fmla="*/ 2132 w 2132"/>
              <a:gd name="T12" fmla="*/ 774 h 7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" h="774">
                <a:moveTo>
                  <a:pt x="0" y="774"/>
                </a:moveTo>
                <a:cubicBezTo>
                  <a:pt x="217" y="733"/>
                  <a:pt x="942" y="660"/>
                  <a:pt x="1297" y="531"/>
                </a:cubicBezTo>
                <a:cubicBezTo>
                  <a:pt x="1652" y="402"/>
                  <a:pt x="1958" y="111"/>
                  <a:pt x="2132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b="0"/>
          </a:p>
        </p:txBody>
      </p:sp>
      <p:sp>
        <p:nvSpPr>
          <p:cNvPr id="6177" name="Rectangle 34"/>
          <p:cNvSpPr>
            <a:spLocks noChangeArrowheads="1"/>
          </p:cNvSpPr>
          <p:nvPr/>
        </p:nvSpPr>
        <p:spPr bwMode="auto">
          <a:xfrm>
            <a:off x="3563938" y="1412875"/>
            <a:ext cx="431800" cy="215900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6178" name="Rectangle 32"/>
          <p:cNvSpPr>
            <a:spLocks noChangeArrowheads="1"/>
          </p:cNvSpPr>
          <p:nvPr/>
        </p:nvSpPr>
        <p:spPr bwMode="auto">
          <a:xfrm>
            <a:off x="2627313" y="1268413"/>
            <a:ext cx="202088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ja-JP" sz="2400" b="0" i="1">
                <a:solidFill>
                  <a:srgbClr val="CC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r</a:t>
            </a:r>
            <a:r>
              <a:rPr lang="en-US" altLang="ja-JP" sz="2400" b="0" baseline="-25000">
                <a:solidFill>
                  <a:srgbClr val="CC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+ </a:t>
            </a:r>
            <a:r>
              <a:rPr lang="en-US" altLang="ja-JP" sz="2400" b="0">
                <a:solidFill>
                  <a:srgbClr val="CC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&lt; 0</a:t>
            </a:r>
            <a:r>
              <a:rPr lang="en-US" altLang="ja-JP" sz="2400" b="0">
                <a:solidFill>
                  <a:srgbClr val="CC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 </a:t>
            </a:r>
            <a:r>
              <a:rPr lang="en-US" altLang="ja-JP" sz="2400" b="0" i="1">
                <a:solidFill>
                  <a:srgbClr val="CC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H</a:t>
            </a:r>
            <a:r>
              <a:rPr lang="en-US" altLang="ja-JP" sz="2400" b="0" baseline="-25000">
                <a:solidFill>
                  <a:srgbClr val="CC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lang="en-US" altLang="ja-JP" sz="2400" b="0">
                <a:solidFill>
                  <a:srgbClr val="CC0000"/>
                </a:solidFill>
                <a:latin typeface="Symbol" pitchFamily="18" charset="2"/>
              </a:rPr>
              <a:t>&lt;</a:t>
            </a:r>
            <a:r>
              <a:rPr lang="en-US" altLang="ja-JP" sz="2400" b="0">
                <a:solidFill>
                  <a:srgbClr val="CC0000"/>
                </a:solidFill>
                <a:latin typeface="Symbol" pitchFamily="18" charset="2"/>
                <a:ea typeface="Arial Unicode MS" pitchFamily="50" charset="-128"/>
                <a:cs typeface="Arial Unicode MS" pitchFamily="50" charset="-128"/>
              </a:rPr>
              <a:t>1/</a:t>
            </a:r>
            <a:r>
              <a:rPr lang="en-US" altLang="ja-JP" sz="2400" b="0" i="1">
                <a:solidFill>
                  <a:srgbClr val="CC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r</a:t>
            </a:r>
            <a:r>
              <a:rPr lang="en-US" altLang="ja-JP" sz="2400" b="0" i="1" baseline="-25000">
                <a:solidFill>
                  <a:srgbClr val="CC00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c</a:t>
            </a:r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>
            <a:off x="5508625" y="2868613"/>
            <a:ext cx="358775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ja-JP" b="0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5724525" y="2990850"/>
            <a:ext cx="247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solidFill>
                  <a:srgbClr val="0000FF"/>
                </a:solidFill>
              </a:rPr>
              <a:t>spin-2 ghost exists</a:t>
            </a:r>
          </a:p>
        </p:txBody>
      </p:sp>
      <p:sp>
        <p:nvSpPr>
          <p:cNvPr id="37" name="スライド番号プレースホルダ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23</a:t>
            </a:fld>
            <a:endParaRPr lang="en-US" altLang="ja-JP"/>
          </a:p>
        </p:txBody>
      </p:sp>
      <p:sp>
        <p:nvSpPr>
          <p:cNvPr id="38" name="正方形/長方形 37"/>
          <p:cNvSpPr/>
          <p:nvPr/>
        </p:nvSpPr>
        <p:spPr>
          <a:xfrm>
            <a:off x="2571736" y="6143644"/>
            <a:ext cx="2127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 smtClean="0">
                <a:solidFill>
                  <a:srgbClr val="FF0000"/>
                </a:solidFill>
              </a:rPr>
              <a:t>Stubborn ghost</a:t>
            </a:r>
            <a:endParaRPr lang="ja-JP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5096" y="2784475"/>
            <a:ext cx="8459787" cy="3387725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ja-JP" sz="2400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Spontaneous pair production of ghost and normal particles</a:t>
            </a:r>
          </a:p>
          <a:p>
            <a:pPr eaLnBrk="1" hangingPunct="1">
              <a:buFontTx/>
              <a:buNone/>
            </a:pPr>
            <a:r>
              <a:rPr lang="en-US" altLang="ja-JP" sz="2400" dirty="0" smtClean="0">
                <a:solidFill>
                  <a:srgbClr val="CC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     Vacuum becomes unstable.</a:t>
            </a:r>
          </a:p>
          <a:p>
            <a:pPr lvl="1" eaLnBrk="1" hangingPunct="1"/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particle production rate diverges due to UV contribution, but it is a bit strange that UV behavior is affected by the value of cosmological constant.</a:t>
            </a:r>
          </a:p>
          <a:p>
            <a:pPr lvl="1" eaLnBrk="1" hangingPunct="1"/>
            <a:r>
              <a:rPr lang="en-US" altLang="ja-JP" sz="2000" dirty="0" smtClean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</a:t>
            </a:r>
            <a:r>
              <a:rPr lang="en-US" altLang="ja-JP" sz="2000" dirty="0" smtClean="0">
                <a:solidFill>
                  <a:srgbClr val="993300"/>
                </a:solidFill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dirty="0" smtClean="0">
                <a:solidFill>
                  <a:srgbClr val="993300"/>
                </a:solidFill>
                <a:latin typeface="cmmi10" pitchFamily="34" charset="0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i="1" dirty="0" smtClean="0">
                <a:solidFill>
                  <a:srgbClr val="9933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H</a:t>
            </a:r>
            <a:r>
              <a:rPr lang="en-US" altLang="ja-JP" sz="2000" dirty="0" smtClean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→</a:t>
            </a:r>
            <a:r>
              <a:rPr lang="en-US" altLang="ja-JP" sz="2000" dirty="0" smtClean="0">
                <a:solidFill>
                  <a:srgbClr val="993300"/>
                </a:solidFill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0</a:t>
            </a:r>
            <a:r>
              <a:rPr lang="en-US" altLang="ja-JP" sz="2000" dirty="0" smtClean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limit there is no ghost.</a:t>
            </a:r>
            <a:r>
              <a:rPr lang="en-US" altLang="ja-JP" sz="20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</a:p>
          <a:p>
            <a:pPr eaLnBrk="1" hangingPunct="1"/>
            <a:r>
              <a:rPr lang="en-US" altLang="ja-JP" sz="24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there is a </a:t>
            </a:r>
            <a:r>
              <a:rPr lang="en-US" altLang="ja-JP" sz="2400" dirty="0" smtClean="0">
                <a:solidFill>
                  <a:srgbClr val="CC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non-covariant</a:t>
            </a:r>
            <a:r>
              <a:rPr lang="en-US" altLang="ja-JP" sz="24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cutoff scale, the pair production rate becomes finite. Then, the model might be saved.    </a:t>
            </a:r>
            <a:endParaRPr lang="en-US" altLang="ja-JP" sz="1800" dirty="0" smtClean="0">
              <a:solidFill>
                <a:srgbClr val="008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54070" y="752460"/>
            <a:ext cx="7142151" cy="533400"/>
          </a:xfrm>
        </p:spPr>
        <p:txBody>
          <a:bodyPr/>
          <a:lstStyle/>
          <a:p>
            <a:pPr algn="ctr" eaLnBrk="1" hangingPunct="1"/>
            <a:r>
              <a:rPr lang="en-US" altLang="ja-JP" sz="3600" dirty="0" smtClean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Do we really need to be afraid of </a:t>
            </a:r>
            <a:br>
              <a:rPr lang="en-US" altLang="ja-JP" sz="3600" dirty="0" smtClean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600" dirty="0" smtClean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spin 2 ghost in de Sitter space?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300133" y="3338513"/>
            <a:ext cx="936625" cy="242887"/>
          </a:xfrm>
          <a:prstGeom prst="rightArrow">
            <a:avLst>
              <a:gd name="adj1" fmla="val 50000"/>
              <a:gd name="adj2" fmla="val 96405"/>
            </a:avLst>
          </a:prstGeom>
          <a:solidFill>
            <a:srgbClr val="FFFFFF"/>
          </a:solidFill>
          <a:ln w="28575" algn="ctr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7158" y="1619250"/>
            <a:ext cx="828833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ja-JP" sz="2000" b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Here we discuss general massive gravity theory in de Sitter background.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8558" y="2019300"/>
            <a:ext cx="3133725" cy="6477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860800" y="2349500"/>
            <a:ext cx="4968875" cy="1866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250825" y="404813"/>
            <a:ext cx="82296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3600" b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Strong coupling scale  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693738" y="1331913"/>
            <a:ext cx="71278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ja-JP" sz="2400" b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If a mode has a small quadratic kinetic term  </a:t>
            </a:r>
            <a:endParaRPr lang="en-US" altLang="ja-JP" sz="1400" b="0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414463" y="1773238"/>
          <a:ext cx="3670300" cy="549275"/>
        </p:xfrm>
        <a:graphic>
          <a:graphicData uri="http://schemas.openxmlformats.org/presentationml/2006/ole">
            <p:oleObj spid="_x0000_s283650" name="数式" r:id="rId4" imgW="1625400" imgH="241200" progId="Equation.3">
              <p:embed/>
            </p:oleObj>
          </a:graphicData>
        </a:graphic>
      </p:graphicFrame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1125538" y="2487613"/>
            <a:ext cx="5833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0" i="1" dirty="0">
                <a:solidFill>
                  <a:srgbClr val="3333FF"/>
                </a:solidFill>
                <a:latin typeface="Symbol" pitchFamily="18" charset="2"/>
              </a:rPr>
              <a:t>a</a:t>
            </a:r>
            <a:r>
              <a:rPr lang="en-US" altLang="ja-JP" sz="2400" b="0" dirty="0">
                <a:solidFill>
                  <a:srgbClr val="3333FF"/>
                </a:solidFill>
              </a:rPr>
              <a:t> </a:t>
            </a:r>
            <a:r>
              <a:rPr lang="en-US" altLang="ja-JP" sz="2400" b="0" dirty="0">
                <a:solidFill>
                  <a:srgbClr val="3333FF"/>
                </a:solidFill>
                <a:latin typeface="Times New Roman" pitchFamily="18" charset="0"/>
              </a:rPr>
              <a:t>→ </a:t>
            </a:r>
            <a:r>
              <a:rPr lang="en-US" altLang="ja-JP" sz="2400" b="0" dirty="0">
                <a:solidFill>
                  <a:srgbClr val="3333FF"/>
                </a:solidFill>
              </a:rPr>
              <a:t>0 </a:t>
            </a:r>
            <a:r>
              <a:rPr lang="en-US" altLang="ja-JP" sz="2400" b="0" dirty="0">
                <a:solidFill>
                  <a:srgbClr val="3333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limit                      strong coupling.  </a:t>
            </a: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3560763" y="3341688"/>
          <a:ext cx="4275137" cy="1095375"/>
        </p:xfrm>
        <a:graphic>
          <a:graphicData uri="http://schemas.openxmlformats.org/presentationml/2006/ole">
            <p:oleObj spid="_x0000_s283651" name="数式" r:id="rId5" imgW="1942920" imgH="495000" progId="Equation.3">
              <p:embed/>
            </p:oleObj>
          </a:graphicData>
        </a:graphic>
      </p:graphicFrame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925763" y="2636838"/>
            <a:ext cx="1295400" cy="2159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917700" y="3187700"/>
            <a:ext cx="576263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412875" y="34290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492375" y="34290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909638" y="3933825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1270000" y="3141663"/>
            <a:ext cx="1800225" cy="6477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1270000" y="4005263"/>
            <a:ext cx="1800225" cy="6477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832100" y="314685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 dirty="0">
                <a:latin typeface="+mj-ea"/>
                <a:ea typeface="+mj-ea"/>
              </a:rPr>
              <a:t>x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270000" y="3145264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+mj-ea"/>
                <a:ea typeface="+mj-ea"/>
              </a:rPr>
              <a:t>x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1270000" y="4056489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+mj-ea"/>
                <a:ea typeface="+mj-ea"/>
              </a:rPr>
              <a:t>x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1412875" y="4352925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2771775" y="4056489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+mj-ea"/>
                <a:ea typeface="+mj-ea"/>
              </a:rPr>
              <a:t>x</a:t>
            </a:r>
          </a:p>
        </p:txBody>
      </p:sp>
      <p:sp>
        <p:nvSpPr>
          <p:cNvPr id="7188" name="Rectangle 21"/>
          <p:cNvSpPr>
            <a:spLocks noChangeArrowheads="1"/>
          </p:cNvSpPr>
          <p:nvPr/>
        </p:nvSpPr>
        <p:spPr bwMode="auto">
          <a:xfrm>
            <a:off x="642911" y="4914900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When spin-2 ghost marginally appears </a:t>
            </a:r>
            <a:r>
              <a:rPr lang="en-US" altLang="ja-JP" sz="2400" b="0" dirty="0">
                <a:solidFill>
                  <a:srgbClr val="CC0000"/>
                </a:solidFill>
              </a:rPr>
              <a:t>(</a:t>
            </a:r>
            <a:r>
              <a:rPr lang="en-US" altLang="ja-JP" sz="2400" b="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400" b="0" baseline="30000" dirty="0">
                <a:solidFill>
                  <a:srgbClr val="CC0000"/>
                </a:solidFill>
                <a:latin typeface="Symbol" pitchFamily="18" charset="2"/>
              </a:rPr>
              <a:t>2</a:t>
            </a:r>
            <a:r>
              <a:rPr lang="en-US" altLang="ja-JP" sz="2400" b="0" dirty="0">
                <a:solidFill>
                  <a:srgbClr val="CC0000"/>
                </a:solidFill>
                <a:latin typeface="Times New Roman" pitchFamily="18" charset="0"/>
              </a:rPr>
              <a:t>= </a:t>
            </a:r>
            <a:r>
              <a:rPr lang="en-US" altLang="ja-JP" sz="2400" b="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400" b="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2400" b="0" baseline="30000" dirty="0">
                <a:solidFill>
                  <a:srgbClr val="CC0000"/>
                </a:solidFill>
                <a:latin typeface="Symbol" pitchFamily="18" charset="2"/>
              </a:rPr>
              <a:t>2</a:t>
            </a:r>
            <a:r>
              <a:rPr lang="en-US" altLang="ja-JP" sz="2400" b="0" dirty="0">
                <a:solidFill>
                  <a:srgbClr val="CC0000"/>
                </a:solidFill>
              </a:rPr>
              <a:t>),</a:t>
            </a:r>
            <a:r>
              <a:rPr lang="en-US" altLang="ja-JP" sz="2400" b="0" dirty="0">
                <a:solidFill>
                  <a:srgbClr val="FF0000"/>
                </a:solidFill>
              </a:rPr>
              <a:t> </a:t>
            </a:r>
          </a:p>
          <a:p>
            <a:r>
              <a:rPr lang="en-US" altLang="ja-JP" sz="2400" b="0" dirty="0">
                <a:solidFill>
                  <a:srgbClr val="FF0000"/>
                </a:solidFill>
              </a:rPr>
              <a:t> </a:t>
            </a:r>
            <a:r>
              <a:rPr lang="en-US" altLang="ja-JP" sz="24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all the scales are necessarily </a:t>
            </a:r>
            <a:r>
              <a:rPr lang="en-US" altLang="ja-JP" sz="24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 the strong coupling </a:t>
            </a:r>
            <a:r>
              <a:rPr lang="en-US" altLang="ja-JP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regime</a:t>
            </a:r>
            <a:r>
              <a:rPr lang="en-US" altLang="ja-JP" b="0" dirty="0" smtClean="0">
                <a:solidFill>
                  <a:srgbClr val="FF0000"/>
                </a:solidFill>
              </a:rPr>
              <a:t>!</a:t>
            </a:r>
            <a:r>
              <a:rPr lang="en-US" altLang="ja-JP" sz="2400" b="0" dirty="0" smtClean="0">
                <a:solidFill>
                  <a:srgbClr val="FF0000"/>
                </a:solidFill>
              </a:rPr>
              <a:t>  </a:t>
            </a:r>
            <a:endParaRPr lang="en-US" altLang="ja-JP" sz="2400" b="0" dirty="0">
              <a:solidFill>
                <a:srgbClr val="FF0000"/>
              </a:solidFill>
            </a:endParaRPr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4294188" y="4367213"/>
            <a:ext cx="4120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0" dirty="0">
                <a:solidFill>
                  <a:srgbClr val="3333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strong coupling scale</a:t>
            </a:r>
            <a:r>
              <a:rPr lang="en-US" altLang="ja-JP" sz="2400" b="0" dirty="0">
                <a:solidFill>
                  <a:srgbClr val="3333FF"/>
                </a:solidFill>
              </a:rPr>
              <a:t> = </a:t>
            </a:r>
            <a:r>
              <a:rPr lang="en-US" altLang="ja-JP" sz="2400" b="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2400" b="0" dirty="0">
                <a:solidFill>
                  <a:srgbClr val="3333FF"/>
                </a:solidFill>
                <a:latin typeface="Times New Roman" pitchFamily="18" charset="0"/>
              </a:rPr>
              <a:t>/</a:t>
            </a:r>
            <a:r>
              <a:rPr lang="en-US" altLang="ja-JP" sz="2400" b="0" i="1" dirty="0">
                <a:solidFill>
                  <a:srgbClr val="3333FF"/>
                </a:solidFill>
                <a:latin typeface="Symbol" pitchFamily="18" charset="2"/>
              </a:rPr>
              <a:t>a</a:t>
            </a:r>
            <a:r>
              <a:rPr lang="en-US" altLang="ja-JP" sz="2400" b="0" baseline="30000" dirty="0">
                <a:solidFill>
                  <a:srgbClr val="3333FF"/>
                </a:solidFill>
                <a:latin typeface="Times New Roman" pitchFamily="18" charset="0"/>
              </a:rPr>
              <a:t>1/2</a:t>
            </a:r>
          </a:p>
        </p:txBody>
      </p:sp>
      <p:sp>
        <p:nvSpPr>
          <p:cNvPr id="7190" name="Rectangle 4"/>
          <p:cNvSpPr>
            <a:spLocks noChangeArrowheads="1"/>
          </p:cNvSpPr>
          <p:nvPr/>
        </p:nvSpPr>
        <p:spPr bwMode="auto">
          <a:xfrm>
            <a:off x="4038600" y="928688"/>
            <a:ext cx="4841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sz="2000" b="0">
                <a:solidFill>
                  <a:srgbClr val="99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may introduce a natural cutoff scale??  </a:t>
            </a:r>
            <a:endParaRPr lang="en-US" altLang="ja-JP" sz="1200" b="0">
              <a:solidFill>
                <a:srgbClr val="990033"/>
              </a:solidFill>
            </a:endParaRP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25</a:t>
            </a:fld>
            <a:endParaRPr lang="en-US" altLang="ja-JP"/>
          </a:p>
        </p:txBody>
      </p:sp>
      <p:sp>
        <p:nvSpPr>
          <p:cNvPr id="24" name="正方形/長方形 23"/>
          <p:cNvSpPr/>
          <p:nvPr/>
        </p:nvSpPr>
        <p:spPr>
          <a:xfrm>
            <a:off x="3786182" y="3198168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0" dirty="0" smtClean="0">
                <a:solidFill>
                  <a:srgbClr val="CC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vertex</a:t>
            </a:r>
            <a:endParaRPr lang="ja-JP" altLang="en-US" dirty="0">
              <a:solidFill>
                <a:srgbClr val="CC66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977723" y="3000372"/>
            <a:ext cx="1675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0" dirty="0" smtClean="0">
                <a:solidFill>
                  <a:srgbClr val="CC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propagator</a:t>
            </a:r>
            <a:endParaRPr lang="ja-JP" altLang="en-US" dirty="0">
              <a:solidFill>
                <a:srgbClr val="CC66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858016" y="2967335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0" dirty="0" smtClean="0">
                <a:solidFill>
                  <a:srgbClr val="CC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loop integral</a:t>
            </a:r>
            <a:endParaRPr lang="ja-JP" altLang="en-US" dirty="0">
              <a:solidFill>
                <a:srgbClr val="CC6600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 bwMode="auto">
          <a:xfrm rot="5400000">
            <a:off x="6572264" y="3357562"/>
            <a:ext cx="428628" cy="285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863600"/>
          </a:xfrm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</a:t>
            </a:r>
            <a:r>
              <a:rPr lang="en-US" altLang="ja-JP" sz="3600" dirty="0" smtClean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 may justify </a:t>
            </a:r>
            <a:r>
              <a:rPr lang="en-US" altLang="ja-JP" sz="3600" dirty="0" smtClean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3-momentum cutoff?</a:t>
            </a:r>
          </a:p>
        </p:txBody>
      </p:sp>
      <p:sp>
        <p:nvSpPr>
          <p:cNvPr id="8197" name="Oval 16"/>
          <p:cNvSpPr>
            <a:spLocks noChangeArrowheads="1"/>
          </p:cNvSpPr>
          <p:nvPr/>
        </p:nvSpPr>
        <p:spPr bwMode="auto">
          <a:xfrm>
            <a:off x="3059113" y="1941513"/>
            <a:ext cx="576262" cy="358775"/>
          </a:xfrm>
          <a:prstGeom prst="ellipse">
            <a:avLst/>
          </a:prstGeom>
          <a:solidFill>
            <a:srgbClr val="FBD9F6"/>
          </a:solidFill>
          <a:ln w="9525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8198" name="Rectangle 17"/>
          <p:cNvSpPr>
            <a:spLocks noChangeArrowheads="1"/>
          </p:cNvSpPr>
          <p:nvPr/>
        </p:nvSpPr>
        <p:spPr bwMode="auto">
          <a:xfrm>
            <a:off x="684213" y="955675"/>
            <a:ext cx="1963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 b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Spin2 ghost: </a:t>
            </a:r>
          </a:p>
        </p:txBody>
      </p:sp>
      <p:sp>
        <p:nvSpPr>
          <p:cNvPr id="8199" name="Rectangle 20"/>
          <p:cNvSpPr>
            <a:spLocks noChangeArrowheads="1"/>
          </p:cNvSpPr>
          <p:nvPr/>
        </p:nvSpPr>
        <p:spPr bwMode="auto">
          <a:xfrm>
            <a:off x="1403350" y="1268413"/>
            <a:ext cx="39982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 err="1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helicity</a:t>
            </a:r>
            <a:r>
              <a:rPr lang="en-US" altLang="ja-JP" sz="2000" b="0" dirty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decomposition    (0, 1, 2)  </a:t>
            </a:r>
          </a:p>
        </p:txBody>
      </p:sp>
      <p:sp>
        <p:nvSpPr>
          <p:cNvPr id="8200" name="Rectangle 21"/>
          <p:cNvSpPr>
            <a:spLocks noChangeArrowheads="1"/>
          </p:cNvSpPr>
          <p:nvPr/>
        </p:nvSpPr>
        <p:spPr bwMode="auto">
          <a:xfrm>
            <a:off x="2627313" y="1628775"/>
            <a:ext cx="64171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99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(scalar, vector, tensor) in cosmological perturbation  </a:t>
            </a:r>
          </a:p>
        </p:txBody>
      </p:sp>
      <p:sp>
        <p:nvSpPr>
          <p:cNvPr id="8201" name="AutoShape 22"/>
          <p:cNvSpPr>
            <a:spLocks noChangeArrowheads="1"/>
          </p:cNvSpPr>
          <p:nvPr/>
        </p:nvSpPr>
        <p:spPr bwMode="auto">
          <a:xfrm>
            <a:off x="2051050" y="1758950"/>
            <a:ext cx="792163" cy="217488"/>
          </a:xfrm>
          <a:prstGeom prst="leftRightArrow">
            <a:avLst>
              <a:gd name="adj1" fmla="val 50000"/>
              <a:gd name="adj2" fmla="val 72847"/>
            </a:avLst>
          </a:prstGeom>
          <a:solidFill>
            <a:srgbClr val="DFC9BF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8202" name="Rectangle 23"/>
          <p:cNvSpPr>
            <a:spLocks noChangeArrowheads="1"/>
          </p:cNvSpPr>
          <p:nvPr/>
        </p:nvSpPr>
        <p:spPr bwMode="auto">
          <a:xfrm>
            <a:off x="2916238" y="1941513"/>
            <a:ext cx="2569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solidFill>
                  <a:srgbClr val="993300"/>
                </a:solidFill>
              </a:rPr>
              <a:t>    1          2          2 </a:t>
            </a:r>
          </a:p>
        </p:txBody>
      </p:sp>
      <p:sp>
        <p:nvSpPr>
          <p:cNvPr id="8203" name="Rectangle 24"/>
          <p:cNvSpPr>
            <a:spLocks noChangeArrowheads="1"/>
          </p:cNvSpPr>
          <p:nvPr/>
        </p:nvSpPr>
        <p:spPr bwMode="auto">
          <a:xfrm>
            <a:off x="3203575" y="2276475"/>
            <a:ext cx="881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CC006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ghost </a:t>
            </a:r>
          </a:p>
        </p:txBody>
      </p:sp>
      <p:sp>
        <p:nvSpPr>
          <p:cNvPr id="8204" name="Rectangle 2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781300"/>
            <a:ext cx="8229600" cy="503238"/>
          </a:xfrm>
          <a:noFill/>
        </p:spPr>
        <p:txBody>
          <a:bodyPr/>
          <a:lstStyle/>
          <a:p>
            <a:pPr eaLnBrk="1" hangingPunct="1"/>
            <a:r>
              <a:rPr lang="en-US" altLang="ja-JP" sz="2400" smtClean="0"/>
              <a:t>Action for spin 2, helicity-0 mode</a:t>
            </a:r>
          </a:p>
          <a:p>
            <a:pPr eaLnBrk="1" hangingPunct="1"/>
            <a:endParaRPr lang="en-US" altLang="ja-JP" sz="2400" smtClean="0"/>
          </a:p>
          <a:p>
            <a:pPr eaLnBrk="1" hangingPunct="1"/>
            <a:endParaRPr lang="en-US" altLang="ja-JP" sz="2400" smtClean="0"/>
          </a:p>
          <a:p>
            <a:pPr eaLnBrk="1" hangingPunct="1"/>
            <a:endParaRPr lang="en-US" altLang="ja-JP" sz="2400" smtClean="0"/>
          </a:p>
          <a:p>
            <a:pPr eaLnBrk="1" hangingPunct="1"/>
            <a:endParaRPr lang="en-US" altLang="ja-JP" sz="2400" smtClean="0"/>
          </a:p>
          <a:p>
            <a:pPr lvl="4" eaLnBrk="1" hangingPunct="1"/>
            <a:endParaRPr lang="en-US" altLang="ja-JP" sz="160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ja-JP" sz="180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8194" name="Object 28"/>
          <p:cNvGraphicFramePr>
            <a:graphicFrameLocks noChangeAspect="1"/>
          </p:cNvGraphicFramePr>
          <p:nvPr/>
        </p:nvGraphicFramePr>
        <p:xfrm>
          <a:off x="1468438" y="3213100"/>
          <a:ext cx="6278562" cy="817563"/>
        </p:xfrm>
        <a:graphic>
          <a:graphicData uri="http://schemas.openxmlformats.org/presentationml/2006/ole">
            <p:oleObj spid="_x0000_s284674" name="数式" r:id="rId4" imgW="3682800" imgH="482400" progId="Equation.3">
              <p:embed/>
            </p:oleObj>
          </a:graphicData>
        </a:graphic>
      </p:graphicFrame>
      <p:graphicFrame>
        <p:nvGraphicFramePr>
          <p:cNvPr id="8195" name="Object 30"/>
          <p:cNvGraphicFramePr>
            <a:graphicFrameLocks noChangeAspect="1"/>
          </p:cNvGraphicFramePr>
          <p:nvPr/>
        </p:nvGraphicFramePr>
        <p:xfrm>
          <a:off x="3913188" y="4076700"/>
          <a:ext cx="2705100" cy="1116013"/>
        </p:xfrm>
        <a:graphic>
          <a:graphicData uri="http://schemas.openxmlformats.org/presentationml/2006/ole">
            <p:oleObj spid="_x0000_s284675" name="数式" r:id="rId5" imgW="1587240" imgH="660240" progId="Equation.3">
              <p:embed/>
            </p:oleObj>
          </a:graphicData>
        </a:graphic>
      </p:graphicFrame>
      <p:sp>
        <p:nvSpPr>
          <p:cNvPr id="8205" name="Rectangle 31"/>
          <p:cNvSpPr>
            <a:spLocks noChangeArrowheads="1"/>
          </p:cNvSpPr>
          <p:nvPr/>
        </p:nvSpPr>
        <p:spPr bwMode="auto">
          <a:xfrm>
            <a:off x="468313" y="5143512"/>
            <a:ext cx="8818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000" b="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Action for helicity-0 mode, </a:t>
            </a:r>
            <a:r>
              <a:rPr lang="en-US" altLang="ja-JP" b="0" i="1" dirty="0">
                <a:solidFill>
                  <a:srgbClr val="0000FF"/>
                </a:solidFill>
              </a:rPr>
              <a:t>depending on 3-momentum </a:t>
            </a:r>
            <a:r>
              <a:rPr lang="en-US" altLang="ja-JP" b="0" dirty="0">
                <a:solidFill>
                  <a:srgbClr val="0000FF"/>
                </a:solidFill>
                <a:latin typeface="cmmi10" pitchFamily="34" charset="0"/>
              </a:rPr>
              <a:t> </a:t>
            </a:r>
            <a:r>
              <a:rPr lang="en-US" altLang="ja-JP" sz="2400" b="0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ja-JP" sz="1600" b="0" dirty="0">
                <a:solidFill>
                  <a:srgbClr val="0000FF"/>
                </a:solidFill>
              </a:rPr>
              <a:t>, </a:t>
            </a:r>
            <a:r>
              <a:rPr lang="en-US" altLang="ja-JP" sz="2000" b="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is not covariant, </a:t>
            </a:r>
          </a:p>
          <a:p>
            <a:pPr>
              <a:spcBef>
                <a:spcPct val="20000"/>
              </a:spcBef>
            </a:pPr>
            <a:r>
              <a:rPr lang="en-US" altLang="ja-JP" sz="2000" b="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but spin 2 graviton in total is covariant classical mechanically. </a:t>
            </a:r>
          </a:p>
        </p:txBody>
      </p:sp>
      <p:sp>
        <p:nvSpPr>
          <p:cNvPr id="8206" name="Line 32"/>
          <p:cNvSpPr>
            <a:spLocks noChangeShapeType="1"/>
          </p:cNvSpPr>
          <p:nvPr/>
        </p:nvSpPr>
        <p:spPr bwMode="auto">
          <a:xfrm>
            <a:off x="4860925" y="5889025"/>
            <a:ext cx="1006475" cy="0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ja-JP" altLang="en-US" b="0"/>
          </a:p>
        </p:txBody>
      </p:sp>
      <p:sp>
        <p:nvSpPr>
          <p:cNvPr id="8207" name="Rectangle 33"/>
          <p:cNvSpPr>
            <a:spLocks noChangeArrowheads="1"/>
          </p:cNvSpPr>
          <p:nvPr/>
        </p:nvSpPr>
        <p:spPr bwMode="auto">
          <a:xfrm>
            <a:off x="4787900" y="5870587"/>
            <a:ext cx="3635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solidFill>
                  <a:srgbClr val="D6009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≡background covariance </a:t>
            </a:r>
          </a:p>
          <a:p>
            <a:r>
              <a:rPr lang="en-US" altLang="ja-JP" b="0">
                <a:solidFill>
                  <a:srgbClr val="D6009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≡de Sitter invariance 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943600" y="877872"/>
            <a:ext cx="217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0" dirty="0">
                <a:solidFill>
                  <a:srgbClr val="008000"/>
                </a:solidFill>
              </a:rPr>
              <a:t>(K. Izumi &amp; T.T, 2007)</a:t>
            </a:r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Rectangle 7"/>
          <p:cNvSpPr>
            <a:spLocks noChangeArrowheads="1"/>
          </p:cNvSpPr>
          <p:nvPr/>
        </p:nvSpPr>
        <p:spPr bwMode="auto">
          <a:xfrm>
            <a:off x="468313" y="141288"/>
            <a:ext cx="80634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However, quantum mechanical state</a:t>
            </a:r>
            <a:r>
              <a:rPr lang="en-US" altLang="ja-JP" sz="2000" b="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will lose covariance. </a:t>
            </a:r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/>
        </p:nvGraphicFramePr>
        <p:xfrm>
          <a:off x="3203575" y="1030288"/>
          <a:ext cx="2005013" cy="598487"/>
        </p:xfrm>
        <a:graphic>
          <a:graphicData uri="http://schemas.openxmlformats.org/presentationml/2006/ole">
            <p:oleObj spid="_x0000_s285698" name="数式" r:id="rId3" imgW="1307880" imgH="393480" progId="Equation.3">
              <p:embed/>
            </p:oleObj>
          </a:graphicData>
        </a:graphic>
      </p:graphicFrame>
      <p:graphicFrame>
        <p:nvGraphicFramePr>
          <p:cNvPr id="9219" name="Object 19"/>
          <p:cNvGraphicFramePr>
            <a:graphicFrameLocks noChangeAspect="1"/>
          </p:cNvGraphicFramePr>
          <p:nvPr/>
        </p:nvGraphicFramePr>
        <p:xfrm>
          <a:off x="1268413" y="1568450"/>
          <a:ext cx="2333625" cy="636588"/>
        </p:xfrm>
        <a:graphic>
          <a:graphicData uri="http://schemas.openxmlformats.org/presentationml/2006/ole">
            <p:oleObj spid="_x0000_s285699" name="数式" r:id="rId4" imgW="1523880" imgH="419040" progId="Equation.3">
              <p:embed/>
            </p:oleObj>
          </a:graphicData>
        </a:graphic>
      </p:graphicFrame>
      <p:graphicFrame>
        <p:nvGraphicFramePr>
          <p:cNvPr id="9220" name="Object 20"/>
          <p:cNvGraphicFramePr>
            <a:graphicFrameLocks noChangeAspect="1"/>
          </p:cNvGraphicFramePr>
          <p:nvPr/>
        </p:nvGraphicFramePr>
        <p:xfrm>
          <a:off x="1268413" y="2012950"/>
          <a:ext cx="3132137" cy="695325"/>
        </p:xfrm>
        <a:graphic>
          <a:graphicData uri="http://schemas.openxmlformats.org/presentationml/2006/ole">
            <p:oleObj spid="_x0000_s285700" name="数式" r:id="rId5" imgW="2044440" imgH="457200" progId="Equation.3">
              <p:embed/>
            </p:oleObj>
          </a:graphicData>
        </a:graphic>
      </p:graphicFrame>
      <p:graphicFrame>
        <p:nvGraphicFramePr>
          <p:cNvPr id="9221" name="Object 22"/>
          <p:cNvGraphicFramePr>
            <a:graphicFrameLocks noChangeAspect="1"/>
          </p:cNvGraphicFramePr>
          <p:nvPr/>
        </p:nvGraphicFramePr>
        <p:xfrm>
          <a:off x="846138" y="1030288"/>
          <a:ext cx="1695450" cy="598487"/>
        </p:xfrm>
        <a:graphic>
          <a:graphicData uri="http://schemas.openxmlformats.org/presentationml/2006/ole">
            <p:oleObj spid="_x0000_s285701" name="数式" r:id="rId6" imgW="1104840" imgH="393480" progId="Equation.3">
              <p:embed/>
            </p:oleObj>
          </a:graphicData>
        </a:graphic>
      </p:graphicFrame>
      <p:graphicFrame>
        <p:nvGraphicFramePr>
          <p:cNvPr id="9222" name="Object 23"/>
          <p:cNvGraphicFramePr>
            <a:graphicFrameLocks noChangeAspect="1"/>
          </p:cNvGraphicFramePr>
          <p:nvPr/>
        </p:nvGraphicFramePr>
        <p:xfrm>
          <a:off x="5675313" y="1771650"/>
          <a:ext cx="2120900" cy="676275"/>
        </p:xfrm>
        <a:graphic>
          <a:graphicData uri="http://schemas.openxmlformats.org/presentationml/2006/ole">
            <p:oleObj spid="_x0000_s285702" name="数式" r:id="rId7" imgW="1384200" imgH="444240" progId="Equation.3">
              <p:embed/>
            </p:oleObj>
          </a:graphicData>
        </a:graphic>
      </p:graphicFrame>
      <p:sp>
        <p:nvSpPr>
          <p:cNvPr id="9234" name="AutoShape 24"/>
          <p:cNvSpPr>
            <a:spLocks/>
          </p:cNvSpPr>
          <p:nvPr/>
        </p:nvSpPr>
        <p:spPr bwMode="auto">
          <a:xfrm>
            <a:off x="4498975" y="1700213"/>
            <a:ext cx="360363" cy="844550"/>
          </a:xfrm>
          <a:prstGeom prst="rightBrace">
            <a:avLst>
              <a:gd name="adj1" fmla="val 1953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sp>
        <p:nvSpPr>
          <p:cNvPr id="9235" name="Rectangle 26"/>
          <p:cNvSpPr>
            <a:spLocks noChangeArrowheads="1"/>
          </p:cNvSpPr>
          <p:nvPr/>
        </p:nvSpPr>
        <p:spPr bwMode="auto">
          <a:xfrm>
            <a:off x="466725" y="620713"/>
            <a:ext cx="3538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Quantization of a ghost) </a:t>
            </a:r>
          </a:p>
        </p:txBody>
      </p:sp>
      <p:graphicFrame>
        <p:nvGraphicFramePr>
          <p:cNvPr id="9223" name="Object 29"/>
          <p:cNvGraphicFramePr>
            <a:graphicFrameLocks noChangeAspect="1"/>
          </p:cNvGraphicFramePr>
          <p:nvPr/>
        </p:nvGraphicFramePr>
        <p:xfrm>
          <a:off x="1393825" y="3036888"/>
          <a:ext cx="817563" cy="385762"/>
        </p:xfrm>
        <a:graphic>
          <a:graphicData uri="http://schemas.openxmlformats.org/presentationml/2006/ole">
            <p:oleObj spid="_x0000_s285703" name="数式" r:id="rId8" imgW="533160" imgH="253800" progId="Equation.3">
              <p:embed/>
            </p:oleObj>
          </a:graphicData>
        </a:graphic>
      </p:graphicFrame>
      <p:sp>
        <p:nvSpPr>
          <p:cNvPr id="9236" name="AutoShape 30"/>
          <p:cNvSpPr>
            <a:spLocks noChangeArrowheads="1"/>
          </p:cNvSpPr>
          <p:nvPr/>
        </p:nvSpPr>
        <p:spPr bwMode="auto">
          <a:xfrm>
            <a:off x="2339975" y="3155950"/>
            <a:ext cx="473075" cy="120650"/>
          </a:xfrm>
          <a:prstGeom prst="rightArrow">
            <a:avLst>
              <a:gd name="adj1" fmla="val 50000"/>
              <a:gd name="adj2" fmla="val 980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graphicFrame>
        <p:nvGraphicFramePr>
          <p:cNvPr id="9224" name="Object 31"/>
          <p:cNvGraphicFramePr>
            <a:graphicFrameLocks noChangeAspect="1"/>
          </p:cNvGraphicFramePr>
          <p:nvPr/>
        </p:nvGraphicFramePr>
        <p:xfrm>
          <a:off x="2862263" y="2892425"/>
          <a:ext cx="2259012" cy="655638"/>
        </p:xfrm>
        <a:graphic>
          <a:graphicData uri="http://schemas.openxmlformats.org/presentationml/2006/ole">
            <p:oleObj spid="_x0000_s285704" name="数式" r:id="rId9" imgW="1473120" imgH="431640" progId="Equation.3">
              <p:embed/>
            </p:oleObj>
          </a:graphicData>
        </a:graphic>
      </p:graphicFrame>
      <p:sp>
        <p:nvSpPr>
          <p:cNvPr id="9237" name="AutoShape 32"/>
          <p:cNvSpPr>
            <a:spLocks noChangeArrowheads="1"/>
          </p:cNvSpPr>
          <p:nvPr/>
        </p:nvSpPr>
        <p:spPr bwMode="auto">
          <a:xfrm>
            <a:off x="5219700" y="3146425"/>
            <a:ext cx="473075" cy="120650"/>
          </a:xfrm>
          <a:prstGeom prst="rightArrow">
            <a:avLst>
              <a:gd name="adj1" fmla="val 50000"/>
              <a:gd name="adj2" fmla="val 980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graphicFrame>
        <p:nvGraphicFramePr>
          <p:cNvPr id="9225" name="Object 33"/>
          <p:cNvGraphicFramePr>
            <a:graphicFrameLocks noChangeAspect="1"/>
          </p:cNvGraphicFramePr>
          <p:nvPr/>
        </p:nvGraphicFramePr>
        <p:xfrm>
          <a:off x="5805488" y="2892425"/>
          <a:ext cx="2357437" cy="657225"/>
        </p:xfrm>
        <a:graphic>
          <a:graphicData uri="http://schemas.openxmlformats.org/presentationml/2006/ole">
            <p:oleObj spid="_x0000_s285705" name="数式" r:id="rId10" imgW="1536480" imgH="431640" progId="Equation.3">
              <p:embed/>
            </p:oleObj>
          </a:graphicData>
        </a:graphic>
      </p:graphicFrame>
      <p:graphicFrame>
        <p:nvGraphicFramePr>
          <p:cNvPr id="9226" name="Object 34"/>
          <p:cNvGraphicFramePr>
            <a:graphicFrameLocks noChangeAspect="1"/>
          </p:cNvGraphicFramePr>
          <p:nvPr/>
        </p:nvGraphicFramePr>
        <p:xfrm>
          <a:off x="1258888" y="3500438"/>
          <a:ext cx="1597025" cy="657225"/>
        </p:xfrm>
        <a:graphic>
          <a:graphicData uri="http://schemas.openxmlformats.org/presentationml/2006/ole">
            <p:oleObj spid="_x0000_s285706" name="数式" r:id="rId11" imgW="1041120" imgH="431640" progId="Equation.3">
              <p:embed/>
            </p:oleObj>
          </a:graphicData>
        </a:graphic>
      </p:graphicFrame>
      <p:sp>
        <p:nvSpPr>
          <p:cNvPr id="9238" name="AutoShape 35"/>
          <p:cNvSpPr>
            <a:spLocks noChangeArrowheads="1"/>
          </p:cNvSpPr>
          <p:nvPr/>
        </p:nvSpPr>
        <p:spPr bwMode="auto">
          <a:xfrm>
            <a:off x="4673600" y="3740150"/>
            <a:ext cx="473075" cy="120650"/>
          </a:xfrm>
          <a:prstGeom prst="rightArrow">
            <a:avLst>
              <a:gd name="adj1" fmla="val 50000"/>
              <a:gd name="adj2" fmla="val 980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b="0"/>
          </a:p>
        </p:txBody>
      </p:sp>
      <p:graphicFrame>
        <p:nvGraphicFramePr>
          <p:cNvPr id="9227" name="Object 36"/>
          <p:cNvGraphicFramePr>
            <a:graphicFrameLocks noChangeAspect="1"/>
          </p:cNvGraphicFramePr>
          <p:nvPr/>
        </p:nvGraphicFramePr>
        <p:xfrm>
          <a:off x="5280025" y="3500438"/>
          <a:ext cx="1422400" cy="657225"/>
        </p:xfrm>
        <a:graphic>
          <a:graphicData uri="http://schemas.openxmlformats.org/presentationml/2006/ole">
            <p:oleObj spid="_x0000_s285707" name="数式" r:id="rId12" imgW="927000" imgH="431640" progId="Equation.3">
              <p:embed/>
            </p:oleObj>
          </a:graphicData>
        </a:graphic>
      </p:graphicFrame>
      <p:sp>
        <p:nvSpPr>
          <p:cNvPr id="9239" name="Rectangle 38"/>
          <p:cNvSpPr>
            <a:spLocks noChangeArrowheads="1"/>
          </p:cNvSpPr>
          <p:nvPr/>
        </p:nvSpPr>
        <p:spPr bwMode="auto">
          <a:xfrm>
            <a:off x="466725" y="4141788"/>
            <a:ext cx="3047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 i="1" dirty="0">
                <a:solidFill>
                  <a:srgbClr val="333300"/>
                </a:solidFill>
                <a:latin typeface="Symbol" pitchFamily="18" charset="2"/>
                <a:ea typeface="NSimSun" pitchFamily="49" charset="-122"/>
              </a:rPr>
              <a:t>a</a:t>
            </a:r>
            <a:r>
              <a:rPr lang="en-US" altLang="ja-JP" b="0" dirty="0">
                <a:solidFill>
                  <a:srgbClr val="333300"/>
                </a:solidFill>
              </a:rPr>
              <a:t> ⇒ </a:t>
            </a:r>
            <a:r>
              <a:rPr lang="en-US" altLang="ja-JP" b="0" dirty="0">
                <a:solidFill>
                  <a:srgbClr val="33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</a:t>
            </a:r>
            <a:r>
              <a:rPr lang="en-US" altLang="ja-JP" b="0" dirty="0" err="1">
                <a:solidFill>
                  <a:srgbClr val="33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ve</a:t>
            </a:r>
            <a:r>
              <a:rPr lang="en-US" altLang="ja-JP" b="0" dirty="0">
                <a:solidFill>
                  <a:srgbClr val="33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(ghost case)</a:t>
            </a:r>
          </a:p>
        </p:txBody>
      </p:sp>
      <p:sp>
        <p:nvSpPr>
          <p:cNvPr id="9240" name="Rectangle 39"/>
          <p:cNvSpPr>
            <a:spLocks noChangeArrowheads="1"/>
          </p:cNvSpPr>
          <p:nvPr/>
        </p:nvSpPr>
        <p:spPr bwMode="auto">
          <a:xfrm>
            <a:off x="466725" y="2571744"/>
            <a:ext cx="3313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 i="1" dirty="0">
                <a:solidFill>
                  <a:srgbClr val="0000FF"/>
                </a:solidFill>
                <a:latin typeface="Symbol" pitchFamily="18" charset="2"/>
                <a:ea typeface="NSimSun" pitchFamily="49" charset="-122"/>
              </a:rPr>
              <a:t>a</a:t>
            </a:r>
            <a:r>
              <a:rPr lang="en-US" altLang="ja-JP" b="0" dirty="0">
                <a:solidFill>
                  <a:srgbClr val="0000FF"/>
                </a:solidFill>
              </a:rPr>
              <a:t> ⇒ </a:t>
            </a:r>
            <a:r>
              <a:rPr lang="en-US" altLang="ja-JP" b="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lang="en-US" altLang="ja-JP" b="0" dirty="0" err="1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ve</a:t>
            </a:r>
            <a:r>
              <a:rPr lang="en-US" altLang="ja-JP" b="0" dirty="0">
                <a:solidFill>
                  <a:srgbClr val="0000FF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(normal case)</a:t>
            </a:r>
          </a:p>
        </p:txBody>
      </p:sp>
      <p:graphicFrame>
        <p:nvGraphicFramePr>
          <p:cNvPr id="9228" name="Object 40"/>
          <p:cNvGraphicFramePr>
            <a:graphicFrameLocks noChangeAspect="1"/>
          </p:cNvGraphicFramePr>
          <p:nvPr/>
        </p:nvGraphicFramePr>
        <p:xfrm>
          <a:off x="5468938" y="4972063"/>
          <a:ext cx="895350" cy="385763"/>
        </p:xfrm>
        <a:graphic>
          <a:graphicData uri="http://schemas.openxmlformats.org/presentationml/2006/ole">
            <p:oleObj spid="_x0000_s285708" name="数式" r:id="rId13" imgW="583920" imgH="253800" progId="Equation.3">
              <p:embed/>
            </p:oleObj>
          </a:graphicData>
        </a:graphic>
      </p:graphicFrame>
      <p:sp>
        <p:nvSpPr>
          <p:cNvPr id="9241" name="Rectangle 41"/>
          <p:cNvSpPr>
            <a:spLocks noChangeArrowheads="1"/>
          </p:cNvSpPr>
          <p:nvPr/>
        </p:nvSpPr>
        <p:spPr bwMode="auto">
          <a:xfrm>
            <a:off x="1258888" y="4508500"/>
            <a:ext cx="7664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solidFill>
                  <a:srgbClr val="33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To make the ground state wave function normalizable, </a:t>
            </a:r>
          </a:p>
        </p:txBody>
      </p:sp>
      <p:graphicFrame>
        <p:nvGraphicFramePr>
          <p:cNvPr id="9229" name="Object 42"/>
          <p:cNvGraphicFramePr>
            <a:graphicFrameLocks noChangeAspect="1"/>
          </p:cNvGraphicFramePr>
          <p:nvPr/>
        </p:nvGraphicFramePr>
        <p:xfrm>
          <a:off x="2357438" y="4843477"/>
          <a:ext cx="2357437" cy="657225"/>
        </p:xfrm>
        <a:graphic>
          <a:graphicData uri="http://schemas.openxmlformats.org/presentationml/2006/ole">
            <p:oleObj spid="_x0000_s285709" name="数式" r:id="rId14" imgW="1536480" imgH="431640" progId="Equation.3">
              <p:embed/>
            </p:oleObj>
          </a:graphicData>
        </a:graphic>
      </p:graphicFrame>
      <p:sp>
        <p:nvSpPr>
          <p:cNvPr id="9242" name="AutoShape 43"/>
          <p:cNvSpPr>
            <a:spLocks noChangeArrowheads="1"/>
          </p:cNvSpPr>
          <p:nvPr/>
        </p:nvSpPr>
        <p:spPr bwMode="auto">
          <a:xfrm>
            <a:off x="1722438" y="5084763"/>
            <a:ext cx="473075" cy="120650"/>
          </a:xfrm>
          <a:prstGeom prst="rightArrow">
            <a:avLst>
              <a:gd name="adj1" fmla="val 50000"/>
              <a:gd name="adj2" fmla="val 98026"/>
            </a:avLst>
          </a:prstGeom>
          <a:solidFill>
            <a:srgbClr val="FBD9F6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b="0">
              <a:solidFill>
                <a:srgbClr val="FBD9F6"/>
              </a:solidFill>
            </a:endParaRPr>
          </a:p>
        </p:txBody>
      </p:sp>
      <p:sp>
        <p:nvSpPr>
          <p:cNvPr id="9243" name="AutoShape 44"/>
          <p:cNvSpPr>
            <a:spLocks noChangeArrowheads="1"/>
          </p:cNvSpPr>
          <p:nvPr/>
        </p:nvSpPr>
        <p:spPr bwMode="auto">
          <a:xfrm>
            <a:off x="5033963" y="2060575"/>
            <a:ext cx="473075" cy="120650"/>
          </a:xfrm>
          <a:prstGeom prst="rightArrow">
            <a:avLst>
              <a:gd name="adj1" fmla="val 50000"/>
              <a:gd name="adj2" fmla="val 98026"/>
            </a:avLst>
          </a:prstGeom>
          <a:solidFill>
            <a:srgbClr val="FBD9F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b="0">
              <a:solidFill>
                <a:srgbClr val="FBD9F6"/>
              </a:solidFill>
            </a:endParaRPr>
          </a:p>
        </p:txBody>
      </p:sp>
      <p:sp>
        <p:nvSpPr>
          <p:cNvPr id="9244" name="AutoShape 45"/>
          <p:cNvSpPr>
            <a:spLocks noChangeArrowheads="1"/>
          </p:cNvSpPr>
          <p:nvPr/>
        </p:nvSpPr>
        <p:spPr bwMode="auto">
          <a:xfrm>
            <a:off x="4859338" y="5084763"/>
            <a:ext cx="473075" cy="120650"/>
          </a:xfrm>
          <a:prstGeom prst="rightArrow">
            <a:avLst>
              <a:gd name="adj1" fmla="val 50000"/>
              <a:gd name="adj2" fmla="val 98026"/>
            </a:avLst>
          </a:prstGeom>
          <a:solidFill>
            <a:srgbClr val="FBD9F6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b="0">
              <a:solidFill>
                <a:srgbClr val="FBD9F6"/>
              </a:solidFill>
            </a:endParaRPr>
          </a:p>
        </p:txBody>
      </p:sp>
      <p:graphicFrame>
        <p:nvGraphicFramePr>
          <p:cNvPr id="9230" name="Object 46"/>
          <p:cNvGraphicFramePr>
            <a:graphicFrameLocks noChangeAspect="1"/>
          </p:cNvGraphicFramePr>
          <p:nvPr/>
        </p:nvGraphicFramePr>
        <p:xfrm>
          <a:off x="3284538" y="3560763"/>
          <a:ext cx="1265237" cy="444500"/>
        </p:xfrm>
        <a:graphic>
          <a:graphicData uri="http://schemas.openxmlformats.org/presentationml/2006/ole">
            <p:oleObj spid="_x0000_s285710" name="数式" r:id="rId15" imgW="825480" imgH="291960" progId="Equation.3">
              <p:embed/>
            </p:oleObj>
          </a:graphicData>
        </a:graphic>
      </p:graphicFrame>
      <p:sp>
        <p:nvSpPr>
          <p:cNvPr id="9245" name="Rectangle 47"/>
          <p:cNvSpPr>
            <a:spLocks noChangeArrowheads="1"/>
          </p:cNvSpPr>
          <p:nvPr/>
        </p:nvSpPr>
        <p:spPr bwMode="auto">
          <a:xfrm>
            <a:off x="2857488" y="3610277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 dirty="0">
                <a:solidFill>
                  <a:srgbClr val="0000FF"/>
                </a:solidFill>
              </a:rPr>
              <a:t>&amp;</a:t>
            </a:r>
          </a:p>
        </p:txBody>
      </p:sp>
      <p:graphicFrame>
        <p:nvGraphicFramePr>
          <p:cNvPr id="9231" name="Object 49"/>
          <p:cNvGraphicFramePr>
            <a:graphicFrameLocks noChangeAspect="1"/>
          </p:cNvGraphicFramePr>
          <p:nvPr/>
        </p:nvGraphicFramePr>
        <p:xfrm>
          <a:off x="4178300" y="5372100"/>
          <a:ext cx="1557338" cy="657225"/>
        </p:xfrm>
        <a:graphic>
          <a:graphicData uri="http://schemas.openxmlformats.org/presentationml/2006/ole">
            <p:oleObj spid="_x0000_s285711" name="数式" r:id="rId16" imgW="1015920" imgH="431640" progId="Equation.3">
              <p:embed/>
            </p:oleObj>
          </a:graphicData>
        </a:graphic>
      </p:graphicFrame>
      <p:graphicFrame>
        <p:nvGraphicFramePr>
          <p:cNvPr id="9232" name="Object 50"/>
          <p:cNvGraphicFramePr>
            <a:graphicFrameLocks noChangeAspect="1"/>
          </p:cNvGraphicFramePr>
          <p:nvPr/>
        </p:nvGraphicFramePr>
        <p:xfrm>
          <a:off x="2357438" y="5461000"/>
          <a:ext cx="1052512" cy="385763"/>
        </p:xfrm>
        <a:graphic>
          <a:graphicData uri="http://schemas.openxmlformats.org/presentationml/2006/ole">
            <p:oleObj spid="_x0000_s285712" name="数式" r:id="rId17" imgW="685800" imgH="253800" progId="Equation.3">
              <p:embed/>
            </p:oleObj>
          </a:graphicData>
        </a:graphic>
      </p:graphicFrame>
      <p:sp>
        <p:nvSpPr>
          <p:cNvPr id="9246" name="AutoShape 51"/>
          <p:cNvSpPr>
            <a:spLocks noChangeArrowheads="1"/>
          </p:cNvSpPr>
          <p:nvPr/>
        </p:nvSpPr>
        <p:spPr bwMode="auto">
          <a:xfrm>
            <a:off x="3608388" y="5621338"/>
            <a:ext cx="473075" cy="120650"/>
          </a:xfrm>
          <a:prstGeom prst="rightArrow">
            <a:avLst>
              <a:gd name="adj1" fmla="val 50000"/>
              <a:gd name="adj2" fmla="val 98026"/>
            </a:avLst>
          </a:prstGeom>
          <a:solidFill>
            <a:srgbClr val="FBD9F6"/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b="0">
              <a:solidFill>
                <a:srgbClr val="FBD9F6"/>
              </a:solidFill>
            </a:endParaRPr>
          </a:p>
        </p:txBody>
      </p:sp>
      <p:sp>
        <p:nvSpPr>
          <p:cNvPr id="9247" name="Rectangle 52"/>
          <p:cNvSpPr>
            <a:spLocks noChangeArrowheads="1"/>
          </p:cNvSpPr>
          <p:nvPr/>
        </p:nvSpPr>
        <p:spPr bwMode="auto">
          <a:xfrm>
            <a:off x="5938838" y="5516563"/>
            <a:ext cx="3283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solidFill>
                  <a:srgbClr val="3333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negative energy states</a:t>
            </a:r>
          </a:p>
        </p:txBody>
      </p:sp>
      <p:sp>
        <p:nvSpPr>
          <p:cNvPr id="9248" name="Rectangle 53"/>
          <p:cNvSpPr>
            <a:spLocks noChangeArrowheads="1"/>
          </p:cNvSpPr>
          <p:nvPr/>
        </p:nvSpPr>
        <p:spPr bwMode="auto">
          <a:xfrm>
            <a:off x="395288" y="5948363"/>
            <a:ext cx="7669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Quantization which avoids negative norm </a:t>
            </a:r>
            <a:r>
              <a:rPr lang="en-US" altLang="ja-JP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distinguishes</a:t>
            </a:r>
          </a:p>
          <a:p>
            <a:r>
              <a:rPr lang="en-US" altLang="ja-JP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                     </a:t>
            </a:r>
            <a:r>
              <a:rPr lang="en-US" altLang="ja-JP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ghost from normal case.</a:t>
            </a:r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28</a:t>
            </a:fld>
            <a:endParaRPr lang="en-US" altLang="ja-JP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7158" y="1142984"/>
            <a:ext cx="87154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Self-acceleration branch of DGP model has a ghost.</a:t>
            </a:r>
          </a:p>
          <a:p>
            <a:endParaRPr kumimoji="1" lang="en-US" altLang="ja-JP" b="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Ghost is composed of </a:t>
            </a:r>
            <a:r>
              <a:rPr lang="en-US" altLang="ja-JP" b="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helicity</a:t>
            </a:r>
            <a:r>
              <a:rPr lang="en-US" altLang="ja-JP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0-mode in spin-2 sector.</a:t>
            </a:r>
          </a:p>
          <a:p>
            <a:endParaRPr kumimoji="1" lang="en-US" altLang="ja-JP" b="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Quantization of this ghost breaks Lorentz invariance. </a:t>
            </a:r>
          </a:p>
          <a:p>
            <a:endParaRPr lang="en-US" altLang="ja-JP" b="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The strong coupling energy scale is low.</a:t>
            </a:r>
          </a:p>
          <a:p>
            <a:endParaRPr kumimoji="1" lang="en-US" altLang="ja-JP" b="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b="0" dirty="0" smtClean="0">
                <a:solidFill>
                  <a:srgbClr val="CC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It’s not completely clear if violent particle production occurs because the relevant modes are in the strong coupling regime.</a:t>
            </a:r>
          </a:p>
          <a:p>
            <a:endParaRPr lang="en-US" altLang="ja-JP" b="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b="0" dirty="0" smtClean="0">
                <a:solidFill>
                  <a:srgbClr val="FF006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Why did the ghost appear?  </a:t>
            </a:r>
          </a:p>
          <a:p>
            <a:endParaRPr kumimoji="1" lang="ja-JP" altLang="en-US" b="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右矢印 3"/>
          <p:cNvSpPr/>
          <p:nvPr/>
        </p:nvSpPr>
        <p:spPr bwMode="auto">
          <a:xfrm>
            <a:off x="500034" y="2000240"/>
            <a:ext cx="285752" cy="214314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右矢印 4"/>
          <p:cNvSpPr/>
          <p:nvPr/>
        </p:nvSpPr>
        <p:spPr bwMode="auto">
          <a:xfrm>
            <a:off x="500034" y="2714620"/>
            <a:ext cx="285752" cy="214314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" name="右中かっこ 5"/>
          <p:cNvSpPr/>
          <p:nvPr/>
        </p:nvSpPr>
        <p:spPr bwMode="auto">
          <a:xfrm>
            <a:off x="8001024" y="2714620"/>
            <a:ext cx="285752" cy="1000132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左カーブ矢印 8"/>
          <p:cNvSpPr/>
          <p:nvPr/>
        </p:nvSpPr>
        <p:spPr bwMode="auto">
          <a:xfrm>
            <a:off x="8358214" y="3214686"/>
            <a:ext cx="571504" cy="1143008"/>
          </a:xfrm>
          <a:prstGeom prst="curvedLeftArrow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mtClean="0"/>
              <a:pPr/>
              <a:t>29</a:t>
            </a:fld>
            <a:endParaRPr lang="en-US" altLang="ja-JP"/>
          </a:p>
        </p:txBody>
      </p:sp>
      <p:sp>
        <p:nvSpPr>
          <p:cNvPr id="3" name="スライド番号プレースホルダ 3"/>
          <p:cNvSpPr txBox="1">
            <a:spLocks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62D9D7-CD3D-4F8F-A9C6-3E1212FD0850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" name="Oval 30"/>
          <p:cNvSpPr>
            <a:spLocks noChangeArrowheads="1"/>
          </p:cNvSpPr>
          <p:nvPr/>
        </p:nvSpPr>
        <p:spPr bwMode="auto">
          <a:xfrm>
            <a:off x="1403350" y="3382963"/>
            <a:ext cx="288925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sz="1800" b="0"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850" y="285728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altLang="ja-JP" sz="2800" b="0" u="sng" dirty="0" smtClean="0">
                <a:solidFill>
                  <a:schemeClr val="tx2"/>
                </a:solidFill>
                <a:latin typeface="Arial" charset="0"/>
              </a:rPr>
              <a:t>Correction to gravity in DGP</a:t>
            </a:r>
            <a:r>
              <a:rPr lang="ja-JP" altLang="en-US" sz="2800" b="0" u="sng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ja-JP" sz="2800" b="0" u="sng" dirty="0" smtClean="0">
                <a:solidFill>
                  <a:schemeClr val="tx2"/>
                </a:solidFill>
                <a:latin typeface="Arial" charset="0"/>
              </a:rPr>
              <a:t>normal branch</a:t>
            </a:r>
            <a:endParaRPr lang="ja-JP" altLang="en-US" sz="2800" b="0" u="sng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0825" y="935038"/>
            <a:ext cx="66607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 dirty="0" smtClean="0">
                <a:solidFill>
                  <a:srgbClr val="D60093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Perturbation equation in w</a:t>
            </a:r>
            <a:r>
              <a:rPr lang="en-US" altLang="ja-JP" b="0" dirty="0" smtClean="0">
                <a:solidFill>
                  <a:srgbClr val="D60093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eakly non-linear regime:</a:t>
            </a:r>
            <a:endParaRPr lang="ja-JP" altLang="en-US" b="0" dirty="0">
              <a:solidFill>
                <a:srgbClr val="D60093"/>
              </a:solidFill>
              <a:latin typeface="+mn-ea"/>
              <a:ea typeface="+mn-ea"/>
              <a:cs typeface="Arial Unicode MS" pitchFamily="50" charset="-128"/>
            </a:endParaRP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427163" y="3360738"/>
          <a:ext cx="4881562" cy="811212"/>
        </p:xfrm>
        <a:graphic>
          <a:graphicData uri="http://schemas.openxmlformats.org/presentationml/2006/ole">
            <p:oleObj spid="_x0000_s289794" name="数式" r:id="rId3" imgW="2603160" imgH="431640" progId="Equation.3">
              <p:embed/>
            </p:oleObj>
          </a:graphicData>
        </a:graphic>
      </p:graphicFrame>
      <p:graphicFrame>
        <p:nvGraphicFramePr>
          <p:cNvPr id="9" name="Object 20"/>
          <p:cNvGraphicFramePr>
            <a:graphicFrameLocks noChangeAspect="1"/>
          </p:cNvGraphicFramePr>
          <p:nvPr/>
        </p:nvGraphicFramePr>
        <p:xfrm>
          <a:off x="1390650" y="1439863"/>
          <a:ext cx="4714875" cy="835025"/>
        </p:xfrm>
        <a:graphic>
          <a:graphicData uri="http://schemas.openxmlformats.org/presentationml/2006/ole">
            <p:oleObj spid="_x0000_s289795" name="数式" r:id="rId4" imgW="2514600" imgH="444240" progId="Equation.3">
              <p:embed/>
            </p:oleObj>
          </a:graphicData>
        </a:graphic>
      </p:graphicFrame>
      <p:graphicFrame>
        <p:nvGraphicFramePr>
          <p:cNvPr id="10" name="Object 21"/>
          <p:cNvGraphicFramePr>
            <a:graphicFrameLocks noChangeAspect="1"/>
          </p:cNvGraphicFramePr>
          <p:nvPr/>
        </p:nvGraphicFramePr>
        <p:xfrm>
          <a:off x="971550" y="2806700"/>
          <a:ext cx="333375" cy="501650"/>
        </p:xfrm>
        <a:graphic>
          <a:graphicData uri="http://schemas.openxmlformats.org/presentationml/2006/ole">
            <p:oleObj spid="_x0000_s289796" name="数式" r:id="rId5" imgW="177480" imgH="266400" progId="Equation.3">
              <p:embed/>
            </p:oleObj>
          </a:graphicData>
        </a:graphic>
      </p:graphicFrame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1187450" y="4168775"/>
            <a:ext cx="71707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000" b="0" dirty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S</a:t>
            </a:r>
            <a:r>
              <a:rPr lang="en-US" altLang="ja-JP" sz="2000" b="0" dirty="0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ubstituting the </a:t>
            </a:r>
            <a:r>
              <a:rPr lang="en-US" altLang="ja-JP" sz="2000" b="0" dirty="0" err="1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l</a:t>
            </a:r>
            <a:r>
              <a:rPr lang="en-US" altLang="ja-JP" sz="2000" b="0" dirty="0" err="1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inearised</a:t>
            </a:r>
            <a:r>
              <a:rPr lang="en-US" altLang="ja-JP" sz="2000" b="0" dirty="0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 version of the above equation into </a:t>
            </a:r>
            <a:r>
              <a:rPr lang="ja-JP" altLang="en-US" sz="2000" b="0" dirty="0" smtClean="0">
                <a:solidFill>
                  <a:srgbClr val="FC251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★</a:t>
            </a:r>
            <a:r>
              <a:rPr lang="en-US" altLang="ja-JP" sz="2000" b="0" dirty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,</a:t>
            </a:r>
            <a:endParaRPr lang="ja-JP" altLang="en-US" sz="2000" b="0" dirty="0">
              <a:solidFill>
                <a:srgbClr val="2D44A4"/>
              </a:solidFill>
              <a:latin typeface="ＭＳ Ｐゴシック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2" name="Object 23"/>
          <p:cNvGraphicFramePr>
            <a:graphicFrameLocks noChangeAspect="1"/>
          </p:cNvGraphicFramePr>
          <p:nvPr/>
        </p:nvGraphicFramePr>
        <p:xfrm>
          <a:off x="2824163" y="4471988"/>
          <a:ext cx="3286125" cy="811212"/>
        </p:xfrm>
        <a:graphic>
          <a:graphicData uri="http://schemas.openxmlformats.org/presentationml/2006/ole">
            <p:oleObj spid="_x0000_s289797" name="数式" r:id="rId6" imgW="1752480" imgH="431640" progId="Equation.3">
              <p:embed/>
            </p:oleObj>
          </a:graphicData>
        </a:graphic>
      </p:graphicFrame>
      <p:graphicFrame>
        <p:nvGraphicFramePr>
          <p:cNvPr id="14" name="Object 25"/>
          <p:cNvGraphicFramePr>
            <a:graphicFrameLocks noChangeAspect="1"/>
          </p:cNvGraphicFramePr>
          <p:nvPr/>
        </p:nvGraphicFramePr>
        <p:xfrm>
          <a:off x="1558925" y="2292350"/>
          <a:ext cx="2119313" cy="476250"/>
        </p:xfrm>
        <a:graphic>
          <a:graphicData uri="http://schemas.openxmlformats.org/presentationml/2006/ole">
            <p:oleObj spid="_x0000_s289798" name="数式" r:id="rId7" imgW="1130040" imgH="253800" progId="Equation.3">
              <p:embed/>
            </p:oleObj>
          </a:graphicData>
        </a:graphic>
      </p:graphicFrame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571472" y="5321300"/>
            <a:ext cx="8464578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Once </a:t>
            </a:r>
            <a:r>
              <a:rPr lang="en-US" altLang="ja-JP" sz="20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non-linear </a:t>
            </a: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term becomes important, one can neglect      i</a:t>
            </a: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 Eq.</a:t>
            </a:r>
            <a:r>
              <a:rPr lang="ja-JP" altLang="en-US" sz="2000" b="0" dirty="0" smtClean="0">
                <a:solidFill>
                  <a:srgbClr val="FC251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★</a:t>
            </a: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Then,</a:t>
            </a: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4D GR is reproduced. </a:t>
            </a:r>
            <a:endParaRPr lang="ja-JP" altLang="en-US" sz="2000" b="0" dirty="0">
              <a:solidFill>
                <a:srgbClr val="2D44A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6" name="Object 27"/>
          <p:cNvGraphicFramePr>
            <a:graphicFrameLocks noChangeAspect="1"/>
          </p:cNvGraphicFramePr>
          <p:nvPr/>
        </p:nvGraphicFramePr>
        <p:xfrm>
          <a:off x="7239021" y="5214950"/>
          <a:ext cx="333375" cy="501650"/>
        </p:xfrm>
        <a:graphic>
          <a:graphicData uri="http://schemas.openxmlformats.org/presentationml/2006/ole">
            <p:oleObj spid="_x0000_s289799" name="数式" r:id="rId8" imgW="177480" imgH="266400" progId="Equation.3">
              <p:embed/>
            </p:oleObj>
          </a:graphicData>
        </a:graphic>
      </p:graphicFrame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1015978" y="163352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0" dirty="0">
                <a:solidFill>
                  <a:srgbClr val="FF0000"/>
                </a:solidFill>
                <a:latin typeface="Arial" charset="0"/>
              </a:rPr>
              <a:t>★</a:t>
            </a: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785816" y="5975350"/>
            <a:ext cx="8072464" cy="646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000" b="0" dirty="0" smtClean="0">
                <a:solidFill>
                  <a:srgbClr val="C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Is 4D GR a good approximation even for strongly gravitating system</a:t>
            </a:r>
            <a:r>
              <a:rPr lang="ja-JP" altLang="en-US" sz="2000" b="0" dirty="0" smtClean="0">
                <a:solidFill>
                  <a:srgbClr val="C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？</a:t>
            </a:r>
            <a:r>
              <a:rPr lang="ja-JP" altLang="en-US" sz="2000" b="0" dirty="0">
                <a:solidFill>
                  <a:srgbClr val="C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endParaRPr lang="en-US" altLang="ja-JP" sz="2000" b="0" dirty="0">
              <a:solidFill>
                <a:srgbClr val="C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000" b="0" dirty="0" smtClean="0">
                <a:solidFill>
                  <a:srgbClr val="C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How about BH</a:t>
            </a:r>
            <a:r>
              <a:rPr lang="ja-JP" altLang="en-US" sz="2000" b="0" dirty="0" smtClean="0">
                <a:solidFill>
                  <a:srgbClr val="C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 smtClean="0">
                <a:solidFill>
                  <a:srgbClr val="C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solutions</a:t>
            </a:r>
            <a:r>
              <a:rPr lang="ja-JP" altLang="en-US" sz="2000" b="0" dirty="0" smtClean="0">
                <a:solidFill>
                  <a:srgbClr val="C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？</a:t>
            </a:r>
            <a:endParaRPr lang="ja-JP" altLang="en-US" sz="2000" b="0" dirty="0">
              <a:solidFill>
                <a:srgbClr val="C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9" name="Freeform 31"/>
          <p:cNvSpPr>
            <a:spLocks/>
          </p:cNvSpPr>
          <p:nvPr/>
        </p:nvSpPr>
        <p:spPr bwMode="auto">
          <a:xfrm>
            <a:off x="1695450" y="3006725"/>
            <a:ext cx="3962400" cy="495300"/>
          </a:xfrm>
          <a:custGeom>
            <a:avLst/>
            <a:gdLst>
              <a:gd name="T0" fmla="*/ 0 w 2496"/>
              <a:gd name="T1" fmla="*/ 2147483647 h 312"/>
              <a:gd name="T2" fmla="*/ 2147483647 w 2496"/>
              <a:gd name="T3" fmla="*/ 2147483647 h 312"/>
              <a:gd name="T4" fmla="*/ 2147483647 w 2496"/>
              <a:gd name="T5" fmla="*/ 2147483647 h 312"/>
              <a:gd name="T6" fmla="*/ 2147483647 w 2496"/>
              <a:gd name="T7" fmla="*/ 0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312"/>
              <a:gd name="T14" fmla="*/ 2496 w 2496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312">
                <a:moveTo>
                  <a:pt x="0" y="312"/>
                </a:moveTo>
                <a:cubicBezTo>
                  <a:pt x="100" y="291"/>
                  <a:pt x="266" y="209"/>
                  <a:pt x="600" y="186"/>
                </a:cubicBezTo>
                <a:cubicBezTo>
                  <a:pt x="934" y="163"/>
                  <a:pt x="1688" y="205"/>
                  <a:pt x="2004" y="174"/>
                </a:cubicBezTo>
                <a:cubicBezTo>
                  <a:pt x="2320" y="143"/>
                  <a:pt x="2394" y="36"/>
                  <a:pt x="2496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 sz="1800" b="0">
              <a:latin typeface="Arial" charset="0"/>
            </a:endParaRP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5214942" y="2457556"/>
            <a:ext cx="3851275" cy="75713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Since this coefficient is extremely small,</a:t>
            </a:r>
            <a:r>
              <a:rPr lang="ja-JP" altLang="en-US" sz="1600" b="0" dirty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non-linear terms</a:t>
            </a:r>
            <a:r>
              <a:rPr lang="ja-JP" altLang="en-US" sz="16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becomes important even for weakly gravitating system.</a:t>
            </a:r>
            <a:endParaRPr lang="ja-JP" altLang="en-US" sz="1600" b="0" dirty="0">
              <a:solidFill>
                <a:srgbClr val="2D44A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>
            <a:off x="3492500" y="3959225"/>
            <a:ext cx="2808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" name="Freeform 31"/>
          <p:cNvSpPr>
            <a:spLocks/>
          </p:cNvSpPr>
          <p:nvPr/>
        </p:nvSpPr>
        <p:spPr bwMode="auto">
          <a:xfrm rot="9905696">
            <a:off x="3270951" y="2339371"/>
            <a:ext cx="2586612" cy="441070"/>
          </a:xfrm>
          <a:custGeom>
            <a:avLst/>
            <a:gdLst>
              <a:gd name="T0" fmla="*/ 0 w 2496"/>
              <a:gd name="T1" fmla="*/ 2147483647 h 312"/>
              <a:gd name="T2" fmla="*/ 2147483647 w 2496"/>
              <a:gd name="T3" fmla="*/ 2147483647 h 312"/>
              <a:gd name="T4" fmla="*/ 2147483647 w 2496"/>
              <a:gd name="T5" fmla="*/ 2147483647 h 312"/>
              <a:gd name="T6" fmla="*/ 2147483647 w 2496"/>
              <a:gd name="T7" fmla="*/ 0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312"/>
              <a:gd name="T14" fmla="*/ 2496 w 2496"/>
              <a:gd name="T15" fmla="*/ 312 h 312"/>
              <a:gd name="connsiteX0" fmla="*/ 0 w 2496"/>
              <a:gd name="connsiteY0" fmla="*/ 348 h 348"/>
              <a:gd name="connsiteX1" fmla="*/ 600 w 2496"/>
              <a:gd name="connsiteY1" fmla="*/ 222 h 348"/>
              <a:gd name="connsiteX2" fmla="*/ 2004 w 2496"/>
              <a:gd name="connsiteY2" fmla="*/ 210 h 348"/>
              <a:gd name="connsiteX3" fmla="*/ 1773 w 2496"/>
              <a:gd name="connsiteY3" fmla="*/ 29 h 348"/>
              <a:gd name="connsiteX4" fmla="*/ 2496 w 2496"/>
              <a:gd name="connsiteY4" fmla="*/ 36 h 348"/>
              <a:gd name="connsiteX0" fmla="*/ 0 w 2496"/>
              <a:gd name="connsiteY0" fmla="*/ 348 h 348"/>
              <a:gd name="connsiteX1" fmla="*/ 600 w 2496"/>
              <a:gd name="connsiteY1" fmla="*/ 222 h 348"/>
              <a:gd name="connsiteX2" fmla="*/ 1773 w 2496"/>
              <a:gd name="connsiteY2" fmla="*/ 29 h 348"/>
              <a:gd name="connsiteX3" fmla="*/ 2496 w 2496"/>
              <a:gd name="connsiteY3" fmla="*/ 36 h 348"/>
              <a:gd name="connsiteX0" fmla="*/ 0 w 2496"/>
              <a:gd name="connsiteY0" fmla="*/ 348 h 348"/>
              <a:gd name="connsiteX1" fmla="*/ 600 w 2496"/>
              <a:gd name="connsiteY1" fmla="*/ 222 h 348"/>
              <a:gd name="connsiteX2" fmla="*/ 1773 w 2496"/>
              <a:gd name="connsiteY2" fmla="*/ 29 h 348"/>
              <a:gd name="connsiteX3" fmla="*/ 2496 w 2496"/>
              <a:gd name="connsiteY3" fmla="*/ 36 h 348"/>
              <a:gd name="connsiteX0" fmla="*/ 0 w 2496"/>
              <a:gd name="connsiteY0" fmla="*/ 349 h 349"/>
              <a:gd name="connsiteX1" fmla="*/ 600 w 2496"/>
              <a:gd name="connsiteY1" fmla="*/ 223 h 349"/>
              <a:gd name="connsiteX2" fmla="*/ 1476 w 2496"/>
              <a:gd name="connsiteY2" fmla="*/ 29 h 349"/>
              <a:gd name="connsiteX3" fmla="*/ 2496 w 2496"/>
              <a:gd name="connsiteY3" fmla="*/ 37 h 349"/>
              <a:gd name="connsiteX0" fmla="*/ 0 w 2496"/>
              <a:gd name="connsiteY0" fmla="*/ 349 h 349"/>
              <a:gd name="connsiteX1" fmla="*/ 417 w 2496"/>
              <a:gd name="connsiteY1" fmla="*/ 191 h 349"/>
              <a:gd name="connsiteX2" fmla="*/ 1476 w 2496"/>
              <a:gd name="connsiteY2" fmla="*/ 29 h 349"/>
              <a:gd name="connsiteX3" fmla="*/ 2496 w 2496"/>
              <a:gd name="connsiteY3" fmla="*/ 37 h 349"/>
              <a:gd name="connsiteX0" fmla="*/ 0 w 2589"/>
              <a:gd name="connsiteY0" fmla="*/ 328 h 328"/>
              <a:gd name="connsiteX1" fmla="*/ 510 w 2589"/>
              <a:gd name="connsiteY1" fmla="*/ 191 h 328"/>
              <a:gd name="connsiteX2" fmla="*/ 1569 w 2589"/>
              <a:gd name="connsiteY2" fmla="*/ 29 h 328"/>
              <a:gd name="connsiteX3" fmla="*/ 2589 w 2589"/>
              <a:gd name="connsiteY3" fmla="*/ 37 h 328"/>
              <a:gd name="connsiteX0" fmla="*/ 0 w 2589"/>
              <a:gd name="connsiteY0" fmla="*/ 328 h 328"/>
              <a:gd name="connsiteX1" fmla="*/ 510 w 2589"/>
              <a:gd name="connsiteY1" fmla="*/ 191 h 328"/>
              <a:gd name="connsiteX2" fmla="*/ 1569 w 2589"/>
              <a:gd name="connsiteY2" fmla="*/ 29 h 328"/>
              <a:gd name="connsiteX3" fmla="*/ 2589 w 2589"/>
              <a:gd name="connsiteY3" fmla="*/ 37 h 328"/>
              <a:gd name="connsiteX0" fmla="*/ 0 w 2589"/>
              <a:gd name="connsiteY0" fmla="*/ 329 h 329"/>
              <a:gd name="connsiteX1" fmla="*/ 510 w 2589"/>
              <a:gd name="connsiteY1" fmla="*/ 192 h 329"/>
              <a:gd name="connsiteX2" fmla="*/ 1569 w 2589"/>
              <a:gd name="connsiteY2" fmla="*/ 30 h 329"/>
              <a:gd name="connsiteX3" fmla="*/ 2589 w 2589"/>
              <a:gd name="connsiteY3" fmla="*/ 38 h 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9" h="329">
                <a:moveTo>
                  <a:pt x="0" y="329"/>
                </a:moveTo>
                <a:lnTo>
                  <a:pt x="510" y="192"/>
                </a:lnTo>
                <a:cubicBezTo>
                  <a:pt x="756" y="139"/>
                  <a:pt x="1096" y="79"/>
                  <a:pt x="1569" y="30"/>
                </a:cubicBezTo>
                <a:cubicBezTo>
                  <a:pt x="1914" y="0"/>
                  <a:pt x="2189" y="19"/>
                  <a:pt x="2589" y="3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 sz="1800" b="0">
              <a:latin typeface="Arial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285853" y="2876550"/>
            <a:ext cx="2286016" cy="36933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000" b="0" dirty="0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:</a:t>
            </a:r>
            <a:r>
              <a:rPr lang="en-US" altLang="ja-JP" sz="2000" b="0" dirty="0" err="1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000" b="0" dirty="0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 bending </a:t>
            </a:r>
            <a:r>
              <a:rPr lang="en-US" altLang="ja-JP" sz="2000" b="0" dirty="0" err="1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d.o.f</a:t>
            </a:r>
            <a:r>
              <a:rPr lang="en-US" altLang="ja-JP" sz="2000" b="0" dirty="0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  <a:endParaRPr lang="ja-JP" altLang="en-US" sz="2000" b="0" dirty="0">
              <a:solidFill>
                <a:srgbClr val="2D44A4"/>
              </a:solidFill>
              <a:latin typeface="ＭＳ Ｐゴシック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3" name="下矢印 22"/>
          <p:cNvSpPr/>
          <p:nvPr/>
        </p:nvSpPr>
        <p:spPr bwMode="auto">
          <a:xfrm>
            <a:off x="7429520" y="3214686"/>
            <a:ext cx="428628" cy="357190"/>
          </a:xfrm>
          <a:prstGeom prst="downArrow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429388" y="3571876"/>
            <a:ext cx="2786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8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relatively large strong coupling scale</a:t>
            </a:r>
            <a:r>
              <a:rPr lang="en-US" altLang="ja-JP" sz="18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2352-DD78-4FE6-98CF-EB11CFE746DD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156674" name="Line 2"/>
          <p:cNvSpPr>
            <a:spLocks noChangeShapeType="1"/>
          </p:cNvSpPr>
          <p:nvPr/>
        </p:nvSpPr>
        <p:spPr bwMode="auto">
          <a:xfrm>
            <a:off x="1914525" y="4376738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75" name="Line 3"/>
          <p:cNvSpPr>
            <a:spLocks noChangeShapeType="1"/>
          </p:cNvSpPr>
          <p:nvPr/>
        </p:nvSpPr>
        <p:spPr bwMode="auto">
          <a:xfrm flipH="1">
            <a:off x="1228725" y="4300538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>
            <a:off x="923925" y="43767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1533525" y="430053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 flipV="1">
            <a:off x="771525" y="3233738"/>
            <a:ext cx="1219200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771525" y="1633538"/>
            <a:ext cx="1219200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771525" y="4300538"/>
            <a:ext cx="1219200" cy="4572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771525" y="3005138"/>
            <a:ext cx="12192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>
            <a:off x="771525" y="1633538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>
            <a:off x="1990725" y="1633538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84" name="Oval 12"/>
          <p:cNvSpPr>
            <a:spLocks noChangeArrowheads="1"/>
          </p:cNvSpPr>
          <p:nvPr/>
        </p:nvSpPr>
        <p:spPr bwMode="auto">
          <a:xfrm>
            <a:off x="771525" y="3005138"/>
            <a:ext cx="1219200" cy="4572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685" name="Oval 13"/>
          <p:cNvSpPr>
            <a:spLocks noChangeArrowheads="1"/>
          </p:cNvSpPr>
          <p:nvPr/>
        </p:nvSpPr>
        <p:spPr bwMode="auto">
          <a:xfrm>
            <a:off x="771525" y="2776538"/>
            <a:ext cx="1219200" cy="4572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686" name="AutoShape 14"/>
          <p:cNvSpPr>
            <a:spLocks noChangeArrowheads="1"/>
          </p:cNvSpPr>
          <p:nvPr/>
        </p:nvSpPr>
        <p:spPr bwMode="auto">
          <a:xfrm rot="-5400000">
            <a:off x="3781425" y="2552700"/>
            <a:ext cx="4191000" cy="1219200"/>
          </a:xfrm>
          <a:prstGeom prst="parallelogram">
            <a:avLst>
              <a:gd name="adj" fmla="val 672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687" name="Oval 15"/>
          <p:cNvSpPr>
            <a:spLocks noChangeArrowheads="1"/>
          </p:cNvSpPr>
          <p:nvPr/>
        </p:nvSpPr>
        <p:spPr bwMode="auto">
          <a:xfrm>
            <a:off x="5800725" y="2743200"/>
            <a:ext cx="152400" cy="7620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 flipV="1">
            <a:off x="5876925" y="1524000"/>
            <a:ext cx="0" cy="1219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89" name="Line 17"/>
          <p:cNvSpPr>
            <a:spLocks noChangeShapeType="1"/>
          </p:cNvSpPr>
          <p:nvPr/>
        </p:nvSpPr>
        <p:spPr bwMode="auto">
          <a:xfrm flipV="1">
            <a:off x="5953125" y="2286000"/>
            <a:ext cx="457200" cy="6858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 flipH="1" flipV="1">
            <a:off x="5343525" y="1828800"/>
            <a:ext cx="457200" cy="10668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1" name="Line 19"/>
          <p:cNvSpPr>
            <a:spLocks noChangeShapeType="1"/>
          </p:cNvSpPr>
          <p:nvPr/>
        </p:nvSpPr>
        <p:spPr bwMode="auto">
          <a:xfrm flipH="1">
            <a:off x="5343525" y="3352800"/>
            <a:ext cx="457200" cy="6858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>
            <a:off x="5953125" y="3429000"/>
            <a:ext cx="457200" cy="10668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3" name="Line 21"/>
          <p:cNvSpPr>
            <a:spLocks noChangeShapeType="1"/>
          </p:cNvSpPr>
          <p:nvPr/>
        </p:nvSpPr>
        <p:spPr bwMode="auto">
          <a:xfrm>
            <a:off x="5876925" y="3505200"/>
            <a:ext cx="0" cy="1219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rot="5400000" flipV="1">
            <a:off x="6029325" y="3124200"/>
            <a:ext cx="304800" cy="457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 rot="5400000" flipH="1">
            <a:off x="5419725" y="2743200"/>
            <a:ext cx="304800" cy="457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6" name="Freeform 24"/>
          <p:cNvSpPr>
            <a:spLocks/>
          </p:cNvSpPr>
          <p:nvPr/>
        </p:nvSpPr>
        <p:spPr bwMode="auto">
          <a:xfrm>
            <a:off x="4962525" y="3276600"/>
            <a:ext cx="838200" cy="13716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339" y="180"/>
              </a:cxn>
              <a:cxn ang="0">
                <a:pos x="176" y="464"/>
              </a:cxn>
              <a:cxn ang="0">
                <a:pos x="0" y="864"/>
              </a:cxn>
            </a:cxnLst>
            <a:rect l="0" t="0" r="r" b="b"/>
            <a:pathLst>
              <a:path w="528" h="864">
                <a:moveTo>
                  <a:pt x="528" y="0"/>
                </a:moveTo>
                <a:cubicBezTo>
                  <a:pt x="468" y="42"/>
                  <a:pt x="398" y="103"/>
                  <a:pt x="339" y="180"/>
                </a:cubicBezTo>
                <a:cubicBezTo>
                  <a:pt x="280" y="257"/>
                  <a:pt x="232" y="350"/>
                  <a:pt x="176" y="464"/>
                </a:cubicBezTo>
                <a:cubicBezTo>
                  <a:pt x="120" y="578"/>
                  <a:pt x="37" y="781"/>
                  <a:pt x="0" y="86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7" name="Freeform 25"/>
          <p:cNvSpPr>
            <a:spLocks/>
          </p:cNvSpPr>
          <p:nvPr/>
        </p:nvSpPr>
        <p:spPr bwMode="auto">
          <a:xfrm>
            <a:off x="5484813" y="3314700"/>
            <a:ext cx="366712" cy="1536700"/>
          </a:xfrm>
          <a:custGeom>
            <a:avLst/>
            <a:gdLst/>
            <a:ahLst/>
            <a:cxnLst>
              <a:cxn ang="0">
                <a:pos x="231" y="0"/>
              </a:cxn>
              <a:cxn ang="0">
                <a:pos x="95" y="224"/>
              </a:cxn>
              <a:cxn ang="0">
                <a:pos x="7" y="528"/>
              </a:cxn>
              <a:cxn ang="0">
                <a:pos x="55" y="968"/>
              </a:cxn>
            </a:cxnLst>
            <a:rect l="0" t="0" r="r" b="b"/>
            <a:pathLst>
              <a:path w="231" h="968">
                <a:moveTo>
                  <a:pt x="231" y="0"/>
                </a:moveTo>
                <a:cubicBezTo>
                  <a:pt x="208" y="37"/>
                  <a:pt x="132" y="136"/>
                  <a:pt x="95" y="224"/>
                </a:cubicBezTo>
                <a:cubicBezTo>
                  <a:pt x="58" y="312"/>
                  <a:pt x="14" y="404"/>
                  <a:pt x="7" y="528"/>
                </a:cubicBezTo>
                <a:cubicBezTo>
                  <a:pt x="0" y="652"/>
                  <a:pt x="45" y="876"/>
                  <a:pt x="55" y="96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8" name="Freeform 26"/>
          <p:cNvSpPr>
            <a:spLocks/>
          </p:cNvSpPr>
          <p:nvPr/>
        </p:nvSpPr>
        <p:spPr bwMode="auto">
          <a:xfrm>
            <a:off x="4606925" y="2362200"/>
            <a:ext cx="1206500" cy="766763"/>
          </a:xfrm>
          <a:custGeom>
            <a:avLst/>
            <a:gdLst/>
            <a:ahLst/>
            <a:cxnLst>
              <a:cxn ang="0">
                <a:pos x="760" y="432"/>
              </a:cxn>
              <a:cxn ang="0">
                <a:pos x="504" y="464"/>
              </a:cxn>
              <a:cxn ang="0">
                <a:pos x="256" y="320"/>
              </a:cxn>
              <a:cxn ang="0">
                <a:pos x="0" y="0"/>
              </a:cxn>
            </a:cxnLst>
            <a:rect l="0" t="0" r="r" b="b"/>
            <a:pathLst>
              <a:path w="760" h="483">
                <a:moveTo>
                  <a:pt x="760" y="432"/>
                </a:moveTo>
                <a:cubicBezTo>
                  <a:pt x="717" y="437"/>
                  <a:pt x="588" y="483"/>
                  <a:pt x="504" y="464"/>
                </a:cubicBezTo>
                <a:cubicBezTo>
                  <a:pt x="420" y="445"/>
                  <a:pt x="340" y="397"/>
                  <a:pt x="256" y="320"/>
                </a:cubicBezTo>
                <a:cubicBezTo>
                  <a:pt x="172" y="243"/>
                  <a:pt x="53" y="67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699" name="Freeform 27"/>
          <p:cNvSpPr>
            <a:spLocks/>
          </p:cNvSpPr>
          <p:nvPr/>
        </p:nvSpPr>
        <p:spPr bwMode="auto">
          <a:xfrm>
            <a:off x="4899025" y="1206500"/>
            <a:ext cx="977900" cy="1714500"/>
          </a:xfrm>
          <a:custGeom>
            <a:avLst/>
            <a:gdLst/>
            <a:ahLst/>
            <a:cxnLst>
              <a:cxn ang="0">
                <a:pos x="616" y="1080"/>
              </a:cxn>
              <a:cxn ang="0">
                <a:pos x="312" y="768"/>
              </a:cxn>
              <a:cxn ang="0">
                <a:pos x="152" y="440"/>
              </a:cxn>
              <a:cxn ang="0">
                <a:pos x="0" y="0"/>
              </a:cxn>
            </a:cxnLst>
            <a:rect l="0" t="0" r="r" b="b"/>
            <a:pathLst>
              <a:path w="616" h="1080">
                <a:moveTo>
                  <a:pt x="616" y="1080"/>
                </a:moveTo>
                <a:cubicBezTo>
                  <a:pt x="565" y="1028"/>
                  <a:pt x="389" y="875"/>
                  <a:pt x="312" y="768"/>
                </a:cubicBezTo>
                <a:cubicBezTo>
                  <a:pt x="235" y="661"/>
                  <a:pt x="204" y="568"/>
                  <a:pt x="152" y="440"/>
                </a:cubicBezTo>
                <a:cubicBezTo>
                  <a:pt x="100" y="312"/>
                  <a:pt x="32" y="92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00" name="Freeform 28"/>
          <p:cNvSpPr>
            <a:spLocks/>
          </p:cNvSpPr>
          <p:nvPr/>
        </p:nvSpPr>
        <p:spPr bwMode="auto">
          <a:xfrm>
            <a:off x="5718175" y="2001838"/>
            <a:ext cx="420688" cy="1147762"/>
          </a:xfrm>
          <a:custGeom>
            <a:avLst/>
            <a:gdLst/>
            <a:ahLst/>
            <a:cxnLst>
              <a:cxn ang="0">
                <a:pos x="140" y="723"/>
              </a:cxn>
              <a:cxn ang="0">
                <a:pos x="12" y="443"/>
              </a:cxn>
              <a:cxn ang="0">
                <a:pos x="68" y="171"/>
              </a:cxn>
              <a:cxn ang="0">
                <a:pos x="236" y="27"/>
              </a:cxn>
              <a:cxn ang="0">
                <a:pos x="244" y="11"/>
              </a:cxn>
            </a:cxnLst>
            <a:rect l="0" t="0" r="r" b="b"/>
            <a:pathLst>
              <a:path w="265" h="723">
                <a:moveTo>
                  <a:pt x="140" y="723"/>
                </a:moveTo>
                <a:cubicBezTo>
                  <a:pt x="119" y="676"/>
                  <a:pt x="24" y="535"/>
                  <a:pt x="12" y="443"/>
                </a:cubicBezTo>
                <a:cubicBezTo>
                  <a:pt x="0" y="351"/>
                  <a:pt x="31" y="240"/>
                  <a:pt x="68" y="171"/>
                </a:cubicBezTo>
                <a:cubicBezTo>
                  <a:pt x="105" y="102"/>
                  <a:pt x="207" y="54"/>
                  <a:pt x="236" y="27"/>
                </a:cubicBezTo>
                <a:cubicBezTo>
                  <a:pt x="265" y="0"/>
                  <a:pt x="242" y="14"/>
                  <a:pt x="244" y="1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01" name="Freeform 29"/>
          <p:cNvSpPr>
            <a:spLocks/>
          </p:cNvSpPr>
          <p:nvPr/>
        </p:nvSpPr>
        <p:spPr bwMode="auto">
          <a:xfrm>
            <a:off x="5799138" y="3251200"/>
            <a:ext cx="560387" cy="531813"/>
          </a:xfrm>
          <a:custGeom>
            <a:avLst/>
            <a:gdLst/>
            <a:ahLst/>
            <a:cxnLst>
              <a:cxn ang="0">
                <a:pos x="97" y="63"/>
              </a:cxn>
              <a:cxn ang="0">
                <a:pos x="1" y="7"/>
              </a:cxn>
              <a:cxn ang="0">
                <a:pos x="89" y="103"/>
              </a:cxn>
              <a:cxn ang="0">
                <a:pos x="297" y="279"/>
              </a:cxn>
              <a:cxn ang="0">
                <a:pos x="353" y="335"/>
              </a:cxn>
            </a:cxnLst>
            <a:rect l="0" t="0" r="r" b="b"/>
            <a:pathLst>
              <a:path w="353" h="335">
                <a:moveTo>
                  <a:pt x="97" y="63"/>
                </a:moveTo>
                <a:cubicBezTo>
                  <a:pt x="81" y="54"/>
                  <a:pt x="2" y="0"/>
                  <a:pt x="1" y="7"/>
                </a:cubicBezTo>
                <a:cubicBezTo>
                  <a:pt x="0" y="14"/>
                  <a:pt x="40" y="58"/>
                  <a:pt x="89" y="103"/>
                </a:cubicBezTo>
                <a:cubicBezTo>
                  <a:pt x="138" y="148"/>
                  <a:pt x="253" y="240"/>
                  <a:pt x="297" y="279"/>
                </a:cubicBezTo>
                <a:cubicBezTo>
                  <a:pt x="341" y="318"/>
                  <a:pt x="341" y="323"/>
                  <a:pt x="353" y="33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02" name="Text Box 30"/>
          <p:cNvSpPr txBox="1">
            <a:spLocks noChangeArrowheads="1"/>
          </p:cNvSpPr>
          <p:nvPr/>
        </p:nvSpPr>
        <p:spPr bwMode="auto">
          <a:xfrm>
            <a:off x="250825" y="5000636"/>
            <a:ext cx="2763898" cy="165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altLang="ja-JP" sz="2800" dirty="0" err="1">
                <a:solidFill>
                  <a:srgbClr val="99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Kaluza</a:t>
            </a:r>
            <a:r>
              <a:rPr lang="en-US" altLang="ja-JP" sz="2800" dirty="0">
                <a:solidFill>
                  <a:srgbClr val="99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-Klein</a:t>
            </a:r>
          </a:p>
          <a:p>
            <a:pPr algn="ctr">
              <a:lnSpc>
                <a:spcPts val="2800"/>
              </a:lnSpc>
            </a:pPr>
            <a:r>
              <a:rPr lang="en-US" altLang="ja-JP" sz="2800" dirty="0" err="1" smtClean="0">
                <a:solidFill>
                  <a:srgbClr val="99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compactification</a:t>
            </a:r>
            <a:endParaRPr lang="ja-JP" altLang="en-US" sz="2800" dirty="0">
              <a:solidFill>
                <a:srgbClr val="990033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ctr">
              <a:lnSpc>
                <a:spcPts val="2200"/>
              </a:lnSpc>
            </a:pPr>
            <a:r>
              <a:rPr lang="en-US" altLang="ja-JP" b="0" dirty="0" smtClean="0">
                <a:solidFill>
                  <a:srgbClr val="99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Homogeneous in </a:t>
            </a:r>
          </a:p>
          <a:p>
            <a:pPr algn="ctr">
              <a:lnSpc>
                <a:spcPts val="2200"/>
              </a:lnSpc>
            </a:pPr>
            <a:r>
              <a:rPr lang="en-US" altLang="ja-JP" b="0" dirty="0" smtClean="0">
                <a:solidFill>
                  <a:srgbClr val="99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direction of </a:t>
            </a:r>
          </a:p>
          <a:p>
            <a:pPr algn="ctr">
              <a:lnSpc>
                <a:spcPts val="2200"/>
              </a:lnSpc>
            </a:pPr>
            <a:r>
              <a:rPr lang="en-US" altLang="ja-JP" b="0" dirty="0" smtClean="0">
                <a:solidFill>
                  <a:srgbClr val="99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extra-dimensions.</a:t>
            </a:r>
            <a:endParaRPr lang="ja-JP" altLang="en-US" b="0" dirty="0">
              <a:solidFill>
                <a:srgbClr val="990033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6703" name="Text Box 31"/>
          <p:cNvSpPr txBox="1">
            <a:spLocks noChangeArrowheads="1"/>
          </p:cNvSpPr>
          <p:nvPr/>
        </p:nvSpPr>
        <p:spPr bwMode="auto">
          <a:xfrm>
            <a:off x="3779838" y="4714884"/>
            <a:ext cx="522131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dirty="0" err="1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Branworld</a:t>
            </a:r>
            <a:endParaRPr lang="en-US" altLang="ja-JP" sz="280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b="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Only gravity propagates in </a:t>
            </a:r>
          </a:p>
          <a:p>
            <a:r>
              <a:rPr lang="en-US" altLang="ja-JP" b="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Higher dimensional </a:t>
            </a:r>
            <a:r>
              <a:rPr lang="en-US" altLang="ja-JP" b="0" dirty="0" err="1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spacetime</a:t>
            </a:r>
            <a:r>
              <a:rPr lang="en-US" altLang="ja-JP" b="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  <a:endParaRPr lang="ja-JP" altLang="en-US" b="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6704" name="Text Box 32"/>
          <p:cNvSpPr txBox="1">
            <a:spLocks noChangeArrowheads="1"/>
          </p:cNvSpPr>
          <p:nvPr/>
        </p:nvSpPr>
        <p:spPr bwMode="auto">
          <a:xfrm>
            <a:off x="571472" y="285728"/>
            <a:ext cx="8045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u="sng" dirty="0" smtClean="0">
                <a:solidFill>
                  <a:srgbClr val="66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Alternative </a:t>
            </a:r>
            <a:r>
              <a:rPr lang="en-US" altLang="ja-JP" sz="2800" u="sng" dirty="0" err="1" smtClean="0">
                <a:solidFill>
                  <a:srgbClr val="66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compactification</a:t>
            </a:r>
            <a:r>
              <a:rPr lang="en-US" altLang="ja-JP" sz="2800" u="sng" dirty="0" smtClean="0">
                <a:solidFill>
                  <a:srgbClr val="66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scheme (</a:t>
            </a:r>
            <a:r>
              <a:rPr lang="en-US" altLang="ja-JP" sz="2800" u="sng" dirty="0" err="1" smtClean="0">
                <a:solidFill>
                  <a:srgbClr val="66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braneworld</a:t>
            </a:r>
            <a:r>
              <a:rPr lang="en-US" altLang="ja-JP" sz="2800" u="sng" dirty="0">
                <a:solidFill>
                  <a:srgbClr val="66003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</a:t>
            </a:r>
          </a:p>
        </p:txBody>
      </p:sp>
      <p:sp>
        <p:nvSpPr>
          <p:cNvPr id="156705" name="Rectangle 33"/>
          <p:cNvSpPr>
            <a:spLocks noChangeArrowheads="1"/>
          </p:cNvSpPr>
          <p:nvPr/>
        </p:nvSpPr>
        <p:spPr bwMode="auto">
          <a:xfrm>
            <a:off x="2195513" y="3013061"/>
            <a:ext cx="288131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ja-JP" sz="2800" b="0" dirty="0" smtClean="0">
                <a:solidFill>
                  <a:srgbClr val="FF0000"/>
                </a:solidFill>
                <a:latin typeface="Lucida Sans Unicode" pitchFamily="34" charset="0"/>
              </a:rPr>
              <a:t>Red</a:t>
            </a:r>
            <a:r>
              <a:rPr lang="ja-JP" altLang="en-US" sz="2800" b="0" dirty="0" smtClean="0">
                <a:solidFill>
                  <a:srgbClr val="FF0000"/>
                </a:solidFill>
                <a:latin typeface="Lucida Sans Unicode" pitchFamily="34" charset="0"/>
              </a:rPr>
              <a:t>：</a:t>
            </a:r>
            <a:r>
              <a:rPr lang="en-US" altLang="ja-JP" sz="2800" b="0" dirty="0" smtClean="0">
                <a:solidFill>
                  <a:srgbClr val="FF0000"/>
                </a:solidFill>
                <a:latin typeface="Lucida Sans Unicode" pitchFamily="34" charset="0"/>
              </a:rPr>
              <a:t>gravity </a:t>
            </a:r>
          </a:p>
          <a:p>
            <a:pPr algn="ctr"/>
            <a:r>
              <a:rPr lang="en-US" altLang="ja-JP" sz="2800" b="0" dirty="0" smtClean="0">
                <a:solidFill>
                  <a:srgbClr val="FF0000"/>
                </a:solidFill>
                <a:latin typeface="Lucida Sans Unicode" pitchFamily="34" charset="0"/>
              </a:rPr>
              <a:t> flux line</a:t>
            </a:r>
            <a:endParaRPr lang="ja-JP" altLang="en-US" sz="2800" b="0" dirty="0">
              <a:solidFill>
                <a:srgbClr val="FF0000"/>
              </a:solidFill>
              <a:latin typeface="Lucida Sans Unicode" pitchFamily="34" charset="0"/>
            </a:endParaRPr>
          </a:p>
          <a:p>
            <a:pPr algn="ctr"/>
            <a:r>
              <a:rPr lang="en-US" altLang="ja-JP" b="0" dirty="0">
                <a:solidFill>
                  <a:srgbClr val="FF0000"/>
                </a:solidFill>
                <a:latin typeface="cmmi10" pitchFamily="34" charset="0"/>
              </a:rPr>
              <a:t>F</a:t>
            </a:r>
            <a:r>
              <a:rPr lang="ja-JP" altLang="en-US" b="0" dirty="0" smtClean="0">
                <a:solidFill>
                  <a:srgbClr val="FF0000"/>
                </a:solidFill>
                <a:latin typeface="Lucida Sans Unicode" pitchFamily="34" charset="0"/>
              </a:rPr>
              <a:t>∝</a:t>
            </a:r>
            <a:r>
              <a:rPr lang="en-US" altLang="ja-JP" b="0" dirty="0" smtClean="0">
                <a:solidFill>
                  <a:srgbClr val="FF0000"/>
                </a:solidFill>
                <a:latin typeface="Lucida Sans Unicode" pitchFamily="34" charset="0"/>
              </a:rPr>
              <a:t>1/</a:t>
            </a:r>
            <a:r>
              <a:rPr lang="en-US" altLang="ja-JP" b="0" i="1" dirty="0" smtClean="0">
                <a:solidFill>
                  <a:srgbClr val="FF0000"/>
                </a:solidFill>
                <a:ea typeface="Arial Unicode MS" pitchFamily="50" charset="-128"/>
                <a:cs typeface="Times New Roman" pitchFamily="18" charset="0"/>
              </a:rPr>
              <a:t>r</a:t>
            </a:r>
            <a:r>
              <a:rPr lang="en-US" altLang="ja-JP" b="0" baseline="30000" dirty="0" smtClean="0">
                <a:solidFill>
                  <a:srgbClr val="FF0000"/>
                </a:solidFill>
                <a:latin typeface="cmmi10" pitchFamily="34" charset="0"/>
              </a:rPr>
              <a:t>D</a:t>
            </a:r>
            <a:r>
              <a:rPr lang="en-US" altLang="ja-JP" b="0" baseline="30000" dirty="0" smtClean="0">
                <a:solidFill>
                  <a:srgbClr val="FF0000"/>
                </a:solidFill>
                <a:latin typeface="Lucida Sans Unicode" pitchFamily="34" charset="0"/>
              </a:rPr>
              <a:t>-2</a:t>
            </a:r>
            <a:r>
              <a:rPr lang="en-US" altLang="ja-JP" b="0" dirty="0" smtClean="0">
                <a:solidFill>
                  <a:srgbClr val="FF0000"/>
                </a:solidFill>
                <a:latin typeface="ＭＳ Ｐゴシック" pitchFamily="50" charset="-128"/>
              </a:rPr>
              <a:t>(short</a:t>
            </a:r>
            <a:r>
              <a:rPr lang="ja-JP" altLang="en-US" b="0" dirty="0" smtClean="0">
                <a:solidFill>
                  <a:srgbClr val="FF0000"/>
                </a:solidFill>
                <a:latin typeface="ＭＳ Ｐゴシック" pitchFamily="50" charset="-128"/>
              </a:rPr>
              <a:t>）</a:t>
            </a:r>
            <a:endParaRPr lang="ja-JP" altLang="en-US" b="0" dirty="0">
              <a:solidFill>
                <a:srgbClr val="FF0000"/>
              </a:solidFill>
              <a:latin typeface="ＭＳ Ｐゴシック" pitchFamily="50" charset="-128"/>
            </a:endParaRPr>
          </a:p>
          <a:p>
            <a:pPr algn="ctr"/>
            <a:r>
              <a:rPr lang="ja-JP" altLang="en-US" b="0" dirty="0">
                <a:solidFill>
                  <a:srgbClr val="FF0000"/>
                </a:solidFill>
                <a:latin typeface="Lucida Sans Unicode" pitchFamily="34" charset="0"/>
              </a:rPr>
              <a:t> 　　</a:t>
            </a:r>
            <a:r>
              <a:rPr lang="en-US" altLang="ja-JP" b="0" dirty="0">
                <a:solidFill>
                  <a:srgbClr val="FF0000"/>
                </a:solidFill>
                <a:latin typeface="Lucida Sans Unicode" pitchFamily="34" charset="0"/>
              </a:rPr>
              <a:t>1/</a:t>
            </a:r>
            <a:r>
              <a:rPr lang="en-US" altLang="ja-JP" b="0" i="1" dirty="0">
                <a:solidFill>
                  <a:srgbClr val="FF0000"/>
                </a:solidFill>
                <a:ea typeface="Arial Unicode MS" pitchFamily="50" charset="-128"/>
                <a:cs typeface="Times New Roman" pitchFamily="18" charset="0"/>
              </a:rPr>
              <a:t>r</a:t>
            </a:r>
            <a:r>
              <a:rPr lang="en-US" altLang="ja-JP" b="0" baseline="30000" dirty="0">
                <a:solidFill>
                  <a:srgbClr val="FF0000"/>
                </a:solidFill>
                <a:latin typeface="Lucida Sans Unicode" pitchFamily="34" charset="0"/>
              </a:rPr>
              <a:t>2</a:t>
            </a:r>
            <a:r>
              <a:rPr lang="ja-JP" altLang="en-US" b="0" baseline="30000" dirty="0">
                <a:solidFill>
                  <a:srgbClr val="FF0000"/>
                </a:solidFill>
                <a:latin typeface="Lucida Sans Unicode" pitchFamily="34" charset="0"/>
              </a:rPr>
              <a:t>　　</a:t>
            </a:r>
            <a:r>
              <a:rPr lang="en-US" altLang="ja-JP" b="0" dirty="0" smtClean="0">
                <a:solidFill>
                  <a:srgbClr val="FF0000"/>
                </a:solidFill>
                <a:latin typeface="ＭＳ Ｐゴシック" pitchFamily="50" charset="-128"/>
              </a:rPr>
              <a:t>(long</a:t>
            </a:r>
            <a:r>
              <a:rPr lang="ja-JP" altLang="en-US" b="0" dirty="0" smtClean="0">
                <a:solidFill>
                  <a:srgbClr val="FF0000"/>
                </a:solidFill>
                <a:latin typeface="ＭＳ Ｐゴシック" pitchFamily="50" charset="-128"/>
              </a:rPr>
              <a:t>）</a:t>
            </a:r>
            <a:endParaRPr lang="ja-JP" altLang="en-US" b="0" dirty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sp>
        <p:nvSpPr>
          <p:cNvPr id="156706" name="Rectangle 34"/>
          <p:cNvSpPr>
            <a:spLocks noChangeArrowheads="1"/>
          </p:cNvSpPr>
          <p:nvPr/>
        </p:nvSpPr>
        <p:spPr bwMode="auto">
          <a:xfrm>
            <a:off x="2411413" y="1428736"/>
            <a:ext cx="215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ja-JP" sz="2800" b="0" dirty="0" smtClean="0">
                <a:solidFill>
                  <a:srgbClr val="0033CC"/>
                </a:solidFill>
                <a:latin typeface="Lucida Sans Unicode" pitchFamily="34" charset="0"/>
              </a:rPr>
              <a:t>Blue</a:t>
            </a:r>
            <a:r>
              <a:rPr lang="ja-JP" altLang="en-US" sz="2800" b="0" dirty="0" smtClean="0">
                <a:solidFill>
                  <a:srgbClr val="0033CC"/>
                </a:solidFill>
                <a:latin typeface="Lucida Sans Unicode" pitchFamily="34" charset="0"/>
              </a:rPr>
              <a:t>：</a:t>
            </a:r>
            <a:r>
              <a:rPr lang="en-US" altLang="ja-JP" sz="2800" b="0" dirty="0" smtClean="0">
                <a:solidFill>
                  <a:srgbClr val="0033CC"/>
                </a:solidFill>
                <a:latin typeface="Lucida Sans Unicode" pitchFamily="34" charset="0"/>
              </a:rPr>
              <a:t>EM flux line</a:t>
            </a:r>
            <a:endParaRPr lang="ja-JP" altLang="en-US" sz="2800" b="0" dirty="0">
              <a:solidFill>
                <a:srgbClr val="0033CC"/>
              </a:solidFill>
              <a:latin typeface="Lucida Sans Unicode" pitchFamily="34" charset="0"/>
            </a:endParaRPr>
          </a:p>
          <a:p>
            <a:pPr algn="ctr"/>
            <a:r>
              <a:rPr lang="en-US" altLang="ja-JP" b="0" dirty="0">
                <a:solidFill>
                  <a:srgbClr val="0033CC"/>
                </a:solidFill>
                <a:latin typeface="cmmi10" pitchFamily="34" charset="0"/>
              </a:rPr>
              <a:t>F</a:t>
            </a:r>
            <a:r>
              <a:rPr lang="ja-JP" altLang="en-US" b="0" dirty="0">
                <a:solidFill>
                  <a:srgbClr val="0033CC"/>
                </a:solidFill>
                <a:latin typeface="Lucida Sans Unicode" pitchFamily="34" charset="0"/>
              </a:rPr>
              <a:t>∝</a:t>
            </a:r>
            <a:r>
              <a:rPr lang="en-US" altLang="ja-JP" b="0" dirty="0">
                <a:solidFill>
                  <a:srgbClr val="0033CC"/>
                </a:solidFill>
                <a:latin typeface="Lucida Sans Unicode" pitchFamily="34" charset="0"/>
              </a:rPr>
              <a:t>1/</a:t>
            </a:r>
            <a:r>
              <a:rPr lang="en-US" altLang="ja-JP" b="0" i="1" dirty="0">
                <a:solidFill>
                  <a:srgbClr val="0033CC"/>
                </a:solidFill>
                <a:cs typeface="Times New Roman" pitchFamily="18" charset="0"/>
              </a:rPr>
              <a:t>r</a:t>
            </a:r>
            <a:r>
              <a:rPr lang="en-US" altLang="ja-JP" b="0" baseline="30000" dirty="0">
                <a:solidFill>
                  <a:srgbClr val="0033CC"/>
                </a:solidFill>
                <a:latin typeface="Lucida Sans Unicode" pitchFamily="34" charset="0"/>
              </a:rPr>
              <a:t>2</a:t>
            </a:r>
            <a:r>
              <a:rPr lang="en-US" altLang="ja-JP" b="0" dirty="0">
                <a:solidFill>
                  <a:srgbClr val="FF0000"/>
                </a:solidFill>
                <a:latin typeface="Lucida Sans Unicode" pitchFamily="34" charset="0"/>
              </a:rPr>
              <a:t> </a:t>
            </a:r>
            <a:endParaRPr lang="ja-JP" altLang="en-US" b="0" dirty="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156707" name="Oval 35"/>
          <p:cNvSpPr>
            <a:spLocks noChangeArrowheads="1"/>
          </p:cNvSpPr>
          <p:nvPr/>
        </p:nvSpPr>
        <p:spPr bwMode="auto">
          <a:xfrm>
            <a:off x="771525" y="1404938"/>
            <a:ext cx="1219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708" name="Line 36"/>
          <p:cNvSpPr>
            <a:spLocks noChangeShapeType="1"/>
          </p:cNvSpPr>
          <p:nvPr/>
        </p:nvSpPr>
        <p:spPr bwMode="auto">
          <a:xfrm flipV="1">
            <a:off x="847725" y="1328738"/>
            <a:ext cx="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09" name="Line 37"/>
          <p:cNvSpPr>
            <a:spLocks noChangeShapeType="1"/>
          </p:cNvSpPr>
          <p:nvPr/>
        </p:nvSpPr>
        <p:spPr bwMode="auto">
          <a:xfrm flipV="1">
            <a:off x="1228725" y="1666875"/>
            <a:ext cx="0" cy="1566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0" name="Line 38"/>
          <p:cNvSpPr>
            <a:spLocks noChangeShapeType="1"/>
          </p:cNvSpPr>
          <p:nvPr/>
        </p:nvSpPr>
        <p:spPr bwMode="auto">
          <a:xfrm flipV="1">
            <a:off x="1000125" y="1633538"/>
            <a:ext cx="0" cy="1566862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1" name="Line 39"/>
          <p:cNvSpPr>
            <a:spLocks noChangeShapeType="1"/>
          </p:cNvSpPr>
          <p:nvPr/>
        </p:nvSpPr>
        <p:spPr bwMode="auto">
          <a:xfrm flipH="1" flipV="1">
            <a:off x="1533525" y="1252538"/>
            <a:ext cx="0" cy="609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2" name="Line 40"/>
          <p:cNvSpPr>
            <a:spLocks noChangeShapeType="1"/>
          </p:cNvSpPr>
          <p:nvPr/>
        </p:nvSpPr>
        <p:spPr bwMode="auto">
          <a:xfrm flipV="1">
            <a:off x="1838325" y="1328738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3" name="Line 41"/>
          <p:cNvSpPr>
            <a:spLocks noChangeShapeType="1"/>
          </p:cNvSpPr>
          <p:nvPr/>
        </p:nvSpPr>
        <p:spPr bwMode="auto">
          <a:xfrm flipV="1">
            <a:off x="1228725" y="125253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4" name="Line 42"/>
          <p:cNvSpPr>
            <a:spLocks noChangeShapeType="1"/>
          </p:cNvSpPr>
          <p:nvPr/>
        </p:nvSpPr>
        <p:spPr bwMode="auto">
          <a:xfrm flipV="1">
            <a:off x="1838325" y="1590675"/>
            <a:ext cx="0" cy="1566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5" name="Line 43"/>
          <p:cNvSpPr>
            <a:spLocks noChangeShapeType="1"/>
          </p:cNvSpPr>
          <p:nvPr/>
        </p:nvSpPr>
        <p:spPr bwMode="auto">
          <a:xfrm flipV="1">
            <a:off x="771525" y="1492250"/>
            <a:ext cx="0" cy="1566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6" name="Line 44"/>
          <p:cNvSpPr>
            <a:spLocks noChangeShapeType="1"/>
          </p:cNvSpPr>
          <p:nvPr/>
        </p:nvSpPr>
        <p:spPr bwMode="auto">
          <a:xfrm flipV="1">
            <a:off x="1990725" y="1492250"/>
            <a:ext cx="0" cy="1566863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7" name="Line 45"/>
          <p:cNvSpPr>
            <a:spLocks noChangeShapeType="1"/>
          </p:cNvSpPr>
          <p:nvPr/>
        </p:nvSpPr>
        <p:spPr bwMode="auto">
          <a:xfrm flipV="1">
            <a:off x="1609725" y="1666875"/>
            <a:ext cx="0" cy="1566863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8" name="Line 46"/>
          <p:cNvSpPr>
            <a:spLocks noChangeShapeType="1"/>
          </p:cNvSpPr>
          <p:nvPr/>
        </p:nvSpPr>
        <p:spPr bwMode="auto">
          <a:xfrm>
            <a:off x="1304925" y="3462338"/>
            <a:ext cx="0" cy="1566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19" name="Line 47"/>
          <p:cNvSpPr>
            <a:spLocks noChangeShapeType="1"/>
          </p:cNvSpPr>
          <p:nvPr/>
        </p:nvSpPr>
        <p:spPr bwMode="auto">
          <a:xfrm>
            <a:off x="1000125" y="3386138"/>
            <a:ext cx="0" cy="1566862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20" name="Line 48"/>
          <p:cNvSpPr>
            <a:spLocks noChangeShapeType="1"/>
          </p:cNvSpPr>
          <p:nvPr/>
        </p:nvSpPr>
        <p:spPr bwMode="auto">
          <a:xfrm>
            <a:off x="1838325" y="3386138"/>
            <a:ext cx="0" cy="1566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21" name="Line 49"/>
          <p:cNvSpPr>
            <a:spLocks noChangeShapeType="1"/>
          </p:cNvSpPr>
          <p:nvPr/>
        </p:nvSpPr>
        <p:spPr bwMode="auto">
          <a:xfrm>
            <a:off x="771525" y="3267075"/>
            <a:ext cx="0" cy="1566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22" name="Line 50"/>
          <p:cNvSpPr>
            <a:spLocks noChangeShapeType="1"/>
          </p:cNvSpPr>
          <p:nvPr/>
        </p:nvSpPr>
        <p:spPr bwMode="auto">
          <a:xfrm>
            <a:off x="1990725" y="3244850"/>
            <a:ext cx="0" cy="1566863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23" name="Line 51"/>
          <p:cNvSpPr>
            <a:spLocks noChangeShapeType="1"/>
          </p:cNvSpPr>
          <p:nvPr/>
        </p:nvSpPr>
        <p:spPr bwMode="auto">
          <a:xfrm>
            <a:off x="1609725" y="3419475"/>
            <a:ext cx="0" cy="1566863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6724" name="Rectangle 52"/>
          <p:cNvSpPr>
            <a:spLocks noChangeArrowheads="1"/>
          </p:cNvSpPr>
          <p:nvPr/>
        </p:nvSpPr>
        <p:spPr bwMode="auto">
          <a:xfrm>
            <a:off x="6572264" y="2682429"/>
            <a:ext cx="2571783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Since experimental constraints on gravity force are week, relatively large </a:t>
            </a:r>
            <a:r>
              <a:rPr lang="en-US" altLang="ja-JP" sz="2000" b="0" dirty="0" err="1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extradimensions</a:t>
            </a:r>
            <a:r>
              <a:rPr lang="en-US" altLang="ja-JP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are allowed. </a:t>
            </a:r>
            <a:r>
              <a:rPr lang="ja-JP" altLang="en-US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～</a:t>
            </a:r>
            <a:r>
              <a:rPr lang="en-US" altLang="ja-JP" sz="20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0.1mm</a:t>
            </a:r>
          </a:p>
          <a:p>
            <a:r>
              <a:rPr lang="ja-JP" altLang="en-US" sz="20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endParaRPr lang="en-US" altLang="ja-JP" sz="2000" b="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6725" name="Rectangle 53"/>
          <p:cNvSpPr>
            <a:spLocks noChangeArrowheads="1"/>
          </p:cNvSpPr>
          <p:nvPr/>
        </p:nvSpPr>
        <p:spPr bwMode="auto">
          <a:xfrm>
            <a:off x="6643702" y="1196975"/>
            <a:ext cx="2357437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Gravity naturally propagates in higher dimensional </a:t>
            </a:r>
            <a:r>
              <a:rPr lang="en-US" altLang="ja-JP" sz="2000" b="0" dirty="0" err="1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spacetime</a:t>
            </a:r>
            <a:r>
              <a:rPr lang="en-US" altLang="ja-JP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</a:t>
            </a:r>
            <a:endParaRPr lang="en-US" altLang="ja-JP" sz="20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6727" name="Rectangle 55"/>
          <p:cNvSpPr>
            <a:spLocks noChangeArrowheads="1"/>
          </p:cNvSpPr>
          <p:nvPr/>
        </p:nvSpPr>
        <p:spPr bwMode="auto">
          <a:xfrm>
            <a:off x="3428992" y="5942035"/>
            <a:ext cx="5825634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b="0" dirty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Standard </a:t>
            </a:r>
            <a:r>
              <a:rPr lang="en-US" altLang="ja-JP" sz="2000" b="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model fields are localized on the </a:t>
            </a:r>
            <a:r>
              <a:rPr lang="en-US" altLang="ja-JP" sz="2000" b="0" dirty="0" err="1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000" b="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</a:t>
            </a:r>
            <a:endParaRPr lang="ja-JP" altLang="en-US" sz="2000" b="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ja-JP" altLang="en-US" sz="2000" b="0" dirty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</a:t>
            </a:r>
            <a:r>
              <a:rPr lang="en-US" altLang="ja-JP" sz="2000" b="0" dirty="0" smtClean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-otherwise, contradiction with observation.</a:t>
            </a:r>
            <a:endParaRPr lang="ja-JP" altLang="en-US" sz="2000" b="0" dirty="0">
              <a:solidFill>
                <a:schemeClr val="tx2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advTm="11232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DE72-EC17-40E3-8FC0-437D7929B359}" type="slidenum">
              <a:rPr lang="ja-JP" altLang="en-US" sz="1200" smtClean="0"/>
              <a:pPr/>
              <a:t>30</a:t>
            </a:fld>
            <a:endParaRPr lang="en-US" altLang="ja-JP" sz="1200"/>
          </a:p>
        </p:txBody>
      </p:sp>
      <p:sp>
        <p:nvSpPr>
          <p:cNvPr id="3" name="スライド番号プレースホルダ 3"/>
          <p:cNvSpPr txBox="1">
            <a:spLocks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62D9D7-CD3D-4F8F-A9C6-3E1212FD0850}" type="slidenum">
              <a:rPr kumimoji="0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850" y="285728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altLang="ja-JP" sz="2800" b="0" u="sng" dirty="0" smtClean="0">
                <a:solidFill>
                  <a:schemeClr val="tx2"/>
                </a:solidFill>
                <a:latin typeface="Arial" charset="0"/>
              </a:rPr>
              <a:t>Gravity in higher co-dimension </a:t>
            </a:r>
            <a:r>
              <a:rPr lang="en-US" altLang="ja-JP" sz="2800" b="0" u="sng" dirty="0" err="1" smtClean="0">
                <a:solidFill>
                  <a:schemeClr val="tx2"/>
                </a:solidFill>
                <a:latin typeface="Arial" charset="0"/>
              </a:rPr>
              <a:t>brane</a:t>
            </a:r>
            <a:r>
              <a:rPr lang="en-US" altLang="ja-JP" sz="2800" b="0" u="sng" dirty="0" smtClean="0">
                <a:solidFill>
                  <a:schemeClr val="tx2"/>
                </a:solidFill>
                <a:latin typeface="Arial" charset="0"/>
              </a:rPr>
              <a:t> world</a:t>
            </a:r>
            <a:endParaRPr lang="ja-JP" altLang="en-US" sz="2800" b="0" u="sng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0825" y="1038509"/>
            <a:ext cx="747672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0" dirty="0" smtClean="0">
                <a:solidFill>
                  <a:srgbClr val="D6009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 general gravitational potential becomes singular at the </a:t>
            </a:r>
            <a:r>
              <a:rPr lang="en-US" altLang="ja-JP" sz="2000" b="0" dirty="0" err="1" smtClean="0">
                <a:solidFill>
                  <a:srgbClr val="D6009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000" b="0" dirty="0" smtClean="0">
                <a:solidFill>
                  <a:srgbClr val="D60093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</a:t>
            </a:r>
            <a:endParaRPr lang="ja-JP" altLang="en-US" sz="2000" b="0" dirty="0">
              <a:solidFill>
                <a:srgbClr val="D60093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/>
        </p:nvGraphicFramePr>
        <p:xfrm>
          <a:off x="2605087" y="1428736"/>
          <a:ext cx="3424011" cy="535001"/>
        </p:xfrm>
        <a:graphic>
          <a:graphicData uri="http://schemas.openxmlformats.org/presentationml/2006/ole">
            <p:oleObj spid="_x0000_s290819" name="数式" r:id="rId3" imgW="1218960" imgH="190440" progId="Equation.3">
              <p:embed/>
            </p:oleObj>
          </a:graphicData>
        </a:graphic>
      </p:graphicFrame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6715140" y="714356"/>
            <a:ext cx="20002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000" b="0" dirty="0" smtClean="0">
                <a:solidFill>
                  <a:srgbClr val="2D44A4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   very shortly</a:t>
            </a:r>
            <a:endParaRPr lang="ja-JP" altLang="en-US" sz="2000" b="0" dirty="0">
              <a:solidFill>
                <a:srgbClr val="2D44A4"/>
              </a:solidFill>
              <a:latin typeface="ＭＳ Ｐゴシック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490510" y="2000240"/>
            <a:ext cx="50720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Some regularization is necessary.</a:t>
            </a:r>
            <a:endParaRPr lang="ja-JP" altLang="en-US" sz="2000" b="0" dirty="0">
              <a:solidFill>
                <a:srgbClr val="2D44A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714348" y="2361326"/>
            <a:ext cx="8215370" cy="39703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Blip>
                <a:blip r:embed="rId4"/>
              </a:buBlip>
            </a:pPr>
            <a:r>
              <a:rPr lang="en-US" altLang="ja-JP" sz="2000" b="0" dirty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o-dimension 1 </a:t>
            </a:r>
            <a:r>
              <a:rPr lang="en-US" altLang="ja-JP" sz="2000" b="0" dirty="0" err="1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+ KK </a:t>
            </a:r>
            <a:r>
              <a:rPr lang="en-US" altLang="ja-JP" sz="2000" b="0" dirty="0" err="1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compactification</a:t>
            </a: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2000" b="0" dirty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~similar to 5-dim cases</a:t>
            </a:r>
          </a:p>
          <a:p>
            <a:pPr>
              <a:lnSpc>
                <a:spcPct val="90000"/>
              </a:lnSpc>
            </a:pPr>
            <a:endParaRPr lang="en-US" altLang="ja-JP" sz="2000" b="0" dirty="0" smtClean="0">
              <a:solidFill>
                <a:srgbClr val="2D44A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lnSpc>
                <a:spcPct val="90000"/>
              </a:lnSpc>
              <a:buBlip>
                <a:blip r:embed="rId4"/>
              </a:buBlip>
            </a:pP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Gauss-Bonnet term in the bulk (6-dim).</a:t>
            </a:r>
          </a:p>
          <a:p>
            <a:pPr>
              <a:lnSpc>
                <a:spcPct val="90000"/>
              </a:lnSpc>
              <a:buBlip>
                <a:blip r:embed="rId4"/>
              </a:buBlip>
            </a:pPr>
            <a:endParaRPr lang="en-US" altLang="ja-JP" sz="2000" b="0" dirty="0">
              <a:solidFill>
                <a:srgbClr val="2D44A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2000" b="0" dirty="0" smtClean="0">
              <a:solidFill>
                <a:srgbClr val="2D44A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~does not seem to work as is initially proposed.</a:t>
            </a:r>
          </a:p>
          <a:p>
            <a:pPr>
              <a:lnSpc>
                <a:spcPct val="90000"/>
              </a:lnSpc>
            </a:pPr>
            <a:endParaRPr lang="en-US" altLang="ja-JP" sz="2000" b="0" dirty="0">
              <a:solidFill>
                <a:srgbClr val="2D44A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lnSpc>
                <a:spcPct val="90000"/>
              </a:lnSpc>
              <a:buBlip>
                <a:blip r:embed="rId4"/>
              </a:buBlip>
            </a:pP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Nested </a:t>
            </a:r>
            <a:r>
              <a:rPr lang="en-US" altLang="ja-JP" sz="2000" b="0" dirty="0" err="1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world with induced gravity terms.</a:t>
            </a:r>
          </a:p>
          <a:p>
            <a:pPr>
              <a:lnSpc>
                <a:spcPct val="90000"/>
              </a:lnSpc>
              <a:buBlip>
                <a:blip r:embed="rId4"/>
              </a:buBlip>
            </a:pPr>
            <a:endParaRPr lang="en-US" altLang="ja-JP" sz="2000" b="0" dirty="0">
              <a:solidFill>
                <a:srgbClr val="2D44A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lnSpc>
                <a:spcPct val="90000"/>
              </a:lnSpc>
              <a:buBlip>
                <a:blip r:embed="rId4"/>
              </a:buBlip>
            </a:pPr>
            <a:endParaRPr lang="en-US" altLang="ja-JP" sz="2000" b="0" dirty="0" smtClean="0">
              <a:solidFill>
                <a:srgbClr val="2D44A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lnSpc>
                <a:spcPct val="90000"/>
              </a:lnSpc>
              <a:buBlip>
                <a:blip r:embed="rId4"/>
              </a:buBlip>
            </a:pP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Ghost appears but it is claimed that the ghost can be erased by 	putting sufficiently large 4-dim tension.</a:t>
            </a:r>
          </a:p>
          <a:p>
            <a:pPr lvl="1">
              <a:lnSpc>
                <a:spcPct val="90000"/>
              </a:lnSpc>
              <a:buBlip>
                <a:blip r:embed="rId4"/>
              </a:buBlip>
            </a:pPr>
            <a:r>
              <a:rPr lang="en-US" altLang="ja-JP" sz="2000" b="0" dirty="0" smtClean="0">
                <a:solidFill>
                  <a:srgbClr val="2D44A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Not as stubborn as the ghost in self-accelerating branch? </a:t>
            </a:r>
          </a:p>
        </p:txBody>
      </p:sp>
      <p:graphicFrame>
        <p:nvGraphicFramePr>
          <p:cNvPr id="290827" name="Object 11"/>
          <p:cNvGraphicFramePr>
            <a:graphicFrameLocks noChangeAspect="1"/>
          </p:cNvGraphicFramePr>
          <p:nvPr/>
        </p:nvGraphicFramePr>
        <p:xfrm>
          <a:off x="331819" y="3571876"/>
          <a:ext cx="8669337" cy="500063"/>
        </p:xfrm>
        <a:graphic>
          <a:graphicData uri="http://schemas.openxmlformats.org/presentationml/2006/ole">
            <p:oleObj spid="_x0000_s290827" name="数式" r:id="rId5" imgW="5283000" imgH="304560" progId="Equation.3">
              <p:embed/>
            </p:oleObj>
          </a:graphicData>
        </a:graphic>
      </p:graphicFrame>
      <p:graphicFrame>
        <p:nvGraphicFramePr>
          <p:cNvPr id="290828" name="Object 23"/>
          <p:cNvGraphicFramePr>
            <a:graphicFrameLocks noChangeAspect="1"/>
          </p:cNvGraphicFramePr>
          <p:nvPr/>
        </p:nvGraphicFramePr>
        <p:xfrm>
          <a:off x="1214414" y="4878402"/>
          <a:ext cx="7475538" cy="550862"/>
        </p:xfrm>
        <a:graphic>
          <a:graphicData uri="http://schemas.openxmlformats.org/presentationml/2006/ole">
            <p:oleObj spid="_x0000_s290828" name="数式" r:id="rId6" imgW="4127400" imgH="304560" progId="Equation.3">
              <p:embed/>
            </p:oleObj>
          </a:graphicData>
        </a:graphic>
      </p:graphicFrame>
      <p:sp>
        <p:nvSpPr>
          <p:cNvPr id="28" name="正方形/長方形 27"/>
          <p:cNvSpPr/>
          <p:nvPr/>
        </p:nvSpPr>
        <p:spPr>
          <a:xfrm>
            <a:off x="5357818" y="3214686"/>
            <a:ext cx="3571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dirty="0" smtClean="0">
                <a:solidFill>
                  <a:srgbClr val="009900"/>
                </a:solidFill>
              </a:rPr>
              <a:t>(</a:t>
            </a:r>
            <a:r>
              <a:rPr lang="en-US" sz="1400" b="0" dirty="0" err="1" smtClean="0">
                <a:solidFill>
                  <a:srgbClr val="009900"/>
                </a:solidFill>
              </a:rPr>
              <a:t>Bostock</a:t>
            </a:r>
            <a:r>
              <a:rPr lang="en-US" sz="1400" b="0" dirty="0" smtClean="0">
                <a:solidFill>
                  <a:srgbClr val="009900"/>
                </a:solidFill>
              </a:rPr>
              <a:t>, Gregory, Navarro, Santiago(2003))</a:t>
            </a:r>
            <a:endParaRPr lang="en-US" sz="1400" b="0" dirty="0">
              <a:solidFill>
                <a:srgbClr val="0099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204526" y="4405978"/>
            <a:ext cx="3082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0" dirty="0" smtClean="0">
                <a:solidFill>
                  <a:srgbClr val="009900"/>
                </a:solidFill>
              </a:rPr>
              <a:t>(de </a:t>
            </a:r>
            <a:r>
              <a:rPr lang="en-US" sz="1400" b="0" dirty="0" err="1">
                <a:solidFill>
                  <a:srgbClr val="009900"/>
                </a:solidFill>
              </a:rPr>
              <a:t>Rham</a:t>
            </a:r>
            <a:r>
              <a:rPr lang="en-US" sz="1400" b="0" dirty="0">
                <a:solidFill>
                  <a:srgbClr val="009900"/>
                </a:solidFill>
              </a:rPr>
              <a:t>, </a:t>
            </a:r>
            <a:r>
              <a:rPr lang="en-US" sz="1400" b="0" dirty="0" err="1" smtClean="0">
                <a:solidFill>
                  <a:srgbClr val="009900"/>
                </a:solidFill>
              </a:rPr>
              <a:t>Dvali</a:t>
            </a:r>
            <a:r>
              <a:rPr lang="en-US" sz="1400" b="0" dirty="0">
                <a:solidFill>
                  <a:srgbClr val="009900"/>
                </a:solidFill>
              </a:rPr>
              <a:t>, </a:t>
            </a:r>
            <a:r>
              <a:rPr lang="en-US" sz="1400" b="0" dirty="0" smtClean="0">
                <a:solidFill>
                  <a:srgbClr val="009900"/>
                </a:solidFill>
              </a:rPr>
              <a:t>Hofmann</a:t>
            </a:r>
            <a:r>
              <a:rPr lang="en-US" sz="1400" b="0" dirty="0">
                <a:solidFill>
                  <a:srgbClr val="009900"/>
                </a:solidFill>
              </a:rPr>
              <a:t>, </a:t>
            </a:r>
            <a:r>
              <a:rPr lang="en-US" sz="1400" b="0" dirty="0" err="1" smtClean="0">
                <a:solidFill>
                  <a:srgbClr val="009900"/>
                </a:solidFill>
              </a:rPr>
              <a:t>Khoury</a:t>
            </a:r>
            <a:r>
              <a:rPr lang="en-US" sz="1400" b="0" dirty="0" smtClean="0">
                <a:solidFill>
                  <a:srgbClr val="009900"/>
                </a:solidFill>
              </a:rPr>
              <a:t>, </a:t>
            </a:r>
          </a:p>
          <a:p>
            <a:r>
              <a:rPr lang="en-US" sz="1400" b="0" dirty="0" err="1" smtClean="0">
                <a:solidFill>
                  <a:srgbClr val="009900"/>
                </a:solidFill>
              </a:rPr>
              <a:t>Pujolas</a:t>
            </a:r>
            <a:r>
              <a:rPr lang="en-US" sz="1400" b="0" dirty="0">
                <a:solidFill>
                  <a:srgbClr val="009900"/>
                </a:solidFill>
              </a:rPr>
              <a:t>, </a:t>
            </a:r>
            <a:r>
              <a:rPr lang="en-US" sz="1400" b="0" dirty="0" err="1" smtClean="0">
                <a:solidFill>
                  <a:srgbClr val="009900"/>
                </a:solidFill>
              </a:rPr>
              <a:t>Redi</a:t>
            </a:r>
            <a:r>
              <a:rPr lang="en-US" sz="1400" b="0" dirty="0" smtClean="0">
                <a:solidFill>
                  <a:srgbClr val="009900"/>
                </a:solidFill>
              </a:rPr>
              <a:t>, </a:t>
            </a:r>
            <a:r>
              <a:rPr lang="en-US" sz="1400" b="0" dirty="0" err="1" smtClean="0">
                <a:solidFill>
                  <a:srgbClr val="009900"/>
                </a:solidFill>
              </a:rPr>
              <a:t>Tolley</a:t>
            </a:r>
            <a:r>
              <a:rPr lang="en-US" sz="1400" b="0" dirty="0" smtClean="0">
                <a:solidFill>
                  <a:srgbClr val="009900"/>
                </a:solidFill>
              </a:rPr>
              <a:t>, arXiv:0711.2072)</a:t>
            </a:r>
            <a:r>
              <a:rPr lang="en-US" sz="1400" b="0" dirty="0">
                <a:solidFill>
                  <a:srgbClr val="009900"/>
                </a:solidFill>
              </a:rPr>
              <a:t> </a:t>
            </a:r>
            <a:endParaRPr lang="ja-JP" altLang="en-US" sz="1400" b="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239000" y="6400824"/>
            <a:ext cx="1905000" cy="457200"/>
          </a:xfrm>
        </p:spPr>
        <p:txBody>
          <a:bodyPr/>
          <a:lstStyle/>
          <a:p>
            <a:fld id="{529FA852-56BA-4EA1-BED4-2EDAA559FCC8}" type="slidenum">
              <a:rPr lang="ja-JP" altLang="en-US"/>
              <a:pPr/>
              <a:t>31</a:t>
            </a:fld>
            <a:endParaRPr lang="en-US" altLang="ja-JP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2852"/>
            <a:ext cx="8305800" cy="533400"/>
          </a:xfrm>
        </p:spPr>
        <p:txBody>
          <a:bodyPr/>
          <a:lstStyle/>
          <a:p>
            <a:pPr algn="ctr"/>
            <a:r>
              <a:rPr lang="en-US" altLang="ja-JP" dirty="0" smtClean="0">
                <a:solidFill>
                  <a:srgbClr val="993300"/>
                </a:solidFill>
                <a:latin typeface="ＭＳ Ｐゴシック" pitchFamily="50" charset="-128"/>
                <a:ea typeface="Arial Unicode MS" pitchFamily="50" charset="-128"/>
                <a:cs typeface="Arial Unicode MS" pitchFamily="50" charset="-128"/>
              </a:rPr>
              <a:t>Summary</a:t>
            </a:r>
            <a:endParaRPr lang="ja-JP" altLang="en-US" dirty="0">
              <a:solidFill>
                <a:srgbClr val="993300"/>
              </a:solidFill>
              <a:latin typeface="ＭＳ Ｐゴシック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365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863577"/>
            <a:ext cx="8229600" cy="5327650"/>
          </a:xfrm>
          <a:ln>
            <a:noFill/>
          </a:ln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CC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Gravity is quite non-trivial in several </a:t>
            </a:r>
            <a:r>
              <a:rPr lang="en-US" altLang="ja-JP" dirty="0" err="1" smtClean="0">
                <a:solidFill>
                  <a:srgbClr val="CC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dirty="0" smtClean="0">
                <a:solidFill>
                  <a:srgbClr val="CC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world models. </a:t>
            </a:r>
            <a:endParaRPr lang="ja-JP" altLang="en-US" dirty="0">
              <a:solidFill>
                <a:srgbClr val="CC66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RS-II model</a:t>
            </a:r>
            <a:endParaRPr lang="ja-JP" altLang="en-US" dirty="0">
              <a:solidFill>
                <a:srgbClr val="0000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Extension is infinite, but effectively 4-dim gravity is realized. </a:t>
            </a:r>
            <a:endParaRPr lang="ja-JP" altLang="en-US" dirty="0">
              <a:solidFill>
                <a:srgbClr val="0000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1/</a:t>
            </a:r>
            <a:r>
              <a:rPr lang="en-US" altLang="ja-JP" i="1" dirty="0" smtClean="0">
                <a:solidFill>
                  <a:srgbClr val="0000CC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r</a:t>
            </a:r>
            <a:r>
              <a:rPr lang="en-US" altLang="ja-JP" baseline="30000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</a:t>
            </a:r>
            <a:r>
              <a:rPr lang="en-US" altLang="ja-JP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potential: correction is not exponentially suppressed.  </a:t>
            </a: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Stationary black hole solution may not exist. </a:t>
            </a:r>
          </a:p>
          <a:p>
            <a:pPr lvl="1">
              <a:buNone/>
            </a:pPr>
            <a:r>
              <a:rPr lang="en-US" altLang="ja-JP" dirty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dirty="0" smtClean="0">
                <a:solidFill>
                  <a:srgbClr val="0000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  (classical BH evaporation conjecture)</a:t>
            </a:r>
            <a:endParaRPr lang="ja-JP" altLang="en-US" dirty="0">
              <a:solidFill>
                <a:srgbClr val="0000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Induced gravity (DGP model)</a:t>
            </a:r>
            <a:endParaRPr lang="ja-JP" altLang="en-US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Self-acceleration branch</a:t>
            </a:r>
          </a:p>
          <a:p>
            <a:pPr lvl="1">
              <a:buNone/>
            </a:pP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		 has a ghost (</a:t>
            </a:r>
            <a:r>
              <a:rPr lang="en-US" altLang="ja-JP" dirty="0" err="1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helicity</a:t>
            </a: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0 mode of massive graviton), </a:t>
            </a:r>
          </a:p>
          <a:p>
            <a:pPr lvl="1">
              <a:buNone/>
            </a:pP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	 	    which might be less harmful than the usual ghost.</a:t>
            </a: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Normal branch is also abnormal.</a:t>
            </a:r>
          </a:p>
          <a:p>
            <a:pPr lvl="2"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Non-linear terms are important for the recovery of 4-dim GR.</a:t>
            </a:r>
          </a:p>
          <a:p>
            <a:pPr lvl="2"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FF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Superluminal motion around the gravitating body. </a:t>
            </a:r>
          </a:p>
          <a:p>
            <a:pPr lvl="2"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rgbClr val="FF66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Black hole solution is not found.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Higher derivative, Higher co-dimensions, etc.</a:t>
            </a: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  <a:endParaRPr lang="ja-JP" altLang="en-US" dirty="0">
              <a:solidFill>
                <a:srgbClr val="FF0000"/>
              </a:solidFill>
              <a:latin typeface="ＭＳ Ｐゴシック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                           </a:t>
            </a:r>
            <a:endParaRPr lang="en-US" altLang="ja-JP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75BD-5645-42D3-8450-37C64B1C86BD}" type="slidenum">
              <a:rPr lang="ja-JP" altLang="en-US"/>
              <a:pPr/>
              <a:t>4</a:t>
            </a:fld>
            <a:endParaRPr lang="en-US" altLang="ja-JP"/>
          </a:p>
        </p:txBody>
      </p:sp>
      <p:pic>
        <p:nvPicPr>
          <p:cNvPr id="2222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476375"/>
            <a:ext cx="6107112" cy="5337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222211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20" y="152400"/>
            <a:ext cx="8715436" cy="533400"/>
          </a:xfrm>
        </p:spPr>
        <p:txBody>
          <a:bodyPr/>
          <a:lstStyle/>
          <a:p>
            <a:r>
              <a:rPr lang="en-US" altLang="ja-JP" dirty="0" smtClean="0"/>
              <a:t>Constraint on the deviation from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low</a:t>
            </a:r>
            <a:endParaRPr lang="ja-JP" altLang="en-US" dirty="0"/>
          </a:p>
        </p:txBody>
      </p:sp>
      <p:sp>
        <p:nvSpPr>
          <p:cNvPr id="22221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3505200" cy="3733800"/>
          </a:xfrm>
        </p:spPr>
        <p:txBody>
          <a:bodyPr/>
          <a:lstStyle/>
          <a:p>
            <a:r>
              <a:rPr lang="en-US" altLang="ja-JP">
                <a:solidFill>
                  <a:srgbClr val="FF0000"/>
                </a:solidFill>
                <a:latin typeface="Times New Roman" pitchFamily="18" charset="0"/>
              </a:rPr>
              <a:t>Short rage force</a:t>
            </a:r>
          </a:p>
        </p:txBody>
      </p:sp>
      <p:graphicFrame>
        <p:nvGraphicFramePr>
          <p:cNvPr id="222213" name="Object 5"/>
          <p:cNvGraphicFramePr>
            <a:graphicFrameLocks noChangeAspect="1"/>
          </p:cNvGraphicFramePr>
          <p:nvPr/>
        </p:nvGraphicFramePr>
        <p:xfrm>
          <a:off x="3733800" y="762000"/>
          <a:ext cx="4343400" cy="935038"/>
        </p:xfrm>
        <a:graphic>
          <a:graphicData uri="http://schemas.openxmlformats.org/presentationml/2006/ole">
            <p:oleObj spid="_x0000_s222213" name="数式" r:id="rId4" imgW="2006280" imgH="431640" progId="Equation.3">
              <p:embed/>
            </p:oleObj>
          </a:graphicData>
        </a:graphic>
      </p:graphicFrame>
      <p:sp>
        <p:nvSpPr>
          <p:cNvPr id="222214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010400" y="502920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>
                <a:solidFill>
                  <a:srgbClr val="008000"/>
                </a:solidFill>
              </a:rPr>
              <a:t>Capner et al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>
                <a:solidFill>
                  <a:srgbClr val="008000"/>
                </a:solidFill>
              </a:rPr>
              <a:t> hep-ph/0611184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EDC5-01C5-4F68-A275-4CEB59C372D3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157698" name="Oval 2"/>
          <p:cNvSpPr>
            <a:spLocks noChangeArrowheads="1"/>
          </p:cNvSpPr>
          <p:nvPr/>
        </p:nvSpPr>
        <p:spPr bwMode="auto">
          <a:xfrm>
            <a:off x="7164388" y="5445125"/>
            <a:ext cx="287337" cy="288925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57699" name="Oval 3"/>
          <p:cNvSpPr>
            <a:spLocks noChangeArrowheads="1"/>
          </p:cNvSpPr>
          <p:nvPr/>
        </p:nvSpPr>
        <p:spPr bwMode="auto">
          <a:xfrm>
            <a:off x="5651500" y="3500438"/>
            <a:ext cx="576263" cy="433387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940094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827088" y="2420938"/>
            <a:ext cx="2232025" cy="1008062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57701" name="Freeform 5"/>
          <p:cNvSpPr>
            <a:spLocks/>
          </p:cNvSpPr>
          <p:nvPr/>
        </p:nvSpPr>
        <p:spPr bwMode="auto">
          <a:xfrm>
            <a:off x="1763713" y="2762250"/>
            <a:ext cx="365125" cy="234950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107" y="12"/>
              </a:cxn>
              <a:cxn ang="0">
                <a:pos x="227" y="102"/>
              </a:cxn>
              <a:cxn ang="0">
                <a:pos x="91" y="148"/>
              </a:cxn>
              <a:cxn ang="0">
                <a:pos x="0" y="102"/>
              </a:cxn>
            </a:cxnLst>
            <a:rect l="0" t="0" r="r" b="b"/>
            <a:pathLst>
              <a:path w="230" h="148">
                <a:moveTo>
                  <a:pt x="0" y="102"/>
                </a:moveTo>
                <a:cubicBezTo>
                  <a:pt x="3" y="79"/>
                  <a:pt x="81" y="0"/>
                  <a:pt x="107" y="12"/>
                </a:cubicBezTo>
                <a:cubicBezTo>
                  <a:pt x="133" y="24"/>
                  <a:pt x="230" y="79"/>
                  <a:pt x="227" y="102"/>
                </a:cubicBezTo>
                <a:cubicBezTo>
                  <a:pt x="224" y="125"/>
                  <a:pt x="129" y="148"/>
                  <a:pt x="91" y="148"/>
                </a:cubicBezTo>
                <a:cubicBezTo>
                  <a:pt x="53" y="148"/>
                  <a:pt x="0" y="125"/>
                  <a:pt x="0" y="102"/>
                </a:cubicBez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87338"/>
            <a:ext cx="8305800" cy="533400"/>
          </a:xfrm>
        </p:spPr>
        <p:txBody>
          <a:bodyPr/>
          <a:lstStyle/>
          <a:p>
            <a:r>
              <a:rPr lang="en-US" altLang="ja-JP"/>
              <a:t>Large extra dimensions (ADD model)</a:t>
            </a: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4779963" y="4365625"/>
            <a:ext cx="2906053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b="0" dirty="0" smtClean="0">
                <a:solidFill>
                  <a:srgbClr val="FF0000"/>
                </a:solidFill>
                <a:latin typeface="Tahoma" pitchFamily="34" charset="0"/>
              </a:rPr>
              <a:t>Effective 4-dim </a:t>
            </a:r>
          </a:p>
          <a:p>
            <a:pPr algn="ctr"/>
            <a:r>
              <a:rPr lang="en-US" altLang="ja-JP" sz="2000" b="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ja-JP" sz="2000" b="0" dirty="0" smtClean="0">
                <a:solidFill>
                  <a:srgbClr val="FF0000"/>
                </a:solidFill>
                <a:latin typeface="Tahoma" pitchFamily="34" charset="0"/>
              </a:rPr>
              <a:t>     Newton’s constant</a:t>
            </a:r>
            <a:r>
              <a:rPr lang="ja-JP" altLang="en-US" sz="2000" b="0" dirty="0">
                <a:solidFill>
                  <a:srgbClr val="FF0000"/>
                </a:solidFill>
                <a:latin typeface="Tahoma" pitchFamily="34" charset="0"/>
              </a:rPr>
              <a:t>　</a:t>
            </a:r>
          </a:p>
          <a:p>
            <a:pPr algn="ctr"/>
            <a:r>
              <a:rPr lang="ja-JP" altLang="en-US" b="0" dirty="0">
                <a:solidFill>
                  <a:srgbClr val="FF0000"/>
                </a:solidFill>
                <a:latin typeface="Tahoma" pitchFamily="34" charset="0"/>
              </a:rPr>
              <a:t>      </a:t>
            </a:r>
            <a:r>
              <a:rPr lang="en-US" altLang="ja-JP" b="0" dirty="0">
                <a:solidFill>
                  <a:srgbClr val="FF0000"/>
                </a:solidFill>
                <a:latin typeface="Tahoma" pitchFamily="34" charset="0"/>
              </a:rPr>
              <a:t>~1/16</a:t>
            </a:r>
            <a:r>
              <a:rPr lang="en-US" altLang="ja-JP" b="0" i="1" dirty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ja-JP" sz="2000" b="0" i="1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altLang="ja-JP" b="0" i="1" dirty="0">
                <a:solidFill>
                  <a:srgbClr val="FF0000"/>
                </a:solidFill>
              </a:rPr>
              <a:t>G</a:t>
            </a:r>
            <a:r>
              <a:rPr lang="en-US" altLang="ja-JP" b="0" i="1" baseline="-25000" dirty="0">
                <a:solidFill>
                  <a:srgbClr val="FF0000"/>
                </a:solidFill>
              </a:rPr>
              <a:t>N</a:t>
            </a:r>
            <a:endParaRPr lang="ja-JP" altLang="en-US" b="0" i="1" baseline="-25000" dirty="0">
              <a:solidFill>
                <a:srgbClr val="FF0000"/>
              </a:solidFill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828674" y="3429000"/>
            <a:ext cx="2814631" cy="70788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000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4-dim our universe</a:t>
            </a:r>
            <a:endParaRPr lang="ja-JP" altLang="en-US" sz="2000" b="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ctr"/>
            <a:r>
              <a:rPr lang="en-US" altLang="ja-JP" sz="2000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ja-JP" altLang="en-US" sz="2000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⊗</a:t>
            </a:r>
            <a:r>
              <a:rPr lang="en-US" altLang="ja-JP" sz="2000" b="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2-dim torus</a:t>
            </a:r>
            <a:endParaRPr lang="ja-JP" altLang="en-US" sz="2000" b="0" baseline="30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57705" name="Object 9"/>
          <p:cNvGraphicFramePr>
            <a:graphicFrameLocks noChangeAspect="1"/>
          </p:cNvGraphicFramePr>
          <p:nvPr/>
        </p:nvGraphicFramePr>
        <p:xfrm>
          <a:off x="4794250" y="1708150"/>
          <a:ext cx="3810000" cy="868363"/>
        </p:xfrm>
        <a:graphic>
          <a:graphicData uri="http://schemas.openxmlformats.org/presentationml/2006/ole">
            <p:oleObj spid="_x0000_s157705" name="数式" r:id="rId3" imgW="1892160" imgH="431640" progId="Equation.3">
              <p:embed/>
            </p:oleObj>
          </a:graphicData>
        </a:graphic>
      </p:graphicFrame>
      <p:sp>
        <p:nvSpPr>
          <p:cNvPr id="157706" name="AutoShape 10"/>
          <p:cNvSpPr>
            <a:spLocks noChangeArrowheads="1"/>
          </p:cNvSpPr>
          <p:nvPr/>
        </p:nvSpPr>
        <p:spPr bwMode="auto">
          <a:xfrm>
            <a:off x="3275013" y="1268413"/>
            <a:ext cx="1447800" cy="1828800"/>
          </a:xfrm>
          <a:prstGeom prst="wedgeEllipseCallout">
            <a:avLst>
              <a:gd name="adj1" fmla="val -137940"/>
              <a:gd name="adj2" fmla="val 9722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ja-JP" alt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3808413" y="1649413"/>
            <a:ext cx="304800" cy="304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 flipH="1">
            <a:off x="3946525" y="1954213"/>
            <a:ext cx="14288" cy="5254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H="1">
            <a:off x="3656013" y="2479675"/>
            <a:ext cx="290512" cy="3127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3946525" y="2479675"/>
            <a:ext cx="319088" cy="3127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>
            <a:off x="3656013" y="2190750"/>
            <a:ext cx="5508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097338" y="1420813"/>
            <a:ext cx="5302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Tahoma" pitchFamily="34" charset="0"/>
              </a:rPr>
              <a:t>??</a:t>
            </a:r>
          </a:p>
        </p:txBody>
      </p:sp>
      <p:sp>
        <p:nvSpPr>
          <p:cNvPr id="157713" name="Rectangle 17"/>
          <p:cNvSpPr>
            <a:spLocks noChangeArrowheads="1"/>
          </p:cNvSpPr>
          <p:nvPr/>
        </p:nvSpPr>
        <p:spPr bwMode="auto">
          <a:xfrm>
            <a:off x="2908300" y="692150"/>
            <a:ext cx="62357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0">
                <a:solidFill>
                  <a:srgbClr val="008000"/>
                </a:solidFill>
                <a:latin typeface="Tahoma" pitchFamily="34" charset="0"/>
              </a:rPr>
              <a:t>Arkani-Hamed, Dimopoulos and Dvali (199</a:t>
            </a:r>
            <a:r>
              <a:rPr lang="ja-JP" altLang="en-US" b="0">
                <a:solidFill>
                  <a:srgbClr val="008000"/>
                </a:solidFill>
                <a:latin typeface="Tahoma" pitchFamily="34" charset="0"/>
              </a:rPr>
              <a:t>８</a:t>
            </a:r>
            <a:r>
              <a:rPr lang="en-US" altLang="ja-JP" b="0">
                <a:solidFill>
                  <a:srgbClr val="008000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157714" name="Oval 18"/>
          <p:cNvSpPr>
            <a:spLocks noChangeArrowheads="1"/>
          </p:cNvSpPr>
          <p:nvPr/>
        </p:nvSpPr>
        <p:spPr bwMode="auto">
          <a:xfrm>
            <a:off x="1835150" y="2322513"/>
            <a:ext cx="177800" cy="17145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/>
          </a:p>
        </p:txBody>
      </p:sp>
      <p:graphicFrame>
        <p:nvGraphicFramePr>
          <p:cNvPr id="157715" name="Object 19"/>
          <p:cNvGraphicFramePr>
            <a:graphicFrameLocks noChangeAspect="1"/>
          </p:cNvGraphicFramePr>
          <p:nvPr/>
        </p:nvGraphicFramePr>
        <p:xfrm>
          <a:off x="5375275" y="3497263"/>
          <a:ext cx="3144838" cy="868362"/>
        </p:xfrm>
        <a:graphic>
          <a:graphicData uri="http://schemas.openxmlformats.org/presentationml/2006/ole">
            <p:oleObj spid="_x0000_s157715" name="数式" r:id="rId4" imgW="1562040" imgH="431640" progId="Equation.3">
              <p:embed/>
            </p:oleObj>
          </a:graphicData>
        </a:graphic>
      </p:graphicFrame>
      <p:sp>
        <p:nvSpPr>
          <p:cNvPr id="157716" name="Rectangle 20"/>
          <p:cNvSpPr>
            <a:spLocks noChangeArrowheads="1"/>
          </p:cNvSpPr>
          <p:nvPr/>
        </p:nvSpPr>
        <p:spPr bwMode="auto">
          <a:xfrm>
            <a:off x="5076825" y="2565400"/>
            <a:ext cx="3889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000" b="0" dirty="0" smtClean="0">
                <a:solidFill>
                  <a:srgbClr val="0033CC"/>
                </a:solidFill>
                <a:latin typeface="Tahoma" pitchFamily="34" charset="0"/>
              </a:rPr>
              <a:t>Assume homogeneity in the direction of extra-dimensions.</a:t>
            </a:r>
            <a:endParaRPr lang="ja-JP" altLang="en-US" sz="2000" b="0" dirty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57717" name="Freeform 21"/>
          <p:cNvSpPr>
            <a:spLocks/>
          </p:cNvSpPr>
          <p:nvPr/>
        </p:nvSpPr>
        <p:spPr bwMode="auto">
          <a:xfrm>
            <a:off x="1763713" y="2781300"/>
            <a:ext cx="360362" cy="142875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91" y="0"/>
              </a:cxn>
              <a:cxn ang="0">
                <a:pos x="181" y="90"/>
              </a:cxn>
            </a:cxnLst>
            <a:rect l="0" t="0" r="r" b="b"/>
            <a:pathLst>
              <a:path w="181" h="90">
                <a:moveTo>
                  <a:pt x="0" y="90"/>
                </a:moveTo>
                <a:cubicBezTo>
                  <a:pt x="30" y="45"/>
                  <a:pt x="61" y="0"/>
                  <a:pt x="91" y="0"/>
                </a:cubicBezTo>
                <a:cubicBezTo>
                  <a:pt x="121" y="0"/>
                  <a:pt x="166" y="75"/>
                  <a:pt x="181" y="9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7718" name="Freeform 22"/>
          <p:cNvSpPr>
            <a:spLocks/>
          </p:cNvSpPr>
          <p:nvPr/>
        </p:nvSpPr>
        <p:spPr bwMode="auto">
          <a:xfrm>
            <a:off x="1619250" y="2852738"/>
            <a:ext cx="649288" cy="144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91"/>
              </a:cxn>
              <a:cxn ang="0">
                <a:pos x="409" y="0"/>
              </a:cxn>
            </a:cxnLst>
            <a:rect l="0" t="0" r="r" b="b"/>
            <a:pathLst>
              <a:path w="409" h="91">
                <a:moveTo>
                  <a:pt x="0" y="0"/>
                </a:moveTo>
                <a:cubicBezTo>
                  <a:pt x="57" y="45"/>
                  <a:pt x="114" y="91"/>
                  <a:pt x="182" y="91"/>
                </a:cubicBezTo>
                <a:cubicBezTo>
                  <a:pt x="250" y="91"/>
                  <a:pt x="371" y="15"/>
                  <a:pt x="409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7719" name="Line 23"/>
          <p:cNvSpPr>
            <a:spLocks noChangeShapeType="1"/>
          </p:cNvSpPr>
          <p:nvPr/>
        </p:nvSpPr>
        <p:spPr bwMode="auto">
          <a:xfrm>
            <a:off x="4932363" y="3573463"/>
            <a:ext cx="647700" cy="142875"/>
          </a:xfrm>
          <a:prstGeom prst="line">
            <a:avLst/>
          </a:prstGeom>
          <a:noFill/>
          <a:ln w="25400">
            <a:solidFill>
              <a:srgbClr val="940094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7720" name="Rectangle 24"/>
          <p:cNvSpPr>
            <a:spLocks noChangeArrowheads="1"/>
          </p:cNvSpPr>
          <p:nvPr/>
        </p:nvSpPr>
        <p:spPr bwMode="auto">
          <a:xfrm>
            <a:off x="3143240" y="3357563"/>
            <a:ext cx="22272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000" b="0" dirty="0">
                <a:solidFill>
                  <a:srgbClr val="940094"/>
                </a:solidFill>
                <a:latin typeface="Tahoma" pitchFamily="34" charset="0"/>
              </a:rPr>
              <a:t> </a:t>
            </a:r>
            <a:r>
              <a:rPr lang="en-US" altLang="ja-JP" sz="2000" b="0" dirty="0" smtClean="0">
                <a:solidFill>
                  <a:srgbClr val="940094"/>
                </a:solidFill>
                <a:latin typeface="Tahoma" pitchFamily="34" charset="0"/>
              </a:rPr>
              <a:t>Volume of</a:t>
            </a:r>
          </a:p>
          <a:p>
            <a:pPr algn="ctr"/>
            <a:r>
              <a:rPr lang="en-US" altLang="ja-JP" sz="2000" b="0" dirty="0">
                <a:solidFill>
                  <a:srgbClr val="940094"/>
                </a:solidFill>
                <a:latin typeface="Tahoma" pitchFamily="34" charset="0"/>
              </a:rPr>
              <a:t> </a:t>
            </a:r>
            <a:r>
              <a:rPr lang="en-US" altLang="ja-JP" sz="2000" b="0" dirty="0" smtClean="0">
                <a:solidFill>
                  <a:srgbClr val="940094"/>
                </a:solidFill>
                <a:latin typeface="Tahoma" pitchFamily="34" charset="0"/>
              </a:rPr>
              <a:t>extra-dimensions </a:t>
            </a:r>
          </a:p>
        </p:txBody>
      </p:sp>
      <p:sp>
        <p:nvSpPr>
          <p:cNvPr id="157721" name="AutoShape 25"/>
          <p:cNvSpPr>
            <a:spLocks/>
          </p:cNvSpPr>
          <p:nvPr/>
        </p:nvSpPr>
        <p:spPr bwMode="auto">
          <a:xfrm rot="-5400000">
            <a:off x="5834856" y="3860007"/>
            <a:ext cx="142875" cy="1008062"/>
          </a:xfrm>
          <a:prstGeom prst="leftBrace">
            <a:avLst>
              <a:gd name="adj1" fmla="val 58796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157722" name="Object 26"/>
          <p:cNvGraphicFramePr>
            <a:graphicFrameLocks noChangeAspect="1"/>
          </p:cNvGraphicFramePr>
          <p:nvPr/>
        </p:nvGraphicFramePr>
        <p:xfrm>
          <a:off x="5148263" y="5445125"/>
          <a:ext cx="2232025" cy="617538"/>
        </p:xfrm>
        <a:graphic>
          <a:graphicData uri="http://schemas.openxmlformats.org/presentationml/2006/ole">
            <p:oleObj spid="_x0000_s157722" name="数式" r:id="rId5" imgW="914400" imgH="253800" progId="Equation.3">
              <p:embed/>
            </p:oleObj>
          </a:graphicData>
        </a:graphic>
      </p:graphicFrame>
      <p:sp>
        <p:nvSpPr>
          <p:cNvPr id="157723" name="Line 27"/>
          <p:cNvSpPr>
            <a:spLocks noChangeShapeType="1"/>
          </p:cNvSpPr>
          <p:nvPr/>
        </p:nvSpPr>
        <p:spPr bwMode="auto">
          <a:xfrm>
            <a:off x="6905625" y="5876925"/>
            <a:ext cx="287338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7724" name="Rectangle 28"/>
          <p:cNvSpPr>
            <a:spLocks noChangeArrowheads="1"/>
          </p:cNvSpPr>
          <p:nvPr/>
        </p:nvSpPr>
        <p:spPr bwMode="auto">
          <a:xfrm>
            <a:off x="6372225" y="5876925"/>
            <a:ext cx="21605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ja-JP" sz="2000" b="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altLang="ja-JP" sz="2000" b="0" dirty="0" smtClean="0">
                <a:solidFill>
                  <a:srgbClr val="0033CC"/>
                </a:solidFill>
                <a:latin typeface="Tahoma" pitchFamily="34" charset="0"/>
              </a:rPr>
              <a:t>size of extra-dimensions</a:t>
            </a:r>
            <a:endParaRPr lang="ja-JP" altLang="en-US" sz="2000" b="0" dirty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57725" name="Rectangle 29"/>
          <p:cNvSpPr>
            <a:spLocks noChangeArrowheads="1"/>
          </p:cNvSpPr>
          <p:nvPr/>
        </p:nvSpPr>
        <p:spPr bwMode="auto">
          <a:xfrm>
            <a:off x="398463" y="4346575"/>
            <a:ext cx="4028667" cy="224676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ja-JP" altLang="en-US" sz="2000" b="0" dirty="0">
              <a:solidFill>
                <a:srgbClr val="000000"/>
              </a:solidFill>
            </a:endParaRPr>
          </a:p>
          <a:p>
            <a:pPr algn="ctr"/>
            <a:r>
              <a:rPr lang="ja-JP" altLang="en-US" sz="2000" b="0" dirty="0" smtClean="0">
                <a:solidFill>
                  <a:srgbClr val="000000"/>
                </a:solidFill>
              </a:rPr>
              <a:t> </a:t>
            </a:r>
            <a:r>
              <a:rPr lang="en-US" altLang="ja-JP" sz="2000" b="0" i="1" dirty="0">
                <a:solidFill>
                  <a:srgbClr val="000000"/>
                </a:solidFill>
              </a:rPr>
              <a:t>n</a:t>
            </a:r>
            <a:r>
              <a:rPr lang="en-US" altLang="ja-JP" sz="2000" b="0" dirty="0">
                <a:solidFill>
                  <a:srgbClr val="000000"/>
                </a:solidFill>
              </a:rPr>
              <a:t>=2 </a:t>
            </a:r>
            <a:r>
              <a:rPr lang="en-US" altLang="ja-JP" sz="2000" b="0" dirty="0" smtClean="0">
                <a:solidFill>
                  <a:srgbClr val="000000"/>
                </a:solidFill>
              </a:rPr>
              <a:t>, </a:t>
            </a:r>
            <a:endParaRPr lang="en-US" altLang="ja-JP" sz="2000" b="0" dirty="0">
              <a:solidFill>
                <a:srgbClr val="000000"/>
              </a:solidFill>
            </a:endParaRPr>
          </a:p>
          <a:p>
            <a:pPr algn="ctr"/>
            <a:r>
              <a:rPr lang="en-US" altLang="ja-JP" sz="2000" b="0" i="1" dirty="0">
                <a:solidFill>
                  <a:srgbClr val="000000"/>
                </a:solidFill>
              </a:rPr>
              <a:t>M</a:t>
            </a:r>
            <a:r>
              <a:rPr lang="en-US" altLang="ja-JP" sz="2000" b="0" baseline="-25000" dirty="0">
                <a:solidFill>
                  <a:srgbClr val="000000"/>
                </a:solidFill>
              </a:rPr>
              <a:t>6</a:t>
            </a:r>
            <a:r>
              <a:rPr lang="en-US" altLang="ja-JP" sz="2000" b="0" dirty="0">
                <a:solidFill>
                  <a:srgbClr val="000000"/>
                </a:solidFill>
              </a:rPr>
              <a:t> </a:t>
            </a:r>
            <a:r>
              <a:rPr lang="en-US" altLang="ja-JP" sz="2000" b="0" dirty="0" smtClean="0">
                <a:solidFill>
                  <a:srgbClr val="000000"/>
                </a:solidFill>
              </a:rPr>
              <a:t>: electroweak </a:t>
            </a:r>
            <a:r>
              <a:rPr lang="en-US" altLang="ja-JP" sz="2000" b="0" dirty="0">
                <a:solidFill>
                  <a:srgbClr val="000000"/>
                </a:solidFill>
              </a:rPr>
              <a:t>scale</a:t>
            </a:r>
            <a:endParaRPr lang="ja-JP" altLang="en-US" sz="2000" b="0" dirty="0">
              <a:solidFill>
                <a:srgbClr val="000000"/>
              </a:solidFill>
            </a:endParaRPr>
          </a:p>
          <a:p>
            <a:pPr algn="ctr"/>
            <a:r>
              <a:rPr lang="en-US" altLang="ja-JP" sz="2000" b="0" dirty="0">
                <a:solidFill>
                  <a:srgbClr val="000000"/>
                </a:solidFill>
              </a:rPr>
              <a:t>1TeV= </a:t>
            </a:r>
            <a:r>
              <a:rPr lang="en-US" altLang="ja-JP" sz="2000" b="0" dirty="0" smtClean="0">
                <a:solidFill>
                  <a:srgbClr val="000000"/>
                </a:solidFill>
              </a:rPr>
              <a:t>10</a:t>
            </a:r>
            <a:r>
              <a:rPr lang="en-US" altLang="ja-JP" sz="2000" b="0" baseline="30000" dirty="0" smtClean="0">
                <a:solidFill>
                  <a:srgbClr val="000000"/>
                </a:solidFill>
              </a:rPr>
              <a:t>3</a:t>
            </a:r>
            <a:r>
              <a:rPr lang="en-US" altLang="ja-JP" sz="2000" b="0" dirty="0" smtClean="0">
                <a:solidFill>
                  <a:srgbClr val="000000"/>
                </a:solidFill>
              </a:rPr>
              <a:t>GeV</a:t>
            </a:r>
            <a:endParaRPr lang="en-US" altLang="ja-JP" sz="1800" b="0" dirty="0">
              <a:solidFill>
                <a:srgbClr val="000000"/>
              </a:solidFill>
            </a:endParaRPr>
          </a:p>
          <a:p>
            <a:pPr algn="ctr"/>
            <a:r>
              <a:rPr lang="en-US" altLang="ja-JP" sz="2000" b="0" dirty="0" smtClean="0">
                <a:solidFill>
                  <a:srgbClr val="000000"/>
                </a:solidFill>
              </a:rPr>
              <a:t>Size of the extra-dimensions</a:t>
            </a:r>
            <a:endParaRPr lang="ja-JP" altLang="en-US" sz="2000" b="0" dirty="0">
              <a:solidFill>
                <a:srgbClr val="000000"/>
              </a:solidFill>
            </a:endParaRPr>
          </a:p>
          <a:p>
            <a:pPr algn="ctr"/>
            <a:r>
              <a:rPr lang="en-US" altLang="ja-JP" sz="2000" b="0" i="1" dirty="0">
                <a:solidFill>
                  <a:srgbClr val="000000"/>
                </a:solidFill>
              </a:rPr>
              <a:t>d</a:t>
            </a:r>
            <a:r>
              <a:rPr lang="en-US" altLang="ja-JP" sz="2000" b="0" dirty="0">
                <a:solidFill>
                  <a:srgbClr val="000000"/>
                </a:solidFill>
              </a:rPr>
              <a:t>=1mm</a:t>
            </a:r>
            <a:r>
              <a:rPr lang="en-US" altLang="ja-JP" sz="1800" b="0" dirty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en-US" altLang="ja-JP" sz="2000" b="0" dirty="0">
                <a:solidFill>
                  <a:srgbClr val="000000"/>
                </a:solidFill>
              </a:rPr>
              <a:t>≈</a:t>
            </a:r>
            <a:r>
              <a:rPr lang="en-US" altLang="ja-JP" sz="1800" b="0" dirty="0">
                <a:solidFill>
                  <a:srgbClr val="000000"/>
                </a:solidFill>
              </a:rPr>
              <a:t> </a:t>
            </a:r>
            <a:r>
              <a:rPr lang="en-US" altLang="ja-JP" sz="2000" b="0" dirty="0">
                <a:solidFill>
                  <a:srgbClr val="000000"/>
                </a:solidFill>
              </a:rPr>
              <a:t>(10</a:t>
            </a:r>
            <a:r>
              <a:rPr lang="en-US" altLang="ja-JP" sz="2000" b="0" baseline="30000" dirty="0">
                <a:solidFill>
                  <a:srgbClr val="000000"/>
                </a:solidFill>
              </a:rPr>
              <a:t>-13</a:t>
            </a:r>
            <a:r>
              <a:rPr lang="en-US" altLang="ja-JP" sz="2000" b="0" dirty="0">
                <a:solidFill>
                  <a:srgbClr val="000000"/>
                </a:solidFill>
              </a:rPr>
              <a:t>GeV)</a:t>
            </a:r>
            <a:r>
              <a:rPr lang="en-US" altLang="ja-JP" sz="2000" b="0" baseline="30000" dirty="0">
                <a:solidFill>
                  <a:srgbClr val="000000"/>
                </a:solidFill>
              </a:rPr>
              <a:t>-1</a:t>
            </a:r>
          </a:p>
          <a:p>
            <a:pPr algn="ctr"/>
            <a:r>
              <a:rPr lang="en-US" altLang="ja-JP" sz="2000" b="0" dirty="0">
                <a:solidFill>
                  <a:srgbClr val="000000"/>
                </a:solidFill>
              </a:rPr>
              <a:t>(10</a:t>
            </a:r>
            <a:r>
              <a:rPr lang="en-US" altLang="ja-JP" sz="2000" b="0" baseline="30000" dirty="0">
                <a:solidFill>
                  <a:srgbClr val="000000"/>
                </a:solidFill>
              </a:rPr>
              <a:t>19</a:t>
            </a:r>
            <a:r>
              <a:rPr lang="en-US" altLang="ja-JP" sz="2000" b="0" dirty="0">
                <a:solidFill>
                  <a:srgbClr val="000000"/>
                </a:solidFill>
              </a:rPr>
              <a:t>GeV)</a:t>
            </a:r>
            <a:r>
              <a:rPr lang="en-US" altLang="ja-JP" sz="2000" b="0" baseline="30000" dirty="0">
                <a:solidFill>
                  <a:srgbClr val="000000"/>
                </a:solidFill>
              </a:rPr>
              <a:t>2</a:t>
            </a:r>
            <a:r>
              <a:rPr lang="en-US" altLang="ja-JP" sz="1800" b="0" dirty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en-US" altLang="ja-JP" sz="2000" b="0" dirty="0">
                <a:solidFill>
                  <a:srgbClr val="000000"/>
                </a:solidFill>
              </a:rPr>
              <a:t>≈</a:t>
            </a:r>
            <a:r>
              <a:rPr lang="en-US" altLang="ja-JP" sz="1800" b="0" dirty="0">
                <a:solidFill>
                  <a:srgbClr val="000000"/>
                </a:solidFill>
              </a:rPr>
              <a:t> </a:t>
            </a:r>
            <a:r>
              <a:rPr lang="en-US" altLang="ja-JP" sz="2000" b="0" dirty="0">
                <a:solidFill>
                  <a:srgbClr val="000000"/>
                </a:solidFill>
              </a:rPr>
              <a:t>(10</a:t>
            </a:r>
            <a:r>
              <a:rPr lang="en-US" altLang="ja-JP" sz="2000" b="0" baseline="30000" dirty="0">
                <a:solidFill>
                  <a:srgbClr val="000000"/>
                </a:solidFill>
              </a:rPr>
              <a:t>3</a:t>
            </a:r>
            <a:r>
              <a:rPr lang="en-US" altLang="ja-JP" sz="2000" b="0" dirty="0">
                <a:solidFill>
                  <a:srgbClr val="000000"/>
                </a:solidFill>
              </a:rPr>
              <a:t>GeV)</a:t>
            </a:r>
            <a:r>
              <a:rPr lang="en-US" altLang="ja-JP" sz="2000" b="0" baseline="30000" dirty="0">
                <a:solidFill>
                  <a:srgbClr val="000000"/>
                </a:solidFill>
              </a:rPr>
              <a:t>4 </a:t>
            </a:r>
            <a:r>
              <a:rPr lang="en-US" altLang="ja-JP" sz="2000" b="0" dirty="0">
                <a:solidFill>
                  <a:srgbClr val="000000"/>
                </a:solidFill>
              </a:rPr>
              <a:t>(10</a:t>
            </a:r>
            <a:r>
              <a:rPr lang="en-US" altLang="ja-JP" sz="2000" b="0" baseline="30000" dirty="0">
                <a:solidFill>
                  <a:srgbClr val="000000"/>
                </a:solidFill>
              </a:rPr>
              <a:t>-13</a:t>
            </a:r>
            <a:r>
              <a:rPr lang="en-US" altLang="ja-JP" sz="2000" b="0" dirty="0">
                <a:solidFill>
                  <a:srgbClr val="000000"/>
                </a:solidFill>
              </a:rPr>
              <a:t>GeV)</a:t>
            </a:r>
            <a:r>
              <a:rPr lang="en-US" altLang="ja-JP" sz="2000" b="0" baseline="30000" dirty="0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157726" name="AutoShape 30"/>
          <p:cNvSpPr>
            <a:spLocks noChangeArrowheads="1"/>
          </p:cNvSpPr>
          <p:nvPr/>
        </p:nvSpPr>
        <p:spPr bwMode="auto">
          <a:xfrm rot="5400000">
            <a:off x="6515894" y="2900610"/>
            <a:ext cx="288926" cy="917079"/>
          </a:xfrm>
          <a:prstGeom prst="rightArrow">
            <a:avLst>
              <a:gd name="adj1" fmla="val 50000"/>
              <a:gd name="adj2" fmla="val 3756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ja-JP" altLang="en-US"/>
          </a:p>
        </p:txBody>
      </p:sp>
      <p:sp>
        <p:nvSpPr>
          <p:cNvPr id="157727" name="Rectangle 31"/>
          <p:cNvSpPr>
            <a:spLocks noChangeArrowheads="1"/>
          </p:cNvSpPr>
          <p:nvPr/>
        </p:nvSpPr>
        <p:spPr bwMode="auto">
          <a:xfrm>
            <a:off x="395288" y="4286256"/>
            <a:ext cx="2605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0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Hierarchy problem</a:t>
            </a:r>
            <a:endParaRPr lang="ja-JP" altLang="en-US" sz="2000" b="0" baseline="300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1000100" y="1357298"/>
            <a:ext cx="148630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Example)</a:t>
            </a:r>
            <a:endParaRPr lang="ja-JP" altLang="en-US" b="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1966-30AA-4958-974C-8D2D5F1BA0D5}" type="slidenum">
              <a:rPr lang="ja-JP" altLang="en-US"/>
              <a:pPr/>
              <a:t>6</a:t>
            </a:fld>
            <a:endParaRPr lang="en-US" altLang="ja-JP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06400" y="2708275"/>
          <a:ext cx="1360488" cy="1978025"/>
        </p:xfrm>
        <a:graphic>
          <a:graphicData uri="http://schemas.openxmlformats.org/presentationml/2006/ole">
            <p:oleObj spid="_x0000_s158722" name="数式" r:id="rId3" imgW="723600" imgH="1054080" progId="Equation.3">
              <p:embed/>
            </p:oleObj>
          </a:graphicData>
        </a:graphic>
      </p:graphicFrame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88913"/>
            <a:ext cx="8305800" cy="533400"/>
          </a:xfrm>
        </p:spPr>
        <p:txBody>
          <a:bodyPr/>
          <a:lstStyle/>
          <a:p>
            <a:r>
              <a:rPr lang="en-US" altLang="ja-JP"/>
              <a:t>Warped extra dimension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3563938" y="1412875"/>
          <a:ext cx="4244975" cy="596900"/>
        </p:xfrm>
        <a:graphic>
          <a:graphicData uri="http://schemas.openxmlformats.org/presentationml/2006/ole">
            <p:oleObj spid="_x0000_s158724" name="数式" r:id="rId4" imgW="1803240" imgH="253800" progId="Equation.3">
              <p:embed/>
            </p:oleObj>
          </a:graphicData>
        </a:graphic>
      </p:graphicFrame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714348" y="1487488"/>
            <a:ext cx="2786340" cy="461665"/>
          </a:xfrm>
          <a:prstGeom prst="rect">
            <a:avLst/>
          </a:prstGeom>
          <a:noFill/>
          <a:ln w="25400">
            <a:solidFill>
              <a:srgbClr val="F4E9B8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5-dim</a:t>
            </a:r>
            <a:r>
              <a:rPr lang="ja-JP" altLang="en-US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anti-de Sitter</a:t>
            </a: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3779838" y="692150"/>
            <a:ext cx="46005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ja-JP" b="0" dirty="0">
                <a:solidFill>
                  <a:srgbClr val="008000"/>
                </a:solidFill>
                <a:latin typeface="Tahoma" pitchFamily="34" charset="0"/>
              </a:rPr>
              <a:t>Randall </a:t>
            </a:r>
            <a:r>
              <a:rPr lang="en-US" altLang="ja-JP" b="0" dirty="0" err="1">
                <a:solidFill>
                  <a:srgbClr val="008000"/>
                </a:solidFill>
                <a:latin typeface="Tahoma" pitchFamily="34" charset="0"/>
              </a:rPr>
              <a:t>Sundrum</a:t>
            </a:r>
            <a:r>
              <a:rPr lang="en-US" altLang="ja-JP" b="0" dirty="0">
                <a:solidFill>
                  <a:srgbClr val="008000"/>
                </a:solidFill>
                <a:latin typeface="Tahoma" pitchFamily="34" charset="0"/>
              </a:rPr>
              <a:t> I model (1999)</a:t>
            </a:r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3525838" y="2859088"/>
            <a:ext cx="2938462" cy="31178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494FA1"/>
              </a:gs>
            </a:gsLst>
            <a:lin ang="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3525838" y="2859088"/>
            <a:ext cx="0" cy="3117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8729" name="AutoShape 9"/>
          <p:cNvSpPr>
            <a:spLocks noChangeArrowheads="1"/>
          </p:cNvSpPr>
          <p:nvPr/>
        </p:nvSpPr>
        <p:spPr bwMode="auto">
          <a:xfrm>
            <a:off x="3424238" y="3438525"/>
            <a:ext cx="174625" cy="493713"/>
          </a:xfrm>
          <a:prstGeom prst="upArrow">
            <a:avLst>
              <a:gd name="adj1" fmla="val 50000"/>
              <a:gd name="adj2" fmla="val 70682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>
            <a:off x="3525838" y="4308475"/>
            <a:ext cx="3892550" cy="0"/>
          </a:xfrm>
          <a:prstGeom prst="line">
            <a:avLst/>
          </a:prstGeom>
          <a:noFill/>
          <a:ln w="25400">
            <a:solidFill>
              <a:srgbClr val="940094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7583488" y="3859213"/>
            <a:ext cx="3873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3600" b="0" i="1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8732" name="Text Box 12"/>
          <p:cNvSpPr txBox="1">
            <a:spLocks noChangeArrowheads="1"/>
          </p:cNvSpPr>
          <p:nvPr/>
        </p:nvSpPr>
        <p:spPr bwMode="auto">
          <a:xfrm>
            <a:off x="5370513" y="4772025"/>
            <a:ext cx="974725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3200" b="0">
                <a:solidFill>
                  <a:schemeClr val="bg1"/>
                </a:solidFill>
              </a:rPr>
              <a:t>AdS</a:t>
            </a:r>
          </a:p>
          <a:p>
            <a:pPr algn="ctr"/>
            <a:r>
              <a:rPr lang="en-US" altLang="ja-JP" sz="3200" b="0">
                <a:solidFill>
                  <a:schemeClr val="bg1"/>
                </a:solidFill>
              </a:rPr>
              <a:t>Bulk</a:t>
            </a:r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5764213" y="3286125"/>
            <a:ext cx="5969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3200" i="1">
                <a:solidFill>
                  <a:schemeClr val="bg1"/>
                </a:solidFill>
                <a:latin typeface="Symbol" pitchFamily="18" charset="2"/>
              </a:rPr>
              <a:t>L</a:t>
            </a:r>
            <a:r>
              <a:rPr lang="en-US" altLang="ja-JP" sz="3200" b="0" baseline="-25000">
                <a:solidFill>
                  <a:schemeClr val="bg1"/>
                </a:solidFill>
              </a:rPr>
              <a:t>5</a:t>
            </a:r>
          </a:p>
        </p:txBody>
      </p:sp>
      <p:graphicFrame>
        <p:nvGraphicFramePr>
          <p:cNvPr id="158734" name="Object 14"/>
          <p:cNvGraphicFramePr>
            <a:graphicFrameLocks noChangeAspect="1"/>
          </p:cNvGraphicFramePr>
          <p:nvPr/>
        </p:nvGraphicFramePr>
        <p:xfrm>
          <a:off x="3384550" y="5927725"/>
          <a:ext cx="434975" cy="484188"/>
        </p:xfrm>
        <a:graphic>
          <a:graphicData uri="http://schemas.openxmlformats.org/presentationml/2006/ole">
            <p:oleObj spid="_x0000_s158734" name="数式" r:id="rId5" imgW="190440" imgH="215640" progId="Equation.3">
              <p:embed/>
            </p:oleObj>
          </a:graphicData>
        </a:graphic>
      </p:graphicFrame>
      <p:sp>
        <p:nvSpPr>
          <p:cNvPr id="158735" name="AutoShape 15"/>
          <p:cNvSpPr>
            <a:spLocks noChangeArrowheads="1"/>
          </p:cNvSpPr>
          <p:nvPr/>
        </p:nvSpPr>
        <p:spPr bwMode="auto">
          <a:xfrm>
            <a:off x="6910388" y="2060575"/>
            <a:ext cx="1395412" cy="1739900"/>
          </a:xfrm>
          <a:prstGeom prst="wedgeEllipseCallout">
            <a:avLst>
              <a:gd name="adj1" fmla="val -82019"/>
              <a:gd name="adj2" fmla="val 12847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ja-JP" alt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58736" name="Oval 16"/>
          <p:cNvSpPr>
            <a:spLocks noChangeArrowheads="1"/>
          </p:cNvSpPr>
          <p:nvPr/>
        </p:nvSpPr>
        <p:spPr bwMode="auto">
          <a:xfrm>
            <a:off x="7424738" y="2422525"/>
            <a:ext cx="293687" cy="290513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58737" name="Line 17"/>
          <p:cNvSpPr>
            <a:spLocks noChangeShapeType="1"/>
          </p:cNvSpPr>
          <p:nvPr/>
        </p:nvSpPr>
        <p:spPr bwMode="auto">
          <a:xfrm flipH="1">
            <a:off x="7558088" y="2713038"/>
            <a:ext cx="12700" cy="5000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 flipH="1">
            <a:off x="7277100" y="3213100"/>
            <a:ext cx="280988" cy="298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8739" name="Line 19"/>
          <p:cNvSpPr>
            <a:spLocks noChangeShapeType="1"/>
          </p:cNvSpPr>
          <p:nvPr/>
        </p:nvSpPr>
        <p:spPr bwMode="auto">
          <a:xfrm>
            <a:off x="7558088" y="3213100"/>
            <a:ext cx="306387" cy="298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8740" name="Line 20"/>
          <p:cNvSpPr>
            <a:spLocks noChangeShapeType="1"/>
          </p:cNvSpPr>
          <p:nvPr/>
        </p:nvSpPr>
        <p:spPr bwMode="auto">
          <a:xfrm>
            <a:off x="7277100" y="2938463"/>
            <a:ext cx="5318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8741" name="Text Box 21"/>
          <p:cNvSpPr txBox="1">
            <a:spLocks noChangeArrowheads="1"/>
          </p:cNvSpPr>
          <p:nvPr/>
        </p:nvSpPr>
        <p:spPr bwMode="auto">
          <a:xfrm>
            <a:off x="7702550" y="2205038"/>
            <a:ext cx="5302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  <a:latin typeface="Tahoma" pitchFamily="34" charset="0"/>
              </a:rPr>
              <a:t>??</a:t>
            </a:r>
          </a:p>
        </p:txBody>
      </p:sp>
      <p:graphicFrame>
        <p:nvGraphicFramePr>
          <p:cNvPr id="158742" name="Object 22"/>
          <p:cNvGraphicFramePr>
            <a:graphicFrameLocks noChangeAspect="1"/>
          </p:cNvGraphicFramePr>
          <p:nvPr/>
        </p:nvGraphicFramePr>
        <p:xfrm>
          <a:off x="6323013" y="5903913"/>
          <a:ext cx="434975" cy="485775"/>
        </p:xfrm>
        <a:graphic>
          <a:graphicData uri="http://schemas.openxmlformats.org/presentationml/2006/ole">
            <p:oleObj spid="_x0000_s158742" name="数式" r:id="rId6" imgW="190440" imgH="215640" progId="Equation.3">
              <p:embed/>
            </p:oleObj>
          </a:graphicData>
        </a:graphic>
      </p:graphicFrame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6469063" y="2859088"/>
            <a:ext cx="0" cy="31178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8744" name="AutoShape 24"/>
          <p:cNvSpPr>
            <a:spLocks noChangeArrowheads="1"/>
          </p:cNvSpPr>
          <p:nvPr/>
        </p:nvSpPr>
        <p:spPr bwMode="auto">
          <a:xfrm>
            <a:off x="6369050" y="3438525"/>
            <a:ext cx="174625" cy="493713"/>
          </a:xfrm>
          <a:prstGeom prst="upArrow">
            <a:avLst>
              <a:gd name="adj1" fmla="val 50000"/>
              <a:gd name="adj2" fmla="val 70682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158745" name="Object 25"/>
          <p:cNvGraphicFramePr>
            <a:graphicFrameLocks noChangeAspect="1"/>
          </p:cNvGraphicFramePr>
          <p:nvPr/>
        </p:nvGraphicFramePr>
        <p:xfrm>
          <a:off x="6469063" y="3260725"/>
          <a:ext cx="514350" cy="539750"/>
        </p:xfrm>
        <a:graphic>
          <a:graphicData uri="http://schemas.openxmlformats.org/presentationml/2006/ole">
            <p:oleObj spid="_x0000_s158745" name="数式" r:id="rId7" imgW="190440" imgH="203040" progId="Equation.3">
              <p:embed/>
            </p:oleObj>
          </a:graphicData>
        </a:graphic>
      </p:graphicFrame>
      <p:sp>
        <p:nvSpPr>
          <p:cNvPr id="158746" name="Text Box 26"/>
          <p:cNvSpPr txBox="1">
            <a:spLocks noChangeArrowheads="1"/>
          </p:cNvSpPr>
          <p:nvPr/>
        </p:nvSpPr>
        <p:spPr bwMode="auto">
          <a:xfrm rot="-5400000">
            <a:off x="6530975" y="4706938"/>
            <a:ext cx="1279525" cy="1346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/>
            <a:r>
              <a:rPr lang="en-US" altLang="ja-JP" b="0">
                <a:solidFill>
                  <a:srgbClr val="FF0000"/>
                </a:solidFill>
                <a:latin typeface="Tahoma" pitchFamily="34" charset="0"/>
              </a:rPr>
              <a:t>negative-</a:t>
            </a:r>
          </a:p>
          <a:p>
            <a:pPr algn="ctr"/>
            <a:r>
              <a:rPr lang="en-US" altLang="ja-JP" b="0">
                <a:solidFill>
                  <a:srgbClr val="FF0000"/>
                </a:solidFill>
                <a:latin typeface="Tahoma" pitchFamily="34" charset="0"/>
              </a:rPr>
              <a:t>tension</a:t>
            </a:r>
          </a:p>
          <a:p>
            <a:pPr algn="ctr"/>
            <a:r>
              <a:rPr lang="en-US" altLang="ja-JP" b="0">
                <a:solidFill>
                  <a:srgbClr val="FF0000"/>
                </a:solidFill>
                <a:latin typeface="Tahoma" pitchFamily="34" charset="0"/>
              </a:rPr>
              <a:t>brane</a:t>
            </a:r>
          </a:p>
        </p:txBody>
      </p:sp>
      <p:graphicFrame>
        <p:nvGraphicFramePr>
          <p:cNvPr id="158747" name="Object 27"/>
          <p:cNvGraphicFramePr>
            <a:graphicFrameLocks noChangeAspect="1"/>
          </p:cNvGraphicFramePr>
          <p:nvPr/>
        </p:nvGraphicFramePr>
        <p:xfrm>
          <a:off x="3311525" y="3201988"/>
          <a:ext cx="3232150" cy="2238375"/>
        </p:xfrm>
        <a:graphic>
          <a:graphicData uri="http://schemas.openxmlformats.org/presentationml/2006/ole">
            <p:oleObj spid="_x0000_s158747" name="Designer Drawing" r:id="rId8" imgW="3322800" imgH="2332080" progId="Designer.Drawing.8">
              <p:embed/>
            </p:oleObj>
          </a:graphicData>
        </a:graphic>
      </p:graphicFrame>
      <p:sp>
        <p:nvSpPr>
          <p:cNvPr id="158748" name="Text Box 28"/>
          <p:cNvSpPr txBox="1">
            <a:spLocks noChangeArrowheads="1"/>
          </p:cNvSpPr>
          <p:nvPr/>
        </p:nvSpPr>
        <p:spPr bwMode="auto">
          <a:xfrm rot="-5400000">
            <a:off x="2256631" y="4750594"/>
            <a:ext cx="1279525" cy="12271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/>
            <a:r>
              <a:rPr lang="en-US" altLang="ja-JP" b="0">
                <a:solidFill>
                  <a:srgbClr val="0033CC"/>
                </a:solidFill>
                <a:latin typeface="Tahoma" pitchFamily="34" charset="0"/>
              </a:rPr>
              <a:t>positive-</a:t>
            </a:r>
          </a:p>
          <a:p>
            <a:pPr algn="ctr"/>
            <a:r>
              <a:rPr lang="en-US" altLang="ja-JP" b="0">
                <a:solidFill>
                  <a:srgbClr val="0033CC"/>
                </a:solidFill>
                <a:latin typeface="Tahoma" pitchFamily="34" charset="0"/>
              </a:rPr>
              <a:t>tension</a:t>
            </a:r>
          </a:p>
          <a:p>
            <a:pPr algn="ctr"/>
            <a:r>
              <a:rPr lang="en-US" altLang="ja-JP" b="0">
                <a:solidFill>
                  <a:srgbClr val="0033CC"/>
                </a:solidFill>
                <a:latin typeface="Tahoma" pitchFamily="34" charset="0"/>
              </a:rPr>
              <a:t>brane</a:t>
            </a:r>
          </a:p>
        </p:txBody>
      </p:sp>
      <p:sp>
        <p:nvSpPr>
          <p:cNvPr id="158749" name="Line 29"/>
          <p:cNvSpPr>
            <a:spLocks noChangeShapeType="1"/>
          </p:cNvSpPr>
          <p:nvPr/>
        </p:nvSpPr>
        <p:spPr bwMode="auto">
          <a:xfrm>
            <a:off x="3532188" y="6557963"/>
            <a:ext cx="2936875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8750" name="Text Box 30"/>
          <p:cNvSpPr txBox="1">
            <a:spLocks noChangeArrowheads="1"/>
          </p:cNvSpPr>
          <p:nvPr/>
        </p:nvSpPr>
        <p:spPr bwMode="auto">
          <a:xfrm>
            <a:off x="4779963" y="6118225"/>
            <a:ext cx="36195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i="1">
                <a:solidFill>
                  <a:srgbClr val="008000"/>
                </a:solidFill>
              </a:rPr>
              <a:t>d</a:t>
            </a:r>
          </a:p>
        </p:txBody>
      </p:sp>
      <p:sp>
        <p:nvSpPr>
          <p:cNvPr id="158751" name="Rectangle 31"/>
          <p:cNvSpPr>
            <a:spLocks noChangeArrowheads="1"/>
          </p:cNvSpPr>
          <p:nvPr/>
        </p:nvSpPr>
        <p:spPr bwMode="auto">
          <a:xfrm>
            <a:off x="4140200" y="2130425"/>
            <a:ext cx="1725613" cy="434975"/>
          </a:xfrm>
          <a:prstGeom prst="rect">
            <a:avLst/>
          </a:prstGeom>
          <a:noFill/>
          <a:ln w="38100">
            <a:solidFill>
              <a:srgbClr val="FE62E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ja-JP" sz="2000">
                <a:solidFill>
                  <a:srgbClr val="FF0066"/>
                </a:solidFill>
              </a:rPr>
              <a:t>Z</a:t>
            </a:r>
            <a:r>
              <a:rPr lang="en-US" altLang="ja-JP" sz="2000" b="0" baseline="-25000">
                <a:solidFill>
                  <a:srgbClr val="FF0066"/>
                </a:solidFill>
              </a:rPr>
              <a:t>2</a:t>
            </a:r>
            <a:r>
              <a:rPr lang="en-US" altLang="ja-JP" sz="2000" b="0">
                <a:solidFill>
                  <a:srgbClr val="FF0066"/>
                </a:solidFill>
                <a:latin typeface="Tahoma" pitchFamily="34" charset="0"/>
              </a:rPr>
              <a:t>-symmetry</a:t>
            </a:r>
          </a:p>
        </p:txBody>
      </p:sp>
      <p:cxnSp>
        <p:nvCxnSpPr>
          <p:cNvPr id="158752" name="AutoShape 32"/>
          <p:cNvCxnSpPr>
            <a:cxnSpLocks noChangeShapeType="1"/>
            <a:stCxn id="158751" idx="1"/>
            <a:endCxn id="158728" idx="0"/>
          </p:cNvCxnSpPr>
          <p:nvPr/>
        </p:nvCxnSpPr>
        <p:spPr bwMode="auto">
          <a:xfrm rot="10800000" flipV="1">
            <a:off x="3525838" y="2347913"/>
            <a:ext cx="595312" cy="498475"/>
          </a:xfrm>
          <a:prstGeom prst="curvedConnector2">
            <a:avLst/>
          </a:prstGeom>
          <a:noFill/>
          <a:ln w="25400">
            <a:solidFill>
              <a:srgbClr val="FE62EB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53" name="AutoShape 33"/>
          <p:cNvCxnSpPr>
            <a:cxnSpLocks noChangeShapeType="1"/>
            <a:stCxn id="158751" idx="3"/>
            <a:endCxn id="158743" idx="0"/>
          </p:cNvCxnSpPr>
          <p:nvPr/>
        </p:nvCxnSpPr>
        <p:spPr bwMode="auto">
          <a:xfrm>
            <a:off x="5884863" y="2347913"/>
            <a:ext cx="584200" cy="498475"/>
          </a:xfrm>
          <a:prstGeom prst="curvedConnector2">
            <a:avLst/>
          </a:prstGeom>
          <a:noFill/>
          <a:ln w="25400">
            <a:solidFill>
              <a:srgbClr val="FE62EB"/>
            </a:solidFill>
            <a:round/>
            <a:headEnd/>
            <a:tailEnd type="triangle" w="med" len="med"/>
          </a:ln>
          <a:effectLst/>
        </p:spPr>
      </p:cxnSp>
      <p:sp>
        <p:nvSpPr>
          <p:cNvPr id="158754" name="Text Box 34"/>
          <p:cNvSpPr txBox="1">
            <a:spLocks noChangeArrowheads="1"/>
          </p:cNvSpPr>
          <p:nvPr/>
        </p:nvSpPr>
        <p:spPr bwMode="auto">
          <a:xfrm>
            <a:off x="3305175" y="2422525"/>
            <a:ext cx="534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0099"/>
                </a:solidFill>
                <a:latin typeface="Symbol" pitchFamily="18" charset="2"/>
              </a:rPr>
              <a:t>+</a:t>
            </a:r>
            <a:r>
              <a:rPr lang="en-US" altLang="ja-JP" i="1">
                <a:solidFill>
                  <a:srgbClr val="000099"/>
                </a:solidFill>
                <a:latin typeface="Symbol" pitchFamily="18" charset="2"/>
              </a:rPr>
              <a:t>s</a:t>
            </a:r>
          </a:p>
        </p:txBody>
      </p:sp>
      <p:sp>
        <p:nvSpPr>
          <p:cNvPr id="158755" name="Text Box 35"/>
          <p:cNvSpPr txBox="1">
            <a:spLocks noChangeArrowheads="1"/>
          </p:cNvSpPr>
          <p:nvPr/>
        </p:nvSpPr>
        <p:spPr bwMode="auto">
          <a:xfrm>
            <a:off x="6169025" y="2422525"/>
            <a:ext cx="534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  <a:latin typeface="Symbol" pitchFamily="18" charset="2"/>
              </a:rPr>
              <a:t>-</a:t>
            </a:r>
            <a:r>
              <a:rPr lang="en-US" altLang="ja-JP" i="1">
                <a:solidFill>
                  <a:srgbClr val="FF0000"/>
                </a:solidFill>
                <a:latin typeface="Symbol" pitchFamily="18" charset="2"/>
              </a:rPr>
              <a:t>s</a:t>
            </a:r>
          </a:p>
        </p:txBody>
      </p:sp>
      <p:sp>
        <p:nvSpPr>
          <p:cNvPr id="158758" name="Rectangle 38"/>
          <p:cNvSpPr>
            <a:spLocks noChangeArrowheads="1"/>
          </p:cNvSpPr>
          <p:nvPr/>
        </p:nvSpPr>
        <p:spPr bwMode="auto">
          <a:xfrm>
            <a:off x="322264" y="746498"/>
            <a:ext cx="3392480" cy="68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ja-JP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Another approach to the hierarchy problem</a:t>
            </a:r>
            <a:endParaRPr lang="ja-JP" altLang="en-US" b="0" baseline="300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8759" name="Rectangle 39"/>
          <p:cNvSpPr>
            <a:spLocks noChangeArrowheads="1"/>
          </p:cNvSpPr>
          <p:nvPr/>
        </p:nvSpPr>
        <p:spPr bwMode="auto">
          <a:xfrm>
            <a:off x="755650" y="2687638"/>
            <a:ext cx="249299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b="0" dirty="0" err="1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AdS</a:t>
            </a:r>
            <a:r>
              <a:rPr lang="en-US" altLang="ja-JP" sz="20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 smtClean="0">
                <a:solidFill>
                  <a:srgbClr val="0033CC"/>
                </a:solidFill>
                <a:latin typeface="ＭＳ Ｐゴシック" pitchFamily="50" charset="-128"/>
              </a:rPr>
              <a:t>curvature length</a:t>
            </a:r>
            <a:endParaRPr lang="ja-JP" altLang="en-US" sz="2000" b="0" dirty="0">
              <a:solidFill>
                <a:srgbClr val="0033CC"/>
              </a:solidFill>
              <a:latin typeface="ＭＳ Ｐゴシック" pitchFamily="50" charset="-128"/>
            </a:endParaRPr>
          </a:p>
        </p:txBody>
      </p:sp>
      <p:sp>
        <p:nvSpPr>
          <p:cNvPr id="158760" name="Rectangle 40"/>
          <p:cNvSpPr>
            <a:spLocks noChangeArrowheads="1"/>
          </p:cNvSpPr>
          <p:nvPr/>
        </p:nvSpPr>
        <p:spPr bwMode="auto">
          <a:xfrm>
            <a:off x="1547813" y="3248640"/>
            <a:ext cx="1781257" cy="82330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ja-JP" sz="2000" b="0" dirty="0" smtClean="0">
                <a:solidFill>
                  <a:srgbClr val="940094"/>
                </a:solidFill>
                <a:latin typeface="ＭＳ Ｐゴシック" pitchFamily="50" charset="-128"/>
              </a:rPr>
              <a:t>5-dim negative</a:t>
            </a:r>
          </a:p>
          <a:p>
            <a:pPr>
              <a:lnSpc>
                <a:spcPts val="1900"/>
              </a:lnSpc>
            </a:pPr>
            <a:r>
              <a:rPr lang="en-US" altLang="ja-JP" sz="2000" b="0" dirty="0" smtClean="0">
                <a:solidFill>
                  <a:srgbClr val="940094"/>
                </a:solidFill>
                <a:latin typeface="ＭＳ Ｐゴシック" pitchFamily="50" charset="-128"/>
              </a:rPr>
              <a:t> cosmological </a:t>
            </a:r>
          </a:p>
          <a:p>
            <a:pPr>
              <a:lnSpc>
                <a:spcPts val="1900"/>
              </a:lnSpc>
            </a:pPr>
            <a:r>
              <a:rPr lang="en-US" altLang="ja-JP" sz="2000" b="0" dirty="0" smtClean="0">
                <a:solidFill>
                  <a:srgbClr val="940094"/>
                </a:solidFill>
                <a:latin typeface="ＭＳ Ｐゴシック" pitchFamily="50" charset="-128"/>
              </a:rPr>
              <a:t> constant</a:t>
            </a:r>
          </a:p>
        </p:txBody>
      </p:sp>
      <p:sp>
        <p:nvSpPr>
          <p:cNvPr id="158761" name="Rectangle 41"/>
          <p:cNvSpPr>
            <a:spLocks noChangeArrowheads="1"/>
          </p:cNvSpPr>
          <p:nvPr/>
        </p:nvSpPr>
        <p:spPr bwMode="auto">
          <a:xfrm>
            <a:off x="1632263" y="4083050"/>
            <a:ext cx="108234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2000" b="0" dirty="0" err="1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0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US" altLang="ja-JP" sz="20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tension</a:t>
            </a:r>
            <a:endParaRPr lang="en-US" altLang="ja-JP" sz="2000" b="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04A0-920C-4B59-A4EC-52E5B4415A9B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159746" name="Line 2"/>
          <p:cNvSpPr>
            <a:spLocks noChangeShapeType="1"/>
          </p:cNvSpPr>
          <p:nvPr/>
        </p:nvSpPr>
        <p:spPr bwMode="auto">
          <a:xfrm>
            <a:off x="5314950" y="4524375"/>
            <a:ext cx="30480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6534150" y="4295775"/>
            <a:ext cx="361950" cy="519113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i="1">
                <a:solidFill>
                  <a:srgbClr val="008000"/>
                </a:solidFill>
              </a:rPr>
              <a:t>d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5308600" y="1077913"/>
            <a:ext cx="3048000" cy="3276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000099"/>
              </a:gs>
            </a:gsLst>
            <a:lin ang="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59749" name="Line 5"/>
          <p:cNvSpPr>
            <a:spLocks noChangeShapeType="1"/>
          </p:cNvSpPr>
          <p:nvPr/>
        </p:nvSpPr>
        <p:spPr bwMode="auto">
          <a:xfrm>
            <a:off x="5308600" y="1077913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5308600" y="2601913"/>
            <a:ext cx="3530600" cy="0"/>
          </a:xfrm>
          <a:prstGeom prst="line">
            <a:avLst/>
          </a:prstGeom>
          <a:noFill/>
          <a:ln w="25400">
            <a:solidFill>
              <a:srgbClr val="940094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8534400" y="1916113"/>
            <a:ext cx="304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3600" b="0" i="1">
                <a:solidFill>
                  <a:srgbClr val="000000"/>
                </a:solidFill>
              </a:rPr>
              <a:t>y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797324" y="474646"/>
          <a:ext cx="4275138" cy="596900"/>
        </p:xfrm>
        <a:graphic>
          <a:graphicData uri="http://schemas.openxmlformats.org/presentationml/2006/ole">
            <p:oleObj spid="_x0000_s159752" name="数式" r:id="rId3" imgW="1815840" imgH="253800" progId="Equation.3">
              <p:embed/>
            </p:oleObj>
          </a:graphicData>
        </a:graphic>
      </p:graphicFrame>
      <p:graphicFrame>
        <p:nvGraphicFramePr>
          <p:cNvPr id="159753" name="Object 9"/>
          <p:cNvGraphicFramePr>
            <a:graphicFrameLocks noChangeAspect="1"/>
          </p:cNvGraphicFramePr>
          <p:nvPr/>
        </p:nvGraphicFramePr>
        <p:xfrm>
          <a:off x="4781550" y="3914775"/>
          <a:ext cx="450850" cy="509588"/>
        </p:xfrm>
        <a:graphic>
          <a:graphicData uri="http://schemas.openxmlformats.org/presentationml/2006/ole">
            <p:oleObj spid="_x0000_s159753" name="数式" r:id="rId4" imgW="190440" imgH="215640" progId="Equation.3">
              <p:embed/>
            </p:oleObj>
          </a:graphicData>
        </a:graphic>
      </p:graphicFrame>
      <p:graphicFrame>
        <p:nvGraphicFramePr>
          <p:cNvPr id="159754" name="Object 10"/>
          <p:cNvGraphicFramePr>
            <a:graphicFrameLocks noChangeAspect="1"/>
          </p:cNvGraphicFramePr>
          <p:nvPr/>
        </p:nvGraphicFramePr>
        <p:xfrm>
          <a:off x="8362950" y="3914775"/>
          <a:ext cx="450850" cy="509588"/>
        </p:xfrm>
        <a:graphic>
          <a:graphicData uri="http://schemas.openxmlformats.org/presentationml/2006/ole">
            <p:oleObj spid="_x0000_s159754" name="数式" r:id="rId5" imgW="190440" imgH="215640" progId="Equation.3">
              <p:embed/>
            </p:oleObj>
          </a:graphicData>
        </a:graphic>
      </p:graphicFrame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395288" y="115888"/>
            <a:ext cx="853443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000" b="0" dirty="0" smtClean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Roughly speaking, 4-dim effective theory can be obtained by substituting </a:t>
            </a:r>
            <a:r>
              <a:rPr lang="en-US" altLang="ja-JP" sz="2000" b="0" dirty="0" err="1" smtClean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Kintaro</a:t>
            </a:r>
            <a:r>
              <a:rPr lang="en-US" altLang="ja-JP" sz="2000" b="0" dirty="0" smtClean="0">
                <a:solidFill>
                  <a:srgbClr val="000099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-candy configuration.</a:t>
            </a:r>
            <a:endParaRPr lang="en-US" altLang="ja-JP" sz="2000" b="0" dirty="0">
              <a:solidFill>
                <a:srgbClr val="000099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59757" name="Object 13"/>
          <p:cNvGraphicFramePr>
            <a:graphicFrameLocks noChangeAspect="1"/>
          </p:cNvGraphicFramePr>
          <p:nvPr/>
        </p:nvGraphicFramePr>
        <p:xfrm>
          <a:off x="5086350" y="1430338"/>
          <a:ext cx="3322638" cy="2332037"/>
        </p:xfrm>
        <a:graphic>
          <a:graphicData uri="http://schemas.openxmlformats.org/presentationml/2006/ole">
            <p:oleObj spid="_x0000_s159757" name="Designer Drawing" r:id="rId6" imgW="3322800" imgH="2332080" progId="Designer.Drawing.8">
              <p:embed/>
            </p:oleObj>
          </a:graphicData>
        </a:graphic>
      </p:graphicFrame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8362950" y="1077913"/>
            <a:ext cx="0" cy="3276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7073900" y="2809875"/>
            <a:ext cx="1148199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b="0" dirty="0" err="1" smtClean="0">
                <a:solidFill>
                  <a:srgbClr val="FFFF00"/>
                </a:solidFill>
                <a:latin typeface="Tahoma" pitchFamily="34" charset="0"/>
              </a:rPr>
              <a:t>Kintaro</a:t>
            </a:r>
            <a:endParaRPr lang="en-US" altLang="ja-JP" b="0" dirty="0" smtClean="0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en-US" altLang="ja-JP" b="0" dirty="0" smtClean="0">
                <a:solidFill>
                  <a:srgbClr val="FFFF00"/>
                </a:solidFill>
                <a:latin typeface="Tahoma" pitchFamily="34" charset="0"/>
              </a:rPr>
              <a:t>candy</a:t>
            </a:r>
            <a:endParaRPr lang="ja-JP" altLang="en-US" b="0" dirty="0">
              <a:solidFill>
                <a:srgbClr val="FFFF00"/>
              </a:solidFill>
              <a:latin typeface="Tahoma" pitchFamily="34" charset="0"/>
            </a:endParaRPr>
          </a:p>
        </p:txBody>
      </p:sp>
      <p:graphicFrame>
        <p:nvGraphicFramePr>
          <p:cNvPr id="159760" name="Object 16"/>
          <p:cNvGraphicFramePr>
            <a:graphicFrameLocks noChangeAspect="1"/>
          </p:cNvGraphicFramePr>
          <p:nvPr/>
        </p:nvGraphicFramePr>
        <p:xfrm>
          <a:off x="222250" y="1090613"/>
          <a:ext cx="4391025" cy="909637"/>
        </p:xfrm>
        <a:graphic>
          <a:graphicData uri="http://schemas.openxmlformats.org/presentationml/2006/ole">
            <p:oleObj spid="_x0000_s159760" name="数式" r:id="rId7" imgW="2019240" imgH="419040" progId="Equation.3">
              <p:embed/>
            </p:oleObj>
          </a:graphicData>
        </a:graphic>
      </p:graphicFrame>
      <p:sp>
        <p:nvSpPr>
          <p:cNvPr id="159761" name="AutoShape 17"/>
          <p:cNvSpPr>
            <a:spLocks noChangeArrowheads="1"/>
          </p:cNvSpPr>
          <p:nvPr/>
        </p:nvSpPr>
        <p:spPr bwMode="auto">
          <a:xfrm>
            <a:off x="1619250" y="1949450"/>
            <a:ext cx="2089150" cy="541338"/>
          </a:xfrm>
          <a:prstGeom prst="downArrow">
            <a:avLst>
              <a:gd name="adj1" fmla="val 52889"/>
              <a:gd name="adj2" fmla="val 26236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ja-JP" altLang="en-US"/>
              <a:t>代入</a:t>
            </a:r>
          </a:p>
        </p:txBody>
      </p:sp>
      <p:graphicFrame>
        <p:nvGraphicFramePr>
          <p:cNvPr id="159762" name="Object 18"/>
          <p:cNvGraphicFramePr>
            <a:graphicFrameLocks noChangeAspect="1"/>
          </p:cNvGraphicFramePr>
          <p:nvPr/>
        </p:nvGraphicFramePr>
        <p:xfrm>
          <a:off x="252413" y="2492375"/>
          <a:ext cx="4751387" cy="771525"/>
        </p:xfrm>
        <a:graphic>
          <a:graphicData uri="http://schemas.openxmlformats.org/presentationml/2006/ole">
            <p:oleObj spid="_x0000_s159762" name="数式" r:id="rId8" imgW="2184120" imgH="355320" progId="Equation.3">
              <p:embed/>
            </p:oleObj>
          </a:graphicData>
        </a:graphic>
      </p:graphicFrame>
      <p:sp>
        <p:nvSpPr>
          <p:cNvPr id="159763" name="AutoShape 19"/>
          <p:cNvSpPr>
            <a:spLocks/>
          </p:cNvSpPr>
          <p:nvPr/>
        </p:nvSpPr>
        <p:spPr bwMode="auto">
          <a:xfrm rot="-5400000">
            <a:off x="1676400" y="2378075"/>
            <a:ext cx="304800" cy="1828800"/>
          </a:xfrm>
          <a:prstGeom prst="leftBrace">
            <a:avLst>
              <a:gd name="adj1" fmla="val 50000"/>
              <a:gd name="adj2" fmla="val 16667"/>
            </a:avLst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1558925" y="3381375"/>
          <a:ext cx="2900363" cy="909638"/>
        </p:xfrm>
        <a:graphic>
          <a:graphicData uri="http://schemas.openxmlformats.org/presentationml/2006/ole">
            <p:oleObj spid="_x0000_s159764" name="数式" r:id="rId9" imgW="1333440" imgH="419040" progId="Equation.3">
              <p:embed/>
            </p:oleObj>
          </a:graphicData>
        </a:graphic>
      </p:graphicFrame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304800" y="4938713"/>
            <a:ext cx="368722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 the negative </a:t>
            </a:r>
            <a:r>
              <a:rPr lang="en-US" altLang="ja-JP" sz="20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tension </a:t>
            </a:r>
            <a:r>
              <a:rPr lang="en-US" altLang="ja-JP" sz="2000" b="0" dirty="0" err="1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0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</a:t>
            </a:r>
            <a:endParaRPr lang="ja-JP" altLang="en-US" sz="2000" b="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9766" name="Arc 22"/>
          <p:cNvSpPr>
            <a:spLocks/>
          </p:cNvSpPr>
          <p:nvPr/>
        </p:nvSpPr>
        <p:spPr bwMode="auto">
          <a:xfrm flipH="1" flipV="1">
            <a:off x="1219200" y="3444875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159767" name="Object 23"/>
          <p:cNvGraphicFramePr>
            <a:graphicFrameLocks noChangeAspect="1"/>
          </p:cNvGraphicFramePr>
          <p:nvPr/>
        </p:nvGraphicFramePr>
        <p:xfrm>
          <a:off x="889000" y="5268913"/>
          <a:ext cx="2816225" cy="550862"/>
        </p:xfrm>
        <a:graphic>
          <a:graphicData uri="http://schemas.openxmlformats.org/presentationml/2006/ole">
            <p:oleObj spid="_x0000_s159767" name="数式" r:id="rId10" imgW="1295280" imgH="253800" progId="Equation.3">
              <p:embed/>
            </p:oleObj>
          </a:graphicData>
        </a:graphic>
      </p:graphicFrame>
      <p:sp>
        <p:nvSpPr>
          <p:cNvPr id="159768" name="AutoShape 24"/>
          <p:cNvSpPr>
            <a:spLocks/>
          </p:cNvSpPr>
          <p:nvPr/>
        </p:nvSpPr>
        <p:spPr bwMode="auto">
          <a:xfrm rot="-5400000">
            <a:off x="1104900" y="5535613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457200" y="5802313"/>
            <a:ext cx="4360489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0" dirty="0">
                <a:solidFill>
                  <a:srgbClr val="FF0000"/>
                </a:solidFill>
              </a:rPr>
              <a:t>(10</a:t>
            </a:r>
            <a:r>
              <a:rPr lang="en-US" altLang="ja-JP" b="0" baseline="30000" dirty="0">
                <a:solidFill>
                  <a:srgbClr val="FF0000"/>
                </a:solidFill>
              </a:rPr>
              <a:t>19</a:t>
            </a:r>
            <a:r>
              <a:rPr lang="en-US" altLang="ja-JP" b="0" dirty="0">
                <a:solidFill>
                  <a:srgbClr val="FF0000"/>
                </a:solidFill>
              </a:rPr>
              <a:t>GeV)</a:t>
            </a:r>
            <a:r>
              <a:rPr lang="en-US" altLang="ja-JP" b="0" baseline="30000" dirty="0">
                <a:solidFill>
                  <a:srgbClr val="FF0000"/>
                </a:solidFill>
              </a:rPr>
              <a:t>2                     </a:t>
            </a:r>
            <a:r>
              <a:rPr lang="en-US" altLang="ja-JP" b="0" dirty="0">
                <a:solidFill>
                  <a:srgbClr val="FF0000"/>
                </a:solidFill>
              </a:rPr>
              <a:t>(</a:t>
            </a:r>
            <a:r>
              <a:rPr lang="en-US" altLang="ja-JP" b="0" dirty="0" err="1">
                <a:solidFill>
                  <a:srgbClr val="FF0000"/>
                </a:solidFill>
              </a:rPr>
              <a:t>TeV</a:t>
            </a:r>
            <a:r>
              <a:rPr lang="en-US" altLang="ja-JP" b="0" dirty="0">
                <a:solidFill>
                  <a:srgbClr val="FF0000"/>
                </a:solidFill>
              </a:rPr>
              <a:t>)</a:t>
            </a:r>
            <a:r>
              <a:rPr lang="en-US" altLang="ja-JP" b="0" baseline="30000" dirty="0">
                <a:solidFill>
                  <a:srgbClr val="FF0000"/>
                </a:solidFill>
              </a:rPr>
              <a:t>2</a:t>
            </a:r>
          </a:p>
          <a:p>
            <a:r>
              <a:rPr lang="en-US" altLang="ja-JP" sz="20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Hierarchy is explained with </a:t>
            </a:r>
            <a:r>
              <a:rPr lang="en-US" altLang="ja-JP" b="0" i="1" dirty="0" smtClean="0">
                <a:solidFill>
                  <a:srgbClr val="FF0000"/>
                </a:solidFill>
              </a:rPr>
              <a:t>d</a:t>
            </a:r>
            <a:r>
              <a:rPr lang="en-US" altLang="ja-JP" b="0" dirty="0" smtClean="0">
                <a:solidFill>
                  <a:srgbClr val="FF0000"/>
                </a:solidFill>
              </a:rPr>
              <a:t>~40</a:t>
            </a:r>
            <a:r>
              <a:rPr lang="en-US" altLang="ja-JP" b="0" dirty="0" smtClean="0">
                <a:solidFill>
                  <a:srgbClr val="FF0000"/>
                </a:solidFill>
                <a:latin typeface="Math5" pitchFamily="2" charset="2"/>
              </a:rPr>
              <a:t>{</a:t>
            </a:r>
            <a:r>
              <a:rPr lang="ja-JP" altLang="en-US" b="0" dirty="0" smtClean="0">
                <a:solidFill>
                  <a:srgbClr val="FF0000"/>
                </a:solidFill>
              </a:rPr>
              <a:t> </a:t>
            </a:r>
            <a:r>
              <a:rPr lang="en-US" altLang="ja-JP" b="0" dirty="0" smtClean="0">
                <a:solidFill>
                  <a:srgbClr val="FF0000"/>
                </a:solidFill>
              </a:rPr>
              <a:t>.</a:t>
            </a:r>
            <a:r>
              <a:rPr lang="ja-JP" altLang="en-US" b="0" dirty="0" smtClean="0">
                <a:solidFill>
                  <a:srgbClr val="FF0000"/>
                </a:solidFill>
              </a:rPr>
              <a:t>  </a:t>
            </a:r>
            <a:endParaRPr lang="ja-JP" altLang="en-US" b="0" dirty="0">
              <a:solidFill>
                <a:srgbClr val="FF0000"/>
              </a:solidFill>
            </a:endParaRPr>
          </a:p>
        </p:txBody>
      </p:sp>
      <p:sp>
        <p:nvSpPr>
          <p:cNvPr id="159770" name="AutoShape 26"/>
          <p:cNvSpPr>
            <a:spLocks/>
          </p:cNvSpPr>
          <p:nvPr/>
        </p:nvSpPr>
        <p:spPr bwMode="auto">
          <a:xfrm rot="-5400000">
            <a:off x="3314700" y="545941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59771" name="Text Box 27"/>
          <p:cNvSpPr txBox="1">
            <a:spLocks noChangeArrowheads="1"/>
          </p:cNvSpPr>
          <p:nvPr/>
        </p:nvSpPr>
        <p:spPr bwMode="auto">
          <a:xfrm>
            <a:off x="4591050" y="4791075"/>
            <a:ext cx="358784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 the positive </a:t>
            </a:r>
            <a:r>
              <a:rPr lang="en-US" altLang="ja-JP" sz="20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tension </a:t>
            </a:r>
            <a:r>
              <a:rPr lang="en-US" altLang="ja-JP" sz="2000" b="0" dirty="0" err="1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brane</a:t>
            </a: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</a:t>
            </a:r>
            <a:endParaRPr lang="ja-JP" altLang="en-US" sz="2000" b="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159772" name="Object 28"/>
          <p:cNvGraphicFramePr>
            <a:graphicFrameLocks noChangeAspect="1"/>
          </p:cNvGraphicFramePr>
          <p:nvPr/>
        </p:nvGraphicFramePr>
        <p:xfrm>
          <a:off x="5257800" y="5181600"/>
          <a:ext cx="2925763" cy="550863"/>
        </p:xfrm>
        <a:graphic>
          <a:graphicData uri="http://schemas.openxmlformats.org/presentationml/2006/ole">
            <p:oleObj spid="_x0000_s159772" name="数式" r:id="rId11" imgW="1346040" imgH="253800" progId="Equation.3">
              <p:embed/>
            </p:oleObj>
          </a:graphicData>
        </a:graphic>
      </p:graphicFrame>
      <p:sp>
        <p:nvSpPr>
          <p:cNvPr id="159773" name="Text Box 29"/>
          <p:cNvSpPr txBox="1">
            <a:spLocks noChangeArrowheads="1"/>
          </p:cNvSpPr>
          <p:nvPr/>
        </p:nvSpPr>
        <p:spPr bwMode="auto">
          <a:xfrm>
            <a:off x="5072066" y="5659438"/>
            <a:ext cx="391806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Hierarchy is not explained, but</a:t>
            </a:r>
            <a:endParaRPr lang="ja-JP" altLang="en-US" sz="2000" b="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finite </a:t>
            </a:r>
            <a:r>
              <a:rPr lang="en-US" altLang="ja-JP" sz="2000" b="0" i="1" dirty="0" err="1" smtClean="0">
                <a:solidFill>
                  <a:srgbClr val="0033CC"/>
                </a:solidFill>
              </a:rPr>
              <a:t>M</a:t>
            </a:r>
            <a:r>
              <a:rPr lang="en-US" altLang="ja-JP" sz="2000" b="0" i="1" baseline="-25000" dirty="0" err="1" smtClean="0">
                <a:solidFill>
                  <a:srgbClr val="0033CC"/>
                </a:solidFill>
              </a:rPr>
              <a:t>pl</a:t>
            </a:r>
            <a:r>
              <a:rPr lang="en-US" altLang="ja-JP" sz="2000" b="0" i="1" dirty="0" smtClean="0">
                <a:solidFill>
                  <a:srgbClr val="0033CC"/>
                </a:solidFill>
              </a:rPr>
              <a:t> </a:t>
            </a: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even for</a:t>
            </a:r>
            <a:r>
              <a:rPr lang="en-US" altLang="ja-JP" sz="2000" b="0" i="1" dirty="0" smtClean="0">
                <a:solidFill>
                  <a:srgbClr val="0033CC"/>
                </a:solidFill>
              </a:rPr>
              <a:t> d </a:t>
            </a:r>
            <a:r>
              <a:rPr lang="ja-JP" altLang="en-US" sz="2000" b="0" dirty="0">
                <a:solidFill>
                  <a:srgbClr val="0033CC"/>
                </a:solidFill>
              </a:rPr>
              <a:t>→</a:t>
            </a:r>
            <a:r>
              <a:rPr lang="ja-JP" altLang="en-US" sz="2000" b="0" dirty="0" smtClean="0">
                <a:solidFill>
                  <a:srgbClr val="0033CC"/>
                </a:solidFill>
              </a:rPr>
              <a:t>∞</a:t>
            </a:r>
            <a:r>
              <a:rPr lang="en-US" altLang="ja-JP" sz="2000" b="0" dirty="0" smtClean="0">
                <a:solidFill>
                  <a:srgbClr val="0033CC"/>
                </a:solidFill>
              </a:rPr>
              <a:t>.</a:t>
            </a:r>
            <a:endParaRPr lang="en-US" altLang="ja-JP" sz="2000" b="0" i="1" baseline="-25000" dirty="0">
              <a:solidFill>
                <a:srgbClr val="0033CC"/>
              </a:solidFill>
            </a:endParaRPr>
          </a:p>
          <a:p>
            <a:r>
              <a:rPr lang="ja-JP" altLang="en-US" sz="2000" b="0" dirty="0" smtClean="0">
                <a:solidFill>
                  <a:srgbClr val="0033CC"/>
                </a:solidFill>
              </a:rPr>
              <a:t>⇒ </a:t>
            </a: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new </a:t>
            </a:r>
            <a:r>
              <a:rPr lang="en-US" altLang="ja-JP" sz="2000" b="0" dirty="0" err="1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compactification</a:t>
            </a:r>
            <a:r>
              <a:rPr lang="ja-JP" altLang="en-US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ja-JP" altLang="en-US" sz="2000" b="0" dirty="0">
                <a:solidFill>
                  <a:srgbClr val="0033CC"/>
                </a:solidFill>
              </a:rPr>
              <a:t>（</a:t>
            </a:r>
            <a:r>
              <a:rPr lang="en-US" altLang="ja-JP" sz="2000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RSII</a:t>
            </a:r>
            <a:r>
              <a:rPr lang="ja-JP" altLang="en-US" sz="2000" b="0" dirty="0">
                <a:solidFill>
                  <a:srgbClr val="0033CC"/>
                </a:solidFill>
              </a:rPr>
              <a:t>） </a:t>
            </a:r>
          </a:p>
        </p:txBody>
      </p:sp>
      <p:sp>
        <p:nvSpPr>
          <p:cNvPr id="159774" name="Text Box 30"/>
          <p:cNvSpPr txBox="1">
            <a:spLocks noChangeArrowheads="1"/>
          </p:cNvSpPr>
          <p:nvPr/>
        </p:nvSpPr>
        <p:spPr bwMode="auto">
          <a:xfrm>
            <a:off x="1142976" y="4238625"/>
            <a:ext cx="364333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000" b="0" dirty="0" smtClean="0">
                <a:solidFill>
                  <a:srgbClr val="008000"/>
                </a:solidFill>
              </a:rPr>
              <a:t>This part determines the effective gravitational coupling</a:t>
            </a:r>
            <a:endParaRPr lang="ja-JP" altLang="en-US" sz="2000" b="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96" name="Rectangle 28"/>
          <p:cNvSpPr>
            <a:spLocks noChangeArrowheads="1"/>
          </p:cNvSpPr>
          <p:nvPr/>
        </p:nvSpPr>
        <p:spPr bwMode="auto">
          <a:xfrm>
            <a:off x="214282" y="765175"/>
            <a:ext cx="8750331" cy="589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ja-JP" sz="2000" b="0" dirty="0" smtClean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What was the impact of</a:t>
            </a:r>
            <a:r>
              <a:rPr lang="ja-JP" altLang="en-US" sz="2000" b="0" dirty="0" smtClean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RSII </a:t>
            </a:r>
            <a:r>
              <a:rPr lang="en-US" altLang="ja-JP" sz="2000" b="0" dirty="0" smtClean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model on cosmology?</a:t>
            </a:r>
            <a:endParaRPr lang="en-US" altLang="ja-JP" sz="2000" b="0" dirty="0">
              <a:solidFill>
                <a:srgbClr val="940094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1800" b="0" dirty="0" err="1" smtClean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Compactification</a:t>
            </a:r>
            <a:r>
              <a:rPr lang="en-US" altLang="ja-JP" sz="1800" b="0" dirty="0" smtClean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leads to a 4-dim effective </a:t>
            </a:r>
            <a:r>
              <a:rPr lang="en-US" altLang="ja-JP" sz="1800" b="0" dirty="0" err="1" smtClean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massless</a:t>
            </a:r>
            <a:r>
              <a:rPr lang="en-US" altLang="ja-JP" sz="1800" b="0" dirty="0" smtClean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800" b="0" dirty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scalar </a:t>
            </a:r>
            <a:r>
              <a:rPr lang="en-US" altLang="ja-JP" sz="1800" b="0" dirty="0" smtClean="0">
                <a:solidFill>
                  <a:srgbClr val="940094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field corresponding to the size of the extra-dimension. </a:t>
            </a:r>
            <a:r>
              <a:rPr lang="en-US" altLang="ja-JP" sz="18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fifth-force </a:t>
            </a:r>
            <a:r>
              <a:rPr lang="en-US" altLang="ja-JP" sz="18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</a:t>
            </a:r>
            <a:r>
              <a:rPr lang="en-US" altLang="ja-JP" sz="18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harmful )</a:t>
            </a:r>
            <a:endParaRPr lang="ja-JP" altLang="en-US" sz="18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ja-JP" altLang="en-US" sz="18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ja-JP" altLang="en-US" sz="18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ja-JP" altLang="en-US" sz="18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ja-JP" altLang="en-US" sz="18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ja-JP" altLang="en-US" sz="18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ja-JP" altLang="en-US" sz="18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sz="1800" b="0" dirty="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sz="1800" b="0" dirty="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Stabilization mechanism</a:t>
            </a:r>
            <a:r>
              <a:rPr lang="ja-JP" altLang="en-US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to kill this extra scalar </a:t>
            </a:r>
            <a:r>
              <a:rPr lang="en-US" altLang="ja-JP" sz="2000" b="0" dirty="0" err="1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d.o.f</a:t>
            </a:r>
            <a:r>
              <a:rPr lang="en-US" altLang="ja-JP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.. </a:t>
            </a:r>
            <a:endParaRPr lang="ja-JP" altLang="en-US" sz="2000" b="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ja-JP" altLang="en-US" sz="18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　　　　⇒　</a:t>
            </a:r>
            <a:r>
              <a:rPr lang="en-US" altLang="ja-JP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scalar </a:t>
            </a:r>
            <a:r>
              <a:rPr lang="en-US" altLang="ja-JP" sz="2000" b="0" dirty="0" err="1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d.o.f</a:t>
            </a:r>
            <a:r>
              <a:rPr lang="en-US" altLang="ja-JP" sz="2000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 becomes massive. </a:t>
            </a:r>
            <a:endParaRPr lang="ja-JP" altLang="en-US" sz="2000" b="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ja-JP" altLang="en-US" sz="1800" b="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ja-JP" altLang="en-US" sz="1800" b="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sz="18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Harmless, but the effect of extra-dimensions does not appear at all at the length scale larger than (mass </a:t>
            </a:r>
            <a:r>
              <a:rPr lang="en-US" altLang="ja-JP" sz="18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scale)</a:t>
            </a:r>
            <a:r>
              <a:rPr lang="en-US" altLang="ja-JP" sz="1800" b="0" baseline="300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-1</a:t>
            </a:r>
            <a:r>
              <a:rPr lang="ja-JP" altLang="en-US" sz="1800" b="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～</a:t>
            </a:r>
            <a:r>
              <a:rPr lang="en-US" altLang="ja-JP" sz="18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(size of </a:t>
            </a:r>
            <a:r>
              <a:rPr lang="en-US" altLang="ja-JP" sz="1800" b="0" dirty="0" err="1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compactification</a:t>
            </a:r>
            <a:r>
              <a:rPr lang="en-US" altLang="ja-JP" sz="18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). </a:t>
            </a:r>
            <a:r>
              <a:rPr lang="en-US" sz="1600" dirty="0" smtClean="0"/>
              <a:t>（￣▽￣）。ｏ０○</a:t>
            </a:r>
            <a:r>
              <a:rPr lang="en-US" altLang="ja-JP" sz="1600" b="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  <a:endParaRPr lang="en-US" altLang="ja-JP" sz="1800" b="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EA97-037D-4CE9-8B08-1B63A5B36531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160819" name="AutoShape 51"/>
          <p:cNvSpPr>
            <a:spLocks noChangeArrowheads="1"/>
          </p:cNvSpPr>
          <p:nvPr/>
        </p:nvSpPr>
        <p:spPr bwMode="auto">
          <a:xfrm>
            <a:off x="1857356" y="2936875"/>
            <a:ext cx="7143799" cy="792163"/>
          </a:xfrm>
          <a:prstGeom prst="wedgeRoundRectCallout">
            <a:avLst>
              <a:gd name="adj1" fmla="val -16505"/>
              <a:gd name="adj2" fmla="val -71444"/>
              <a:gd name="adj3" fmla="val 16667"/>
            </a:avLst>
          </a:prstGeom>
          <a:solidFill>
            <a:srgbClr val="F0F4FE"/>
          </a:solidFill>
          <a:ln w="254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ja-JP" altLang="en-US"/>
          </a:p>
        </p:txBody>
      </p:sp>
      <p:sp>
        <p:nvSpPr>
          <p:cNvPr id="160817" name="Oval 49"/>
          <p:cNvSpPr>
            <a:spLocks noChangeArrowheads="1"/>
          </p:cNvSpPr>
          <p:nvPr/>
        </p:nvSpPr>
        <p:spPr bwMode="auto">
          <a:xfrm>
            <a:off x="4329113" y="1989138"/>
            <a:ext cx="288925" cy="792162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Gravity in RSII </a:t>
            </a:r>
            <a:r>
              <a:rPr lang="en-US" altLang="ja-JP" dirty="0" err="1"/>
              <a:t>braneworld</a:t>
            </a:r>
            <a:r>
              <a:rPr lang="en-US" altLang="ja-JP" dirty="0"/>
              <a:t> </a:t>
            </a:r>
            <a:endParaRPr lang="ja-JP" altLang="en-US" dirty="0"/>
          </a:p>
        </p:txBody>
      </p:sp>
      <p:graphicFrame>
        <p:nvGraphicFramePr>
          <p:cNvPr id="160816" name="Object 48"/>
          <p:cNvGraphicFramePr>
            <a:graphicFrameLocks noChangeAspect="1"/>
          </p:cNvGraphicFramePr>
          <p:nvPr/>
        </p:nvGraphicFramePr>
        <p:xfrm>
          <a:off x="2205038" y="1903413"/>
          <a:ext cx="3205162" cy="855662"/>
        </p:xfrm>
        <a:graphic>
          <a:graphicData uri="http://schemas.openxmlformats.org/presentationml/2006/ole">
            <p:oleObj spid="_x0000_s160816" name="数式" r:id="rId4" imgW="1612800" imgH="431640" progId="Equation.3">
              <p:embed/>
            </p:oleObj>
          </a:graphicData>
        </a:graphic>
      </p:graphicFrame>
      <p:sp>
        <p:nvSpPr>
          <p:cNvPr id="160818" name="Rectangle 50"/>
          <p:cNvSpPr>
            <a:spLocks noChangeArrowheads="1"/>
          </p:cNvSpPr>
          <p:nvPr/>
        </p:nvSpPr>
        <p:spPr bwMode="auto">
          <a:xfrm>
            <a:off x="1767659" y="2928934"/>
            <a:ext cx="7376341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½</a:t>
            </a:r>
            <a:r>
              <a:rPr lang="ja-JP" altLang="en-US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for 4-dim general relativity. </a:t>
            </a:r>
            <a:endParaRPr lang="ja-JP" altLang="en-US" sz="2000" b="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ctr"/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Deviation from ½</a:t>
            </a:r>
            <a:r>
              <a:rPr lang="ja-JP" altLang="en-US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is caused by extra scalar degree of freedom.</a:t>
            </a:r>
            <a:endParaRPr lang="ja-JP" altLang="en-US" sz="2000" b="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60820" name="Rectangle 52"/>
          <p:cNvSpPr>
            <a:spLocks noChangeArrowheads="1"/>
          </p:cNvSpPr>
          <p:nvPr/>
        </p:nvSpPr>
        <p:spPr bwMode="auto">
          <a:xfrm>
            <a:off x="5608638" y="3789363"/>
            <a:ext cx="23479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b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current bound</a:t>
            </a:r>
            <a:r>
              <a:rPr lang="en-US" altLang="ja-JP" sz="2000" b="0">
                <a:solidFill>
                  <a:srgbClr val="0033CC"/>
                </a:solidFill>
              </a:rPr>
              <a:t> &lt;10</a:t>
            </a:r>
            <a:r>
              <a:rPr lang="en-US" altLang="ja-JP" sz="2000" b="0" baseline="30000">
                <a:solidFill>
                  <a:srgbClr val="0033CC"/>
                </a:solidFill>
              </a:rPr>
              <a:t>-5</a:t>
            </a:r>
          </a:p>
        </p:txBody>
      </p:sp>
      <p:graphicFrame>
        <p:nvGraphicFramePr>
          <p:cNvPr id="160821" name="Object 53"/>
          <p:cNvGraphicFramePr>
            <a:graphicFrameLocks noChangeAspect="1"/>
          </p:cNvGraphicFramePr>
          <p:nvPr/>
        </p:nvGraphicFramePr>
        <p:xfrm>
          <a:off x="5454650" y="5005404"/>
          <a:ext cx="782638" cy="781050"/>
        </p:xfrm>
        <a:graphic>
          <a:graphicData uri="http://schemas.openxmlformats.org/presentationml/2006/ole">
            <p:oleObj spid="_x0000_s160821" name="数式" r:id="rId5" imgW="393480" imgH="393480" progId="Equation.3">
              <p:embed/>
            </p:oleObj>
          </a:graphicData>
        </a:graphic>
      </p:graphicFrame>
      <p:sp>
        <p:nvSpPr>
          <p:cNvPr id="160822" name="Rectangle 54"/>
          <p:cNvSpPr>
            <a:spLocks noChangeArrowheads="1"/>
          </p:cNvSpPr>
          <p:nvPr/>
        </p:nvSpPr>
        <p:spPr bwMode="auto">
          <a:xfrm>
            <a:off x="2683480" y="5143512"/>
            <a:ext cx="2531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Yukawa potential</a:t>
            </a:r>
            <a:endParaRPr lang="ja-JP" altLang="en-US" b="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3717185" y="1700213"/>
            <a:ext cx="2663275" cy="2972149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494FA1"/>
              </a:gs>
            </a:gsLst>
            <a:lin ang="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240660" name="Object 20"/>
          <p:cNvGraphicFramePr>
            <a:graphicFrameLocks noChangeAspect="1"/>
          </p:cNvGraphicFramePr>
          <p:nvPr/>
        </p:nvGraphicFramePr>
        <p:xfrm>
          <a:off x="3508375" y="1860550"/>
          <a:ext cx="2863850" cy="2503488"/>
        </p:xfrm>
        <a:graphic>
          <a:graphicData uri="http://schemas.openxmlformats.org/presentationml/2006/ole">
            <p:oleObj spid="_x0000_s240660" name="Designer Drawing" r:id="rId3" imgW="3322800" imgH="2332080" progId="Designer.Drawing.8">
              <p:embed/>
            </p:oleObj>
          </a:graphicData>
        </a:graphic>
      </p:graphicFrame>
      <p:sp>
        <p:nvSpPr>
          <p:cNvPr id="2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C13C-32E4-416A-B3CD-7CFBD0DD85D8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323850" y="333375"/>
            <a:ext cx="8424863" cy="60755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 contrast, </a:t>
            </a:r>
            <a:r>
              <a:rPr lang="en-US" altLang="ja-JP" b="0" dirty="0" err="1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compactification</a:t>
            </a:r>
            <a:r>
              <a:rPr lang="en-US" altLang="ja-JP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is effectively realized due to the warped geometry</a:t>
            </a:r>
            <a:r>
              <a:rPr lang="ja-JP" altLang="en-US" b="0" dirty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 RS-II model, although the extra-dimension extends infinitely.</a:t>
            </a:r>
            <a:endParaRPr lang="ja-JP" altLang="en-US" b="0" dirty="0">
              <a:solidFill>
                <a:srgbClr val="0033C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b="0" dirty="0">
              <a:solidFill>
                <a:srgbClr val="0033CC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sz="2800" b="0" dirty="0">
              <a:solidFill>
                <a:srgbClr val="0033CC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b="0" dirty="0">
              <a:solidFill>
                <a:srgbClr val="0033CC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b="0" dirty="0">
              <a:solidFill>
                <a:srgbClr val="0033CC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b="0" dirty="0">
              <a:solidFill>
                <a:srgbClr val="0033CC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b="0" dirty="0">
              <a:solidFill>
                <a:srgbClr val="0033CC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b="0" dirty="0">
              <a:solidFill>
                <a:srgbClr val="0033CC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b="0" dirty="0">
              <a:solidFill>
                <a:srgbClr val="0033CC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ja-JP" b="0" dirty="0">
              <a:solidFill>
                <a:srgbClr val="0033CC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ja-JP" b="0" dirty="0" smtClean="0">
                <a:solidFill>
                  <a:srgbClr val="0033C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we do not need stabilization of the volume, gravity at large distance is non-trivial</a:t>
            </a:r>
            <a:r>
              <a:rPr lang="en-US" altLang="ja-JP" b="0" dirty="0" smtClean="0">
                <a:solidFill>
                  <a:srgbClr val="0033CC"/>
                </a:solidFill>
              </a:rPr>
              <a:t>!</a:t>
            </a:r>
            <a:endParaRPr lang="en-US" altLang="ja-JP" b="0" dirty="0">
              <a:solidFill>
                <a:srgbClr val="0033CC"/>
              </a:solidFill>
            </a:endParaRPr>
          </a:p>
        </p:txBody>
      </p:sp>
      <p:sp>
        <p:nvSpPr>
          <p:cNvPr id="240646" name="Line 6"/>
          <p:cNvSpPr>
            <a:spLocks noChangeShapeType="1"/>
          </p:cNvSpPr>
          <p:nvPr/>
        </p:nvSpPr>
        <p:spPr bwMode="auto">
          <a:xfrm>
            <a:off x="3717185" y="1700213"/>
            <a:ext cx="0" cy="297214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240647" name="AutoShape 7"/>
          <p:cNvSpPr>
            <a:spLocks noChangeArrowheads="1"/>
          </p:cNvSpPr>
          <p:nvPr/>
        </p:nvSpPr>
        <p:spPr bwMode="auto">
          <a:xfrm>
            <a:off x="3625635" y="2529650"/>
            <a:ext cx="158132" cy="470878"/>
          </a:xfrm>
          <a:prstGeom prst="upArrow">
            <a:avLst>
              <a:gd name="adj1" fmla="val 50000"/>
              <a:gd name="adj2" fmla="val 71711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240648" name="Object 8"/>
          <p:cNvGraphicFramePr>
            <a:graphicFrameLocks noChangeAspect="1"/>
          </p:cNvGraphicFramePr>
          <p:nvPr/>
        </p:nvGraphicFramePr>
        <p:xfrm>
          <a:off x="3717185" y="2083252"/>
          <a:ext cx="466073" cy="515518"/>
        </p:xfrm>
        <a:graphic>
          <a:graphicData uri="http://schemas.openxmlformats.org/presentationml/2006/ole">
            <p:oleObj spid="_x0000_s240648" name="数式" r:id="rId4" imgW="190440" imgH="203040" progId="Equation.3">
              <p:embed/>
            </p:oleObj>
          </a:graphicData>
        </a:graphic>
      </p:graphicFrame>
      <p:sp>
        <p:nvSpPr>
          <p:cNvPr id="240649" name="Text Box 9"/>
          <p:cNvSpPr txBox="1">
            <a:spLocks noChangeArrowheads="1"/>
          </p:cNvSpPr>
          <p:nvPr/>
        </p:nvSpPr>
        <p:spPr bwMode="auto">
          <a:xfrm>
            <a:off x="3535472" y="3495886"/>
            <a:ext cx="459138" cy="7660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 altLang="ja-JP" sz="1800">
                <a:latin typeface="Tahoma" pitchFamily="34" charset="0"/>
              </a:rPr>
              <a:t>Brane</a:t>
            </a:r>
          </a:p>
        </p:txBody>
      </p:sp>
      <p:sp>
        <p:nvSpPr>
          <p:cNvPr id="240650" name="AutoShape 10"/>
          <p:cNvSpPr>
            <a:spLocks noChangeArrowheads="1"/>
          </p:cNvSpPr>
          <p:nvPr/>
        </p:nvSpPr>
        <p:spPr bwMode="auto">
          <a:xfrm>
            <a:off x="2052638" y="2081812"/>
            <a:ext cx="1265056" cy="1658874"/>
          </a:xfrm>
          <a:prstGeom prst="wedgeEllipseCallout">
            <a:avLst>
              <a:gd name="adj1" fmla="val 81032"/>
              <a:gd name="adj2" fmla="val 17273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ja-JP" altLang="en-US" sz="1800">
              <a:latin typeface="Tahoma" pitchFamily="34" charset="0"/>
            </a:endParaRPr>
          </a:p>
        </p:txBody>
      </p:sp>
      <p:sp>
        <p:nvSpPr>
          <p:cNvPr id="240651" name="Oval 11"/>
          <p:cNvSpPr>
            <a:spLocks noChangeArrowheads="1"/>
          </p:cNvSpPr>
          <p:nvPr/>
        </p:nvSpPr>
        <p:spPr bwMode="auto">
          <a:xfrm>
            <a:off x="2585293" y="2460530"/>
            <a:ext cx="266328" cy="276479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240652" name="Line 12"/>
          <p:cNvSpPr>
            <a:spLocks noChangeShapeType="1"/>
          </p:cNvSpPr>
          <p:nvPr/>
        </p:nvSpPr>
        <p:spPr bwMode="auto">
          <a:xfrm flipH="1">
            <a:off x="2705973" y="2737009"/>
            <a:ext cx="12484" cy="476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 flipH="1">
            <a:off x="2452129" y="3213647"/>
            <a:ext cx="253843" cy="28367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240654" name="Line 14"/>
          <p:cNvSpPr>
            <a:spLocks noChangeShapeType="1"/>
          </p:cNvSpPr>
          <p:nvPr/>
        </p:nvSpPr>
        <p:spPr bwMode="auto">
          <a:xfrm>
            <a:off x="2705973" y="3213647"/>
            <a:ext cx="278812" cy="28367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2452129" y="2951568"/>
            <a:ext cx="48133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240656" name="Text Box 16"/>
          <p:cNvSpPr txBox="1">
            <a:spLocks noChangeArrowheads="1"/>
          </p:cNvSpPr>
          <p:nvPr/>
        </p:nvSpPr>
        <p:spPr bwMode="auto">
          <a:xfrm>
            <a:off x="2839136" y="2417330"/>
            <a:ext cx="443879" cy="3671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>
                <a:latin typeface="Tahoma" pitchFamily="34" charset="0"/>
              </a:rPr>
              <a:t>??</a:t>
            </a:r>
          </a:p>
        </p:txBody>
      </p:sp>
      <p:graphicFrame>
        <p:nvGraphicFramePr>
          <p:cNvPr id="240658" name="Object 18"/>
          <p:cNvGraphicFramePr>
            <a:graphicFrameLocks noChangeAspect="1"/>
          </p:cNvGraphicFramePr>
          <p:nvPr/>
        </p:nvGraphicFramePr>
        <p:xfrm>
          <a:off x="3249725" y="4640682"/>
          <a:ext cx="869726" cy="515518"/>
        </p:xfrm>
        <a:graphic>
          <a:graphicData uri="http://schemas.openxmlformats.org/presentationml/2006/ole">
            <p:oleObj spid="_x0000_s240658" name="数式" r:id="rId5" imgW="355320" imgH="203040" progId="Equation.3">
              <p:embed/>
            </p:oleObj>
          </a:graphicData>
        </a:graphic>
      </p:graphicFrame>
      <p:graphicFrame>
        <p:nvGraphicFramePr>
          <p:cNvPr id="240659" name="Object 19"/>
          <p:cNvGraphicFramePr>
            <a:graphicFrameLocks noChangeAspect="1"/>
          </p:cNvGraphicFramePr>
          <p:nvPr/>
        </p:nvGraphicFramePr>
        <p:xfrm>
          <a:off x="6395419" y="2911248"/>
          <a:ext cx="962663" cy="419038"/>
        </p:xfrm>
        <a:graphic>
          <a:graphicData uri="http://schemas.openxmlformats.org/presentationml/2006/ole">
            <p:oleObj spid="_x0000_s240659" name="数式" r:id="rId6" imgW="393480" imgH="164880" progId="Equation.3">
              <p:embed/>
            </p:oleObj>
          </a:graphicData>
        </a:graphic>
      </p:graphicFrame>
      <p:cxnSp>
        <p:nvCxnSpPr>
          <p:cNvPr id="23" name="直線矢印コネクタ 22"/>
          <p:cNvCxnSpPr/>
          <p:nvPr/>
        </p:nvCxnSpPr>
        <p:spPr bwMode="auto">
          <a:xfrm>
            <a:off x="3786182" y="3115770"/>
            <a:ext cx="250033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900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True"/>
  <p:tag name="DEFAULTDISPLAYSOURCE" val="\documentclass{slides}\pagestyle{empty}&#10;\mathversion{bold}&#10;\begin{document}&#10;&#10;\begin{eqnarray*}&#10; &#10;\end{eqnarray*}&#10;\end{document}&#10;"/>
  <p:tag name="TEX2PS" val="latex %.tex; dvips -D 300 -o %.ps %.dvi"/>
  <p:tag name="TEX2PSBATCH" val="latex --interaction=nonstopmode %.tex; dvips -D 300 -o %.ps %.dvi"/>
  <p:tag name="DEFAULTMAGNIFICATION" val="1"/>
  <p:tag name="DEFAULTFONTSIZE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mathversion{bold}&#10;\begin{document}&#10;&#10;\begin{eqnarray*}&#10; ds^2 = \frac{\ell^2}{z^2} &#10;\left(&#10;  - T^{2 } dt^2 +e^{2R } (dr^2+dz^2)+r^2 e^{2C} d\Omega^2&#10;\right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492"/>
  <p:tag name="PICTUREFILESIZE" val="5414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mathversion{bold}&#10;\begin{document}&#10;&#10;\begin{eqnarray*}&#10; A_4 &amp;=&amp;  4\pi \kappa^{-2}&#10;\\&#10; A_5 &amp;=&amp;  2\pi ^2 \kappa^{-3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52.875"/>
  <p:tag name="PICTUREFILESIZE" val="1838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mathversion{bold}&#10;\begin{document}&#10;&#10;\begin{eqnarray*}&#10; A_4 &amp;=&amp;  4\pi (2\kappa)^{-2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70.875"/>
  <p:tag name="PICTUREFILESIZE" val="9998"/>
</p:tagLst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15126</TotalTime>
  <Words>2186</Words>
  <Application>Microsoft PowerPoint</Application>
  <PresentationFormat>画面に合わせる (4:3)</PresentationFormat>
  <Paragraphs>475</Paragraphs>
  <Slides>31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4</vt:i4>
      </vt:variant>
      <vt:variant>
        <vt:lpstr>スライド タイトル</vt:lpstr>
      </vt:variant>
      <vt:variant>
        <vt:i4>31</vt:i4>
      </vt:variant>
    </vt:vector>
  </HeadingPairs>
  <TitlesOfParts>
    <vt:vector size="47" baseType="lpstr">
      <vt:lpstr>Times New Roman</vt:lpstr>
      <vt:lpstr>ＭＳ Ｐゴシック</vt:lpstr>
      <vt:lpstr>Tahoma</vt:lpstr>
      <vt:lpstr>Wingdings</vt:lpstr>
      <vt:lpstr>ＭＳ Ｐ明朝</vt:lpstr>
      <vt:lpstr>Arial Unicode MS</vt:lpstr>
      <vt:lpstr>Symbol</vt:lpstr>
      <vt:lpstr>Lucida Sans Unicode</vt:lpstr>
      <vt:lpstr>cmmi10</vt:lpstr>
      <vt:lpstr>Math5</vt:lpstr>
      <vt:lpstr>Arial</vt:lpstr>
      <vt:lpstr>Blueprint</vt:lpstr>
      <vt:lpstr>Microsoft 数式 3.0</vt:lpstr>
      <vt:lpstr>Micrografx Designer 描画</vt:lpstr>
      <vt:lpstr>数式</vt:lpstr>
      <vt:lpstr>Designer Drawing</vt:lpstr>
      <vt:lpstr>Gravity in brane world</vt:lpstr>
      <vt:lpstr>Compactifiation</vt:lpstr>
      <vt:lpstr>スライド 3</vt:lpstr>
      <vt:lpstr>Constraint on the deviation from 1/r2 low</vt:lpstr>
      <vt:lpstr>Large extra dimensions (ADD model)</vt:lpstr>
      <vt:lpstr>Warped extra dimension</vt:lpstr>
      <vt:lpstr>スライド 7</vt:lpstr>
      <vt:lpstr>Gravity in RSII braneworld </vt:lpstr>
      <vt:lpstr>スライド 9</vt:lpstr>
      <vt:lpstr>Metric perturbations induced on the brane</vt:lpstr>
      <vt:lpstr>スライド 11</vt:lpstr>
      <vt:lpstr>スライド 12</vt:lpstr>
      <vt:lpstr>スライド 13</vt:lpstr>
      <vt:lpstr>Classical black hole evaporation conjecture</vt:lpstr>
      <vt:lpstr>Black Hole solution in 3+1 braneworld</vt:lpstr>
      <vt:lpstr>Numerical construction of brane BH</vt:lpstr>
      <vt:lpstr>Time-symmetric initial data for brane BH</vt:lpstr>
      <vt:lpstr>スライド 18</vt:lpstr>
      <vt:lpstr>スライド 19</vt:lpstr>
      <vt:lpstr>スライド 20</vt:lpstr>
      <vt:lpstr>スライド 21</vt:lpstr>
      <vt:lpstr>Can we erase the ghost?</vt:lpstr>
      <vt:lpstr>スライド 23</vt:lpstr>
      <vt:lpstr>Do we really need to be afraid of  spin 2 ghost in de Sitter space?</vt:lpstr>
      <vt:lpstr>スライド 25</vt:lpstr>
      <vt:lpstr>We may justify 3-momentum cutoff?</vt:lpstr>
      <vt:lpstr>スライド 27</vt:lpstr>
      <vt:lpstr>スライド 28</vt:lpstr>
      <vt:lpstr>スライド 29</vt:lpstr>
      <vt:lpstr>スライド 30</vt:lpstr>
      <vt:lpstr>Summary</vt:lpstr>
    </vt:vector>
  </TitlesOfParts>
  <Company>Ｙ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 in braneworld</dc:title>
  <dc:creator>Takahiro Tanaka</dc:creator>
  <cp:lastModifiedBy>Tanaka Takahiro</cp:lastModifiedBy>
  <cp:revision>163</cp:revision>
  <cp:lastPrinted>1601-01-01T00:00:00Z</cp:lastPrinted>
  <dcterms:created xsi:type="dcterms:W3CDTF">2001-09-14T21:17:52Z</dcterms:created>
  <dcterms:modified xsi:type="dcterms:W3CDTF">2008-03-12T08:03:56Z</dcterms:modified>
</cp:coreProperties>
</file>