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90" r:id="rId5"/>
    <p:sldId id="291" r:id="rId6"/>
    <p:sldId id="259" r:id="rId7"/>
    <p:sldId id="260" r:id="rId8"/>
    <p:sldId id="261" r:id="rId9"/>
    <p:sldId id="262" r:id="rId10"/>
    <p:sldId id="263" r:id="rId11"/>
    <p:sldId id="292" r:id="rId12"/>
    <p:sldId id="265" r:id="rId13"/>
    <p:sldId id="267" r:id="rId14"/>
    <p:sldId id="268" r:id="rId15"/>
    <p:sldId id="270" r:id="rId16"/>
    <p:sldId id="288" r:id="rId17"/>
    <p:sldId id="269" r:id="rId18"/>
    <p:sldId id="271" r:id="rId19"/>
    <p:sldId id="273" r:id="rId20"/>
    <p:sldId id="272" r:id="rId21"/>
    <p:sldId id="274" r:id="rId22"/>
    <p:sldId id="275" r:id="rId23"/>
    <p:sldId id="289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21DEF"/>
    <a:srgbClr val="0000FF"/>
    <a:srgbClr val="F41896"/>
    <a:srgbClr val="FF9933"/>
    <a:srgbClr val="FF3300"/>
    <a:srgbClr val="FF99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CB55-E376-4EAD-B0AA-FD7C2A7B0F2B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C859-914E-4412-AEE0-0946787A060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C859-914E-4412-AEE0-0946787A060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8D8C-8E08-405B-8EA6-229A613E0059}" type="datetimeFigureOut">
              <a:rPr kumimoji="1" lang="ja-JP" altLang="en-US" smtClean="0"/>
              <a:pPr/>
              <a:t>2008/3/13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5640-E0D1-4938-A6E0-FB29F8D8429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1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55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3.png"/><Relationship Id="rId5" Type="http://schemas.openxmlformats.org/officeDocument/2006/relationships/image" Target="../media/image59.png"/><Relationship Id="rId10" Type="http://schemas.openxmlformats.org/officeDocument/2006/relationships/image" Target="../media/image63.png"/><Relationship Id="rId4" Type="http://schemas.openxmlformats.org/officeDocument/2006/relationships/image" Target="../media/image41.png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2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9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93.png"/><Relationship Id="rId4" Type="http://schemas.openxmlformats.org/officeDocument/2006/relationships/image" Target="../media/image10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11.png"/><Relationship Id="rId7" Type="http://schemas.openxmlformats.org/officeDocument/2006/relationships/image" Target="../media/image4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12.png"/><Relationship Id="rId9" Type="http://schemas.openxmlformats.org/officeDocument/2006/relationships/image" Target="../media/image1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1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57158" y="357166"/>
            <a:ext cx="8501122" cy="32861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0034" y="50004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solidFill>
                  <a:srgbClr val="0070C0"/>
                </a:solidFill>
              </a:rPr>
              <a:t>Non-</a:t>
            </a:r>
            <a:r>
              <a:rPr kumimoji="1" lang="en-US" altLang="ja-JP" sz="4800" b="1" dirty="0" err="1" smtClean="0">
                <a:solidFill>
                  <a:srgbClr val="0070C0"/>
                </a:solidFill>
              </a:rPr>
              <a:t>Gaussianity</a:t>
            </a:r>
            <a:r>
              <a:rPr kumimoji="1" lang="en-US" altLang="ja-JP" sz="4800" b="1" dirty="0" smtClean="0">
                <a:solidFill>
                  <a:srgbClr val="0070C0"/>
                </a:solidFill>
              </a:rPr>
              <a:t>, spectral index and tensor modes in mixed </a:t>
            </a:r>
            <a:r>
              <a:rPr kumimoji="1" lang="en-US" altLang="ja-JP" sz="4800" b="1" dirty="0" err="1" smtClean="0">
                <a:solidFill>
                  <a:srgbClr val="0070C0"/>
                </a:solidFill>
              </a:rPr>
              <a:t>inflaton</a:t>
            </a:r>
            <a:r>
              <a:rPr kumimoji="1" lang="en-US" altLang="ja-JP" sz="4800" b="1" dirty="0" smtClean="0">
                <a:solidFill>
                  <a:srgbClr val="0070C0"/>
                </a:solidFill>
              </a:rPr>
              <a:t> and </a:t>
            </a:r>
            <a:r>
              <a:rPr kumimoji="1" lang="en-US" altLang="ja-JP" sz="4800" b="1" dirty="0" err="1" smtClean="0">
                <a:solidFill>
                  <a:srgbClr val="0070C0"/>
                </a:solidFill>
              </a:rPr>
              <a:t>curvaton</a:t>
            </a:r>
            <a:r>
              <a:rPr kumimoji="1" lang="en-US" altLang="ja-JP" sz="4800" b="1" dirty="0" smtClean="0">
                <a:solidFill>
                  <a:srgbClr val="0070C0"/>
                </a:solidFill>
              </a:rPr>
              <a:t> models</a:t>
            </a:r>
            <a:endParaRPr kumimoji="1" lang="ja-JP" altLang="en-US" sz="4800" b="1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034" y="4221312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err="1" smtClean="0">
                <a:solidFill>
                  <a:srgbClr val="FF0000"/>
                </a:solidFill>
              </a:rPr>
              <a:t>Teruaki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4000" b="1" dirty="0" err="1" smtClean="0">
                <a:solidFill>
                  <a:srgbClr val="FF0000"/>
                </a:solidFill>
              </a:rPr>
              <a:t>Suyama</a:t>
            </a:r>
            <a:r>
              <a:rPr lang="en-US" altLang="ja-JP" sz="40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400" b="1" dirty="0" smtClean="0"/>
              <a:t>(Institute for Cosmic Ray Research)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034" y="5086191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C000"/>
                </a:solidFill>
              </a:rPr>
              <a:t>In collaboration with </a:t>
            </a:r>
          </a:p>
          <a:p>
            <a:r>
              <a:rPr kumimoji="1" lang="en-US" altLang="ja-JP" sz="2400" b="1" dirty="0" smtClean="0">
                <a:solidFill>
                  <a:srgbClr val="FFC000"/>
                </a:solidFill>
              </a:rPr>
              <a:t>Ichikawa </a:t>
            </a:r>
            <a:r>
              <a:rPr kumimoji="1" lang="en-US" altLang="ja-JP" sz="2400" b="1" dirty="0" err="1" smtClean="0">
                <a:solidFill>
                  <a:srgbClr val="FFC000"/>
                </a:solidFill>
              </a:rPr>
              <a:t>Kazuhide</a:t>
            </a:r>
            <a:r>
              <a:rPr lang="en-US" altLang="ja-JP" sz="2400" b="1" dirty="0" smtClean="0">
                <a:solidFill>
                  <a:srgbClr val="FFC000"/>
                </a:solidFill>
              </a:rPr>
              <a:t>, </a:t>
            </a:r>
            <a:r>
              <a:rPr lang="en-US" altLang="ja-JP" sz="2400" b="1" dirty="0" err="1" smtClean="0">
                <a:solidFill>
                  <a:srgbClr val="FFC000"/>
                </a:solidFill>
              </a:rPr>
              <a:t>Tomo</a:t>
            </a:r>
            <a:r>
              <a:rPr lang="en-US" altLang="ja-JP" sz="2400" b="1" dirty="0" smtClean="0">
                <a:solidFill>
                  <a:srgbClr val="FFC000"/>
                </a:solidFill>
              </a:rPr>
              <a:t> Takahashi and </a:t>
            </a:r>
            <a:r>
              <a:rPr kumimoji="1" lang="en-US" altLang="ja-JP" sz="2400" b="1" dirty="0" smtClean="0">
                <a:solidFill>
                  <a:srgbClr val="FFC000"/>
                </a:solidFill>
              </a:rPr>
              <a:t>Masahide Yamaguchi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00496" y="2857496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arXiv:0802.4138 [</a:t>
            </a:r>
            <a:r>
              <a:rPr lang="en-US" altLang="ja-JP" sz="3200" b="1" dirty="0" err="1" smtClean="0"/>
              <a:t>astro</a:t>
            </a:r>
            <a:r>
              <a:rPr lang="en-US" altLang="ja-JP" sz="3200" b="1" dirty="0" smtClean="0"/>
              <a:t>-ph]</a:t>
            </a:r>
            <a:endParaRPr kumimoji="1" lang="ja-JP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5166505"/>
            <a:ext cx="2071702" cy="140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線矢印コネクタ 7"/>
          <p:cNvCxnSpPr/>
          <p:nvPr/>
        </p:nvCxnSpPr>
        <p:spPr>
          <a:xfrm>
            <a:off x="642910" y="2857496"/>
            <a:ext cx="82153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 flipH="1" flipV="1">
            <a:off x="-607255" y="1607331"/>
            <a:ext cx="250033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001024" y="292893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</a:rPr>
              <a:t>time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406" y="-2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Energy density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>
            <a:off x="642910" y="857232"/>
            <a:ext cx="171451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357422" y="857232"/>
            <a:ext cx="6000792" cy="1857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642910" y="1928802"/>
            <a:ext cx="407196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714876" y="1928802"/>
            <a:ext cx="2786082" cy="5715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16200000" flipH="1">
            <a:off x="7393801" y="2607463"/>
            <a:ext cx="357190" cy="142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928662" y="3110211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Inflation </a:t>
            </a:r>
            <a:endParaRPr kumimoji="1" lang="ja-JP" altLang="en-US" sz="2400" b="1" dirty="0"/>
          </a:p>
        </p:txBody>
      </p:sp>
      <p:cxnSp>
        <p:nvCxnSpPr>
          <p:cNvPr id="47" name="直線矢印コネクタ 46"/>
          <p:cNvCxnSpPr/>
          <p:nvPr/>
        </p:nvCxnSpPr>
        <p:spPr>
          <a:xfrm>
            <a:off x="571472" y="3070222"/>
            <a:ext cx="1857388" cy="1588"/>
          </a:xfrm>
          <a:prstGeom prst="straightConnector1">
            <a:avLst/>
          </a:prstGeom>
          <a:ln w="3810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2500298" y="3071810"/>
            <a:ext cx="2643206" cy="158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2571736" y="3110211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Radiation dominant</a:t>
            </a:r>
            <a:endParaRPr kumimoji="1" lang="ja-JP" alt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6143620"/>
            <a:ext cx="10534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フローチャート: データ 21"/>
          <p:cNvSpPr/>
          <p:nvPr/>
        </p:nvSpPr>
        <p:spPr>
          <a:xfrm rot="3720000">
            <a:off x="1520967" y="3520248"/>
            <a:ext cx="1611429" cy="1824449"/>
          </a:xfrm>
          <a:prstGeom prst="flowChartInputOutput">
            <a:avLst/>
          </a:prstGeom>
          <a:solidFill>
            <a:srgbClr val="721DE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357562"/>
            <a:ext cx="2714644" cy="167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右矢印 25"/>
          <p:cNvSpPr/>
          <p:nvPr/>
        </p:nvSpPr>
        <p:spPr>
          <a:xfrm>
            <a:off x="3786182" y="4286256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5286388"/>
            <a:ext cx="176664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4471" y="6429396"/>
            <a:ext cx="41144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900" y="6000768"/>
            <a:ext cx="616237" cy="5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000504"/>
            <a:ext cx="7776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67359" y="4000504"/>
            <a:ext cx="7776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6" name="直線コネクタ 35"/>
          <p:cNvCxnSpPr/>
          <p:nvPr/>
        </p:nvCxnSpPr>
        <p:spPr>
          <a:xfrm rot="16200000" flipH="1">
            <a:off x="1142988" y="5786442"/>
            <a:ext cx="1643050" cy="5000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16200000" flipH="1">
            <a:off x="428596" y="4857760"/>
            <a:ext cx="2214578" cy="7858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>
            <a:off x="2250265" y="5393545"/>
            <a:ext cx="1928826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5400000" flipH="1" flipV="1">
            <a:off x="2071670" y="5500702"/>
            <a:ext cx="1285884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rot="16200000" flipH="1">
            <a:off x="5536413" y="5607859"/>
            <a:ext cx="1500198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rot="16200000" flipH="1">
            <a:off x="4786314" y="4572008"/>
            <a:ext cx="1714512" cy="42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rot="5400000">
            <a:off x="7143768" y="5286388"/>
            <a:ext cx="157163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rot="5400000" flipH="1" flipV="1">
            <a:off x="7000892" y="5000636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57752" y="744518"/>
            <a:ext cx="1428760" cy="46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29520" y="1290021"/>
            <a:ext cx="1285884" cy="42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60" y="428604"/>
            <a:ext cx="77765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2000240"/>
            <a:ext cx="642942" cy="55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4" name="直線矢印コネクタ 63"/>
          <p:cNvCxnSpPr/>
          <p:nvPr/>
        </p:nvCxnSpPr>
        <p:spPr>
          <a:xfrm rot="5400000">
            <a:off x="4714876" y="1285860"/>
            <a:ext cx="642942" cy="50006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/>
          <p:nvPr/>
        </p:nvSpPr>
        <p:spPr>
          <a:xfrm>
            <a:off x="4786314" y="642918"/>
            <a:ext cx="1500198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/>
          <p:cNvSpPr/>
          <p:nvPr/>
        </p:nvSpPr>
        <p:spPr>
          <a:xfrm>
            <a:off x="7358082" y="1142984"/>
            <a:ext cx="1500198" cy="6429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矢印コネクタ 66"/>
          <p:cNvCxnSpPr/>
          <p:nvPr/>
        </p:nvCxnSpPr>
        <p:spPr>
          <a:xfrm rot="5400000">
            <a:off x="7500958" y="1857364"/>
            <a:ext cx="642942" cy="50006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2428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テキスト ボックス 2"/>
          <p:cNvSpPr txBox="1"/>
          <p:nvPr/>
        </p:nvSpPr>
        <p:spPr>
          <a:xfrm>
            <a:off x="214282" y="285728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7030A0"/>
                </a:solidFill>
              </a:rPr>
              <a:t>Primordial fluctuation</a:t>
            </a:r>
            <a:endParaRPr kumimoji="1" lang="ja-JP" altLang="en-US" sz="36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71546"/>
            <a:ext cx="3643338" cy="111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307" y="3201415"/>
            <a:ext cx="503257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正方形/長方形 5"/>
          <p:cNvSpPr/>
          <p:nvPr/>
        </p:nvSpPr>
        <p:spPr>
          <a:xfrm>
            <a:off x="714348" y="3129977"/>
            <a:ext cx="5143536" cy="178595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00760" y="4344423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(</a:t>
            </a:r>
            <a:r>
              <a:rPr kumimoji="1" lang="en-US" altLang="ja-JP" sz="1600" b="1" dirty="0" err="1" smtClean="0"/>
              <a:t>Lyth&amp;Rodriguez</a:t>
            </a:r>
            <a:r>
              <a:rPr kumimoji="1" lang="en-US" altLang="ja-JP" sz="1600" b="1" dirty="0" smtClean="0"/>
              <a:t> 2005, Sasaki et al. 2006)</a:t>
            </a:r>
            <a:endParaRPr kumimoji="1" lang="ja-JP" altLang="en-US" sz="1600" b="1" dirty="0"/>
          </a:p>
        </p:txBody>
      </p:sp>
      <p:sp>
        <p:nvSpPr>
          <p:cNvPr id="8" name="右矢印 7"/>
          <p:cNvSpPr/>
          <p:nvPr/>
        </p:nvSpPr>
        <p:spPr>
          <a:xfrm>
            <a:off x="428596" y="2500306"/>
            <a:ext cx="1428760" cy="500066"/>
          </a:xfrm>
          <a:prstGeom prst="rightArrow">
            <a:avLst/>
          </a:prstGeom>
          <a:solidFill>
            <a:srgbClr val="FF66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0034" y="5357826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For example, if the </a:t>
            </a:r>
            <a:r>
              <a:rPr kumimoji="1" lang="en-US" altLang="ja-JP" sz="2400" b="1" dirty="0" err="1" smtClean="0"/>
              <a:t>curvaton</a:t>
            </a:r>
            <a:r>
              <a:rPr kumimoji="1" lang="en-US" altLang="ja-JP" sz="2400" b="1" dirty="0" smtClean="0"/>
              <a:t> energy density is 1% at the time of the </a:t>
            </a:r>
            <a:r>
              <a:rPr kumimoji="1" lang="en-US" altLang="ja-JP" sz="2400" b="1" dirty="0" err="1" smtClean="0"/>
              <a:t>curvaton</a:t>
            </a:r>
            <a:r>
              <a:rPr kumimoji="1" lang="en-US" altLang="ja-JP" sz="2400" b="1" dirty="0" smtClean="0"/>
              <a:t> decay, then</a:t>
            </a:r>
            <a:endParaRPr kumimoji="1" lang="ja-JP" altLang="en-US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6131570"/>
            <a:ext cx="2143140" cy="58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14285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00FF"/>
                </a:solidFill>
              </a:rPr>
              <a:t>General formula</a:t>
            </a:r>
            <a:endParaRPr kumimoji="1" lang="ja-JP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1081"/>
            <a:ext cx="8072462" cy="93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357158" y="857232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030A0"/>
                </a:solidFill>
              </a:rPr>
              <a:t>Primordial fluctuation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86116" y="857232"/>
            <a:ext cx="535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(e.g., </a:t>
            </a:r>
            <a:r>
              <a:rPr kumimoji="1" lang="en-US" altLang="ja-JP" sz="1400" b="1" dirty="0" err="1" smtClean="0"/>
              <a:t>Starobinsky</a:t>
            </a:r>
            <a:r>
              <a:rPr kumimoji="1" lang="en-US" altLang="ja-JP" sz="1400" b="1" dirty="0" smtClean="0"/>
              <a:t> 1985, </a:t>
            </a:r>
            <a:r>
              <a:rPr kumimoji="1" lang="en-US" altLang="ja-JP" sz="1400" b="1" dirty="0" err="1" smtClean="0"/>
              <a:t>Sasaki&amp;Stewart</a:t>
            </a:r>
            <a:r>
              <a:rPr kumimoji="1" lang="en-US" altLang="ja-JP" sz="1400" b="1" dirty="0" smtClean="0"/>
              <a:t> 1996, </a:t>
            </a:r>
            <a:r>
              <a:rPr kumimoji="1" lang="en-US" altLang="ja-JP" sz="1400" b="1" dirty="0" err="1" smtClean="0"/>
              <a:t>Sasaki&amp;Tanaka</a:t>
            </a:r>
            <a:r>
              <a:rPr kumimoji="1" lang="en-US" altLang="ja-JP" sz="1400" b="1" dirty="0" smtClean="0"/>
              <a:t> 1998, </a:t>
            </a:r>
            <a:r>
              <a:rPr kumimoji="1" lang="en-US" altLang="ja-JP" sz="1400" b="1" dirty="0" err="1" smtClean="0"/>
              <a:t>Lyth</a:t>
            </a:r>
            <a:r>
              <a:rPr kumimoji="1" lang="en-US" altLang="ja-JP" sz="1400" b="1" dirty="0" smtClean="0"/>
              <a:t> et al 2005)</a:t>
            </a:r>
            <a:endParaRPr kumimoji="1" lang="ja-JP" altLang="en-US" sz="1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500570"/>
            <a:ext cx="6796103" cy="58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071810"/>
            <a:ext cx="4500594" cy="61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380" y="5786454"/>
            <a:ext cx="7985586" cy="64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正方形/長方形 12"/>
          <p:cNvSpPr/>
          <p:nvPr/>
        </p:nvSpPr>
        <p:spPr>
          <a:xfrm>
            <a:off x="428596" y="1357298"/>
            <a:ext cx="8429684" cy="1000132"/>
          </a:xfrm>
          <a:prstGeom prst="rect">
            <a:avLst/>
          </a:prstGeom>
          <a:noFill/>
          <a:ln>
            <a:solidFill>
              <a:srgbClr val="F41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4282" y="2643182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>
                <a:solidFill>
                  <a:srgbClr val="FFC000"/>
                </a:solidFill>
              </a:rPr>
              <a:t>Power </a:t>
            </a:r>
            <a:r>
              <a:rPr kumimoji="1" lang="en-US" altLang="ja-JP" sz="2400" b="1" dirty="0" smtClean="0"/>
              <a:t>spectrum (two-point function)</a:t>
            </a:r>
            <a:endParaRPr kumimoji="1" lang="ja-JP" altLang="en-US" sz="2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4282" y="3967467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B0F0"/>
                </a:solidFill>
              </a:rPr>
              <a:t>Bi</a:t>
            </a:r>
            <a:r>
              <a:rPr lang="en-US" altLang="ja-JP" sz="2400" b="1" dirty="0" smtClean="0"/>
              <a:t>-</a:t>
            </a:r>
            <a:r>
              <a:rPr kumimoji="1" lang="en-US" altLang="ja-JP" sz="2400" b="1" dirty="0" smtClean="0"/>
              <a:t>spectrum (three-point function)</a:t>
            </a:r>
            <a:endParaRPr kumimoji="1" lang="ja-JP" altLang="en-US" sz="2400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4282" y="5324789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FF3300"/>
                </a:solidFill>
              </a:rPr>
              <a:t>Tri</a:t>
            </a:r>
            <a:r>
              <a:rPr lang="en-US" altLang="ja-JP" sz="2400" b="1" dirty="0" smtClean="0"/>
              <a:t>-</a:t>
            </a:r>
            <a:r>
              <a:rPr kumimoji="1" lang="en-US" altLang="ja-JP" sz="2400" b="1" dirty="0" smtClean="0"/>
              <a:t>spectrum (four-point function)</a:t>
            </a:r>
            <a:endParaRPr kumimoji="1" lang="ja-JP" altLang="en-US" sz="24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4286248" y="3143248"/>
            <a:ext cx="857256" cy="57150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3857620" y="4500570"/>
            <a:ext cx="1928826" cy="6429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3571868" y="5786454"/>
            <a:ext cx="2214578" cy="64294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00FF"/>
                </a:solidFill>
              </a:rPr>
              <a:t>Three non-linearity parameters</a:t>
            </a:r>
            <a:endParaRPr kumimoji="1" lang="ja-JP" altLang="en-US" sz="3200" b="1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846786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857364"/>
            <a:ext cx="7786742" cy="108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2786050" y="1142984"/>
            <a:ext cx="500066" cy="428628"/>
          </a:xfrm>
          <a:prstGeom prst="rect">
            <a:avLst/>
          </a:prstGeom>
          <a:noFill/>
          <a:ln>
            <a:solidFill>
              <a:srgbClr val="721D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938450" y="1857364"/>
            <a:ext cx="500066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500430" y="2500306"/>
            <a:ext cx="500066" cy="428628"/>
          </a:xfrm>
          <a:prstGeom prst="rect">
            <a:avLst/>
          </a:prstGeom>
          <a:noFill/>
          <a:ln>
            <a:solidFill>
              <a:srgbClr val="F41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493125"/>
            <a:ext cx="2428892" cy="89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518983"/>
            <a:ext cx="2714644" cy="83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571876"/>
            <a:ext cx="267092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正方形/長方形 12"/>
          <p:cNvSpPr/>
          <p:nvPr/>
        </p:nvSpPr>
        <p:spPr>
          <a:xfrm>
            <a:off x="214282" y="3214686"/>
            <a:ext cx="8715436" cy="1571636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285720" y="2714620"/>
            <a:ext cx="1214446" cy="428628"/>
          </a:xfrm>
          <a:prstGeom prst="rightArrow">
            <a:avLst/>
          </a:prstGeom>
          <a:solidFill>
            <a:srgbClr val="FF996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500702"/>
            <a:ext cx="244628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テキスト ボックス 15"/>
          <p:cNvSpPr txBox="1"/>
          <p:nvPr/>
        </p:nvSpPr>
        <p:spPr>
          <a:xfrm>
            <a:off x="3214678" y="5566492"/>
            <a:ext cx="5857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err="1" smtClean="0">
                <a:solidFill>
                  <a:srgbClr val="FF0000"/>
                </a:solidFill>
              </a:rPr>
              <a:t>Trispectrum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must be at least this lower bound.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2910" y="4357694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(</a:t>
            </a:r>
            <a:r>
              <a:rPr kumimoji="1" lang="en-US" altLang="ja-JP" sz="1600" b="1" dirty="0" err="1" smtClean="0"/>
              <a:t>Lyth</a:t>
            </a:r>
            <a:r>
              <a:rPr lang="en-US" altLang="ja-JP" sz="1600" b="1" dirty="0" err="1" smtClean="0"/>
              <a:t>&amp;Rodriguez</a:t>
            </a:r>
            <a:r>
              <a:rPr lang="en-US" altLang="ja-JP" sz="1600" b="1" dirty="0" smtClean="0"/>
              <a:t> 2005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86050" y="4357694"/>
            <a:ext cx="3500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(</a:t>
            </a:r>
            <a:r>
              <a:rPr lang="en-US" altLang="ja-JP" sz="1600" b="1" dirty="0" err="1" smtClean="0"/>
              <a:t>Alabidi&amp;Lyth</a:t>
            </a:r>
            <a:r>
              <a:rPr lang="en-US" altLang="ja-JP" sz="1600" b="1" dirty="0" smtClean="0"/>
              <a:t> 2006, Byrnes et al. 2006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53226" y="4357694"/>
            <a:ext cx="2062178" cy="34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(</a:t>
            </a:r>
            <a:r>
              <a:rPr lang="en-US" altLang="ja-JP" sz="1600" b="1" dirty="0" smtClean="0"/>
              <a:t>Byrnes et al. 2006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1472" y="6448032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(</a:t>
            </a:r>
            <a:r>
              <a:rPr kumimoji="1" lang="en-US" altLang="ja-JP" sz="1600" b="1" dirty="0" err="1" smtClean="0"/>
              <a:t>TS</a:t>
            </a:r>
            <a:r>
              <a:rPr lang="en-US" altLang="ja-JP" sz="1600" b="1" dirty="0" err="1" smtClean="0"/>
              <a:t>&amp;Yamaguchi</a:t>
            </a:r>
            <a:r>
              <a:rPr lang="en-US" altLang="ja-JP" sz="1600" b="1" dirty="0" smtClean="0"/>
              <a:t> 2007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4282" y="4967599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21DEF"/>
                </a:solidFill>
              </a:rPr>
              <a:t>General inequality for local type non-</a:t>
            </a:r>
            <a:r>
              <a:rPr kumimoji="1" lang="en-US" altLang="ja-JP" sz="2400" b="1" dirty="0" err="1" smtClean="0">
                <a:solidFill>
                  <a:srgbClr val="721DEF"/>
                </a:solidFill>
              </a:rPr>
              <a:t>Gaussianity</a:t>
            </a:r>
            <a:endParaRPr kumimoji="1" lang="ja-JP" altLang="en-US" sz="2400" b="1" dirty="0">
              <a:solidFill>
                <a:srgbClr val="721DE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6143644"/>
            <a:ext cx="1571636" cy="49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テキスト ボックス 20"/>
          <p:cNvSpPr txBox="1"/>
          <p:nvPr/>
        </p:nvSpPr>
        <p:spPr>
          <a:xfrm>
            <a:off x="7715272" y="621508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For Planck</a:t>
            </a:r>
            <a:endParaRPr kumimoji="1" lang="ja-JP" alt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386828"/>
            <a:ext cx="8572560" cy="175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715016"/>
            <a:ext cx="5429288" cy="80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482818"/>
            <a:ext cx="1643106" cy="123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71406" y="201019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The primordial fluctuation</a:t>
            </a:r>
            <a:endParaRPr kumimoji="1" lang="ja-JP" altLang="en-US" sz="3200" b="1" dirty="0"/>
          </a:p>
        </p:txBody>
      </p:sp>
      <p:sp>
        <p:nvSpPr>
          <p:cNvPr id="9" name="正方形/長方形 8"/>
          <p:cNvSpPr/>
          <p:nvPr/>
        </p:nvSpPr>
        <p:spPr>
          <a:xfrm>
            <a:off x="714348" y="1357298"/>
            <a:ext cx="8072494" cy="1071570"/>
          </a:xfrm>
          <a:prstGeom prst="rect">
            <a:avLst/>
          </a:prstGeom>
          <a:noFill/>
          <a:ln>
            <a:solidFill>
              <a:srgbClr val="F418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9026" y="1000108"/>
            <a:ext cx="4857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41896"/>
                </a:solidFill>
              </a:rPr>
              <a:t>Contribution from the </a:t>
            </a:r>
            <a:r>
              <a:rPr kumimoji="1" lang="en-US" altLang="ja-JP" b="1" dirty="0" err="1" smtClean="0">
                <a:solidFill>
                  <a:srgbClr val="F41896"/>
                </a:solidFill>
              </a:rPr>
              <a:t>inflaton</a:t>
            </a:r>
            <a:r>
              <a:rPr kumimoji="1" lang="en-US" altLang="ja-JP" b="1" dirty="0" smtClean="0">
                <a:solidFill>
                  <a:srgbClr val="F41896"/>
                </a:solidFill>
              </a:rPr>
              <a:t> fluctuations</a:t>
            </a:r>
            <a:endParaRPr kumimoji="1" lang="ja-JP" altLang="en-US" b="1" dirty="0">
              <a:solidFill>
                <a:srgbClr val="F41896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429124" y="2500306"/>
            <a:ext cx="4357718" cy="71438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29092" y="3214686"/>
            <a:ext cx="457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00FF"/>
                </a:solidFill>
              </a:rPr>
              <a:t>Contribution from the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curvaton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fluctuations</a:t>
            </a:r>
            <a:endParaRPr kumimoji="1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8662" y="3916924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:Expectation value of the </a:t>
            </a:r>
            <a:r>
              <a:rPr lang="en-US" altLang="ja-JP" b="1" dirty="0" err="1" smtClean="0"/>
              <a:t>curvaton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28662" y="433341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:Mass of the </a:t>
            </a:r>
            <a:r>
              <a:rPr lang="en-US" altLang="ja-JP" b="1" dirty="0" err="1" smtClean="0"/>
              <a:t>curvaton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28662" y="477418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:Decay rate of the </a:t>
            </a:r>
            <a:r>
              <a:rPr lang="en-US" altLang="ja-JP" b="1" dirty="0" err="1" smtClean="0"/>
              <a:t>curvaton</a:t>
            </a:r>
            <a:endParaRPr kumimoji="1" lang="ja-JP" altLang="en-US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932799"/>
            <a:ext cx="428628" cy="3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365701"/>
            <a:ext cx="571504" cy="33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9801" y="4786322"/>
            <a:ext cx="40029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テキスト ボックス 18"/>
          <p:cNvSpPr txBox="1"/>
          <p:nvPr/>
        </p:nvSpPr>
        <p:spPr>
          <a:xfrm>
            <a:off x="214282" y="5286388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C000"/>
                </a:solidFill>
              </a:rPr>
              <a:t>Dimensional analysis shows that</a:t>
            </a:r>
            <a:endParaRPr kumimoji="1" lang="ja-JP" altLang="en-US" sz="2400" b="1" dirty="0">
              <a:solidFill>
                <a:srgbClr val="FFC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85720" y="3357562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</a:rPr>
              <a:t>Parameters in the model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57158" y="3845486"/>
            <a:ext cx="4214842" cy="128588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857224" y="785794"/>
            <a:ext cx="6215106" cy="929806"/>
            <a:chOff x="857224" y="785794"/>
            <a:chExt cx="6215106" cy="929806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71934" y="857232"/>
              <a:ext cx="3000396" cy="82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224" y="785794"/>
              <a:ext cx="3224219" cy="929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2357430"/>
            <a:ext cx="3338519" cy="91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285728"/>
            <a:ext cx="1857388" cy="76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949925"/>
            <a:ext cx="1285884" cy="62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3286124"/>
            <a:ext cx="7358114" cy="234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4572000" y="2500306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 contribution always reduce </a:t>
            </a:r>
          </a:p>
          <a:p>
            <a:r>
              <a:rPr kumimoji="1" lang="en-US" altLang="ja-JP" b="1" dirty="0" smtClean="0">
                <a:solidFill>
                  <a:srgbClr val="FF0000"/>
                </a:solidFill>
              </a:rPr>
              <a:t>the tensor-to-scalar ratio.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72000" y="1714488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If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curvaton</a:t>
            </a:r>
            <a:r>
              <a:rPr lang="en-US" altLang="ja-JP" b="1" dirty="0" smtClean="0">
                <a:solidFill>
                  <a:srgbClr val="FF0000"/>
                </a:solidFill>
              </a:rPr>
              <a:t> contribution is very large, the spectral index becomes red-tilted.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4282" y="71414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00FF"/>
                </a:solidFill>
              </a:rPr>
              <a:t>Cosmological parameters</a:t>
            </a:r>
            <a:endParaRPr kumimoji="1"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158" y="5715016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All parameters can be written as the slow-roll parameters and      .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8" y="6286520"/>
            <a:ext cx="372773" cy="52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2844" y="7141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Plots of </a:t>
            </a:r>
            <a:r>
              <a:rPr lang="en-US" altLang="ja-JP" sz="3200" b="1" dirty="0" err="1" smtClean="0">
                <a:solidFill>
                  <a:srgbClr val="FF0000"/>
                </a:solidFill>
              </a:rPr>
              <a:t>Q_sigma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b="1" dirty="0" smtClean="0"/>
              <a:t>(</a:t>
            </a:r>
            <a:r>
              <a:rPr lang="en-US" altLang="ja-JP" b="1" dirty="0" smtClean="0">
                <a:solidFill>
                  <a:srgbClr val="0000FF"/>
                </a:solidFill>
              </a:rPr>
              <a:t>horizontal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axix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is in Planck units</a:t>
            </a:r>
            <a:r>
              <a:rPr kumimoji="1" lang="en-US" altLang="ja-JP" b="1" dirty="0" smtClean="0"/>
              <a:t>.)</a:t>
            </a:r>
            <a:endParaRPr kumimoji="1" lang="ja-JP" altLang="en-US" b="1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1000100" y="785794"/>
            <a:ext cx="5572164" cy="4112704"/>
            <a:chOff x="642910" y="857232"/>
            <a:chExt cx="7424758" cy="5480067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857232"/>
              <a:ext cx="6924692" cy="5165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0" y="2643182"/>
              <a:ext cx="912109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5715016"/>
              <a:ext cx="781471" cy="622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54667" y="4214818"/>
              <a:ext cx="1260275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正方形/長方形 8"/>
            <p:cNvSpPr/>
            <p:nvPr/>
          </p:nvSpPr>
          <p:spPr>
            <a:xfrm>
              <a:off x="3857619" y="4143380"/>
              <a:ext cx="1457335" cy="428628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rot="16200000" flipV="1">
              <a:off x="4293392" y="3779047"/>
              <a:ext cx="285752" cy="300039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00562" y="3143248"/>
              <a:ext cx="1307682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正方形/長方形 12"/>
            <p:cNvSpPr/>
            <p:nvPr/>
          </p:nvSpPr>
          <p:spPr>
            <a:xfrm>
              <a:off x="4429123" y="3143248"/>
              <a:ext cx="1457335" cy="428628"/>
            </a:xfrm>
            <a:prstGeom prst="rect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rot="10800000">
              <a:off x="4071934" y="3000372"/>
              <a:ext cx="285752" cy="31849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57422" y="1512081"/>
              <a:ext cx="1428761" cy="396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正方形/長方形 16"/>
            <p:cNvSpPr/>
            <p:nvPr/>
          </p:nvSpPr>
          <p:spPr>
            <a:xfrm>
              <a:off x="2285984" y="1500174"/>
              <a:ext cx="1571636" cy="428628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rot="16200000" flipH="1">
              <a:off x="3095615" y="2047865"/>
              <a:ext cx="381003" cy="28575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円/楕円 20"/>
          <p:cNvSpPr/>
          <p:nvPr/>
        </p:nvSpPr>
        <p:spPr>
          <a:xfrm>
            <a:off x="6000760" y="1357298"/>
            <a:ext cx="642942" cy="571504"/>
          </a:xfrm>
          <a:prstGeom prst="ellipse">
            <a:avLst/>
          </a:prstGeom>
          <a:noFill/>
          <a:ln>
            <a:solidFill>
              <a:srgbClr val="721D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072198" y="714356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721DEF"/>
                </a:solidFill>
              </a:rPr>
              <a:t>A</a:t>
            </a:r>
            <a:endParaRPr kumimoji="1" lang="ja-JP" altLang="en-US" sz="4000" b="1" dirty="0">
              <a:solidFill>
                <a:srgbClr val="721DEF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43504" y="500042"/>
            <a:ext cx="8572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rgbClr val="FF6600"/>
                </a:solidFill>
              </a:rPr>
              <a:t>B</a:t>
            </a:r>
            <a:endParaRPr kumimoji="1" lang="ja-JP" altLang="en-US" sz="4000" b="1" dirty="0">
              <a:solidFill>
                <a:srgbClr val="FF6600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 rot="1740000">
            <a:off x="4617085" y="1048832"/>
            <a:ext cx="1214446" cy="500066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 rot="3240000">
            <a:off x="2700859" y="735351"/>
            <a:ext cx="1643074" cy="327565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71670" y="1785926"/>
            <a:ext cx="85725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0000FF"/>
                </a:solidFill>
              </a:rPr>
              <a:t>C</a:t>
            </a:r>
            <a:endParaRPr kumimoji="1" lang="ja-JP" altLang="en-US" sz="4000" b="1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85720" y="464344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721DEF"/>
                </a:solidFill>
              </a:rPr>
              <a:t>A. Second inflation occurs. </a:t>
            </a:r>
            <a:endParaRPr kumimoji="1" lang="ja-JP" altLang="en-US" sz="2400" b="1" dirty="0">
              <a:solidFill>
                <a:srgbClr val="721DEF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5720" y="514351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6600"/>
                </a:solidFill>
              </a:rPr>
              <a:t>B</a:t>
            </a:r>
            <a:r>
              <a:rPr kumimoji="1" lang="en-US" altLang="ja-JP" sz="2400" b="1" dirty="0" smtClean="0">
                <a:solidFill>
                  <a:srgbClr val="FF6600"/>
                </a:solidFill>
              </a:rPr>
              <a:t>. No </a:t>
            </a:r>
            <a:r>
              <a:rPr kumimoji="1" lang="en-US" altLang="ja-JP" sz="2400" b="1" dirty="0" err="1" smtClean="0">
                <a:solidFill>
                  <a:srgbClr val="FF6600"/>
                </a:solidFill>
              </a:rPr>
              <a:t>inlation</a:t>
            </a:r>
            <a:r>
              <a:rPr kumimoji="1" lang="en-US" altLang="ja-JP" sz="2400" b="1" dirty="0" smtClean="0">
                <a:solidFill>
                  <a:srgbClr val="FF6600"/>
                </a:solidFill>
              </a:rPr>
              <a:t>. But, the </a:t>
            </a:r>
            <a:r>
              <a:rPr kumimoji="1" lang="en-US" altLang="ja-JP" sz="2400" b="1" dirty="0" err="1" smtClean="0">
                <a:solidFill>
                  <a:srgbClr val="FF6600"/>
                </a:solidFill>
              </a:rPr>
              <a:t>c</a:t>
            </a:r>
            <a:r>
              <a:rPr lang="en-US" altLang="ja-JP" sz="2400" b="1" dirty="0" err="1" smtClean="0">
                <a:solidFill>
                  <a:srgbClr val="FF6600"/>
                </a:solidFill>
              </a:rPr>
              <a:t>urvaton</a:t>
            </a:r>
            <a:r>
              <a:rPr lang="en-US" altLang="ja-JP" sz="2400" b="1" dirty="0" smtClean="0">
                <a:solidFill>
                  <a:srgbClr val="FF6600"/>
                </a:solidFill>
              </a:rPr>
              <a:t> once dominated the universe</a:t>
            </a:r>
            <a:r>
              <a:rPr kumimoji="1" lang="en-US" altLang="ja-JP" sz="2400" b="1" dirty="0" smtClean="0">
                <a:solidFill>
                  <a:srgbClr val="FF6600"/>
                </a:solidFill>
              </a:rPr>
              <a:t>. </a:t>
            </a:r>
            <a:endParaRPr kumimoji="1" lang="ja-JP" altLang="en-US" sz="2400" b="1" dirty="0">
              <a:solidFill>
                <a:srgbClr val="FF66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5720" y="6324921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C. </a:t>
            </a:r>
            <a:r>
              <a:rPr lang="en-US" altLang="ja-JP" sz="2400" b="1" dirty="0" err="1" smtClean="0">
                <a:solidFill>
                  <a:srgbClr val="0000FF"/>
                </a:solidFill>
              </a:rPr>
              <a:t>Curvaton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 is always a subdominant component.</a:t>
            </a:r>
            <a:r>
              <a:rPr kumimoji="1" lang="en-US" altLang="ja-JP" sz="2400" b="1" dirty="0" smtClean="0">
                <a:solidFill>
                  <a:srgbClr val="0000FF"/>
                </a:solidFill>
              </a:rPr>
              <a:t> 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08" y="5500702"/>
            <a:ext cx="3795718" cy="86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5715016"/>
            <a:ext cx="124235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81048"/>
            <a:ext cx="813435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362346"/>
            <a:ext cx="428628" cy="3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6362742"/>
            <a:ext cx="428628" cy="3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6362742"/>
            <a:ext cx="428628" cy="3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306783"/>
            <a:ext cx="428628" cy="3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576396"/>
            <a:ext cx="476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3" y="1778620"/>
            <a:ext cx="511547" cy="44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06" y="4648230"/>
            <a:ext cx="83820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29118" y="4648230"/>
            <a:ext cx="1028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62" y="3190895"/>
            <a:ext cx="571504" cy="5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7224" y="6148428"/>
            <a:ext cx="571504" cy="5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6148428"/>
            <a:ext cx="571504" cy="5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3190895"/>
            <a:ext cx="571504" cy="52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3148032"/>
            <a:ext cx="5075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00496" y="6148428"/>
            <a:ext cx="5075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0684" y="6148428"/>
            <a:ext cx="5075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9586" y="3148032"/>
            <a:ext cx="5075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57356" y="2647966"/>
            <a:ext cx="1143008" cy="32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928926" y="1933586"/>
            <a:ext cx="1071570" cy="35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57291" y="1076331"/>
            <a:ext cx="1214446" cy="33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正方形/長方形 23"/>
          <p:cNvSpPr/>
          <p:nvPr/>
        </p:nvSpPr>
        <p:spPr>
          <a:xfrm>
            <a:off x="1285852" y="1076330"/>
            <a:ext cx="1357322" cy="35719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2857488" y="1933586"/>
            <a:ext cx="1214446" cy="35719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785918" y="2647966"/>
            <a:ext cx="1214446" cy="357190"/>
          </a:xfrm>
          <a:prstGeom prst="rect">
            <a:avLst/>
          </a:prstGeom>
          <a:noFill/>
          <a:ln w="127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/>
          <p:cNvCxnSpPr/>
          <p:nvPr/>
        </p:nvCxnSpPr>
        <p:spPr>
          <a:xfrm rot="16200000" flipH="1">
            <a:off x="1893075" y="1540677"/>
            <a:ext cx="285752" cy="21431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6200000" flipV="1">
            <a:off x="2571736" y="1862148"/>
            <a:ext cx="285752" cy="1428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 flipV="1">
            <a:off x="2214546" y="2362214"/>
            <a:ext cx="214314" cy="214314"/>
          </a:xfrm>
          <a:prstGeom prst="straightConnector1">
            <a:avLst/>
          </a:prstGeom>
          <a:ln w="28575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142844" y="7141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Plots of Q and its derivatives </a:t>
            </a:r>
            <a:r>
              <a:rPr kumimoji="1" lang="en-US" altLang="ja-JP" b="1" dirty="0" smtClean="0"/>
              <a:t>(</a:t>
            </a:r>
            <a:r>
              <a:rPr lang="en-US" altLang="ja-JP" b="1" dirty="0" smtClean="0">
                <a:solidFill>
                  <a:srgbClr val="0000FF"/>
                </a:solidFill>
              </a:rPr>
              <a:t>horizontal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b="1" dirty="0" err="1" smtClean="0">
                <a:solidFill>
                  <a:srgbClr val="0000FF"/>
                </a:solidFill>
              </a:rPr>
              <a:t>axix</a:t>
            </a:r>
            <a:r>
              <a:rPr kumimoji="1" lang="en-US" altLang="ja-JP" b="1" dirty="0" smtClean="0">
                <a:solidFill>
                  <a:srgbClr val="0000FF"/>
                </a:solidFill>
              </a:rPr>
              <a:t> is in Planck units</a:t>
            </a:r>
            <a:r>
              <a:rPr kumimoji="1" lang="en-US" altLang="ja-JP" b="1" dirty="0" smtClean="0"/>
              <a:t>.)</a:t>
            </a:r>
            <a:endParaRPr kumimoji="1" lang="ja-JP" alt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14282" y="21429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00B0F0"/>
                </a:solidFill>
              </a:rPr>
              <a:t>W</a:t>
            </a:r>
            <a:r>
              <a:rPr kumimoji="1" lang="en-US" altLang="ja-JP" sz="3200" b="1" dirty="0" smtClean="0">
                <a:solidFill>
                  <a:srgbClr val="00B0F0"/>
                </a:solidFill>
              </a:rPr>
              <a:t>hen the </a:t>
            </a:r>
            <a:r>
              <a:rPr kumimoji="1" lang="en-US" altLang="ja-JP" sz="3200" b="1" dirty="0" err="1" smtClean="0">
                <a:solidFill>
                  <a:srgbClr val="00B0F0"/>
                </a:solidFill>
              </a:rPr>
              <a:t>curvaton</a:t>
            </a:r>
            <a:r>
              <a:rPr kumimoji="1" lang="en-US" altLang="ja-JP" sz="3200" b="1" dirty="0" smtClean="0">
                <a:solidFill>
                  <a:srgbClr val="00B0F0"/>
                </a:solidFill>
              </a:rPr>
              <a:t> is always subdominant.</a:t>
            </a:r>
            <a:endParaRPr kumimoji="1" lang="ja-JP" altLang="en-US" sz="3200" b="1" dirty="0">
              <a:solidFill>
                <a:srgbClr val="00B0F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97" y="3571876"/>
            <a:ext cx="6262699" cy="97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572008"/>
            <a:ext cx="296523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357158" y="2786058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We can expand Q with respect to p as</a:t>
            </a:r>
            <a:endParaRPr kumimoji="1" lang="ja-JP" altLang="en-US" sz="2400" b="1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1285860"/>
            <a:ext cx="4509063" cy="103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テキスト ボックス 15"/>
          <p:cNvSpPr txBox="1"/>
          <p:nvPr/>
        </p:nvSpPr>
        <p:spPr>
          <a:xfrm>
            <a:off x="428596" y="928670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Small expansion parameter: p</a:t>
            </a:r>
            <a:endParaRPr kumimoji="1" lang="ja-JP" altLang="en-US" sz="20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214414" y="3429000"/>
            <a:ext cx="6643734" cy="21431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0120"/>
            <a:ext cx="5905226" cy="107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2926005"/>
            <a:ext cx="6174531" cy="121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143380"/>
            <a:ext cx="722113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285860"/>
            <a:ext cx="1357322" cy="100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572139"/>
            <a:ext cx="8001056" cy="88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214282" y="214290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00B0F0"/>
                </a:solidFill>
              </a:rPr>
              <a:t>W</a:t>
            </a:r>
            <a:r>
              <a:rPr kumimoji="1" lang="en-US" altLang="ja-JP" sz="3200" b="1" dirty="0" smtClean="0">
                <a:solidFill>
                  <a:srgbClr val="00B0F0"/>
                </a:solidFill>
              </a:rPr>
              <a:t>hen the </a:t>
            </a:r>
            <a:r>
              <a:rPr kumimoji="1" lang="en-US" altLang="ja-JP" sz="3200" b="1" dirty="0" err="1" smtClean="0">
                <a:solidFill>
                  <a:srgbClr val="00B0F0"/>
                </a:solidFill>
              </a:rPr>
              <a:t>curvaton</a:t>
            </a:r>
            <a:r>
              <a:rPr kumimoji="1" lang="en-US" altLang="ja-JP" sz="3200" b="1" dirty="0" smtClean="0">
                <a:solidFill>
                  <a:srgbClr val="00B0F0"/>
                </a:solidFill>
              </a:rPr>
              <a:t> is always subdominant.</a:t>
            </a:r>
            <a:endParaRPr kumimoji="1" lang="ja-JP" altLang="en-US" sz="3200" b="1" dirty="0">
              <a:solidFill>
                <a:srgbClr val="00B0F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2844" y="785794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Non-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linear parameters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14290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00B0F0"/>
                </a:solidFill>
              </a:rPr>
              <a:t>Introduction</a:t>
            </a:r>
            <a:endParaRPr kumimoji="1" lang="ja-JP" alt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71670" y="785794"/>
            <a:ext cx="550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 smtClean="0">
                <a:solidFill>
                  <a:srgbClr val="FF0000"/>
                </a:solidFill>
              </a:rPr>
              <a:t>Inflation works well.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86124"/>
            <a:ext cx="2571768" cy="1170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直線コネクタ 7"/>
          <p:cNvCxnSpPr/>
          <p:nvPr/>
        </p:nvCxnSpPr>
        <p:spPr>
          <a:xfrm>
            <a:off x="71406" y="5443074"/>
            <a:ext cx="4058990" cy="1253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rot="5400000">
            <a:off x="-68905" y="4399512"/>
            <a:ext cx="2085870" cy="1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316741" y="4121293"/>
            <a:ext cx="3826631" cy="1379409"/>
          </a:xfrm>
          <a:custGeom>
            <a:avLst/>
            <a:gdLst>
              <a:gd name="connsiteX0" fmla="*/ 4849091 w 4849091"/>
              <a:gd name="connsiteY0" fmla="*/ 16164 h 1747981"/>
              <a:gd name="connsiteX1" fmla="*/ 2286000 w 4849091"/>
              <a:gd name="connsiteY1" fmla="*/ 265545 h 1747981"/>
              <a:gd name="connsiteX2" fmla="*/ 983673 w 4849091"/>
              <a:gd name="connsiteY2" fmla="*/ 1609436 h 1747981"/>
              <a:gd name="connsiteX3" fmla="*/ 0 w 4849091"/>
              <a:gd name="connsiteY3" fmla="*/ 1096818 h 1747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9091" h="1747981">
                <a:moveTo>
                  <a:pt x="4849091" y="16164"/>
                </a:moveTo>
                <a:cubicBezTo>
                  <a:pt x="3889663" y="8082"/>
                  <a:pt x="2930236" y="0"/>
                  <a:pt x="2286000" y="265545"/>
                </a:cubicBezTo>
                <a:cubicBezTo>
                  <a:pt x="1641764" y="531090"/>
                  <a:pt x="1364673" y="1470891"/>
                  <a:pt x="983673" y="1609436"/>
                </a:cubicBezTo>
                <a:cubicBezTo>
                  <a:pt x="602673" y="1747981"/>
                  <a:pt x="301336" y="1422399"/>
                  <a:pt x="0" y="1096818"/>
                </a:cubicBezTo>
              </a:path>
            </a:pathLst>
          </a:cu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6153" y="3414832"/>
            <a:ext cx="754393" cy="44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915601"/>
            <a:ext cx="287839" cy="47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テキスト ボックス 21"/>
          <p:cNvSpPr txBox="1"/>
          <p:nvPr/>
        </p:nvSpPr>
        <p:spPr>
          <a:xfrm>
            <a:off x="571472" y="1643050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/>
              <a:t>It can produce spatially flat and homogeneous universe.</a:t>
            </a:r>
            <a:endParaRPr kumimoji="1" lang="ja-JP" altLang="en-US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1472" y="2143116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/>
              <a:t>It can generate the primordial fluctuations.</a:t>
            </a:r>
            <a:endParaRPr kumimoji="1" lang="ja-JP" altLang="en-US" sz="2400" b="1" dirty="0"/>
          </a:p>
        </p:txBody>
      </p:sp>
      <p:cxnSp>
        <p:nvCxnSpPr>
          <p:cNvPr id="26" name="直線矢印コネクタ 25"/>
          <p:cNvCxnSpPr/>
          <p:nvPr/>
        </p:nvCxnSpPr>
        <p:spPr>
          <a:xfrm>
            <a:off x="3000364" y="4069852"/>
            <a:ext cx="857256" cy="1732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円/楕円 23"/>
          <p:cNvSpPr/>
          <p:nvPr/>
        </p:nvSpPr>
        <p:spPr>
          <a:xfrm>
            <a:off x="3357554" y="4000146"/>
            <a:ext cx="142876" cy="1428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500438"/>
            <a:ext cx="5000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テキスト ボックス 31"/>
          <p:cNvSpPr txBox="1"/>
          <p:nvPr/>
        </p:nvSpPr>
        <p:spPr>
          <a:xfrm>
            <a:off x="2357422" y="314324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Quantum fluctuations</a:t>
            </a:r>
            <a:endParaRPr kumimoji="1" lang="ja-JP" altLang="en-US" sz="20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214942" y="2824459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Primordial fluctuations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34" name="右矢印 33"/>
          <p:cNvSpPr/>
          <p:nvPr/>
        </p:nvSpPr>
        <p:spPr>
          <a:xfrm>
            <a:off x="3857620" y="3643314"/>
            <a:ext cx="1214446" cy="285752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42844" y="5715016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7030A0"/>
                </a:solidFill>
              </a:rPr>
              <a:t>The primordial fluctuations are almost scale invariant and almost Gaussian.</a:t>
            </a:r>
            <a:endParaRPr kumimoji="1" lang="ja-JP" altLang="en-US" sz="2800" b="1" dirty="0">
              <a:solidFill>
                <a:srgbClr val="7030A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357686" y="619192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Consistent with observations.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左右矢印 36"/>
          <p:cNvSpPr/>
          <p:nvPr/>
        </p:nvSpPr>
        <p:spPr>
          <a:xfrm>
            <a:off x="3000364" y="6286520"/>
            <a:ext cx="1071570" cy="357190"/>
          </a:xfrm>
          <a:prstGeom prst="leftRightArrow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83407"/>
            <a:ext cx="5572164" cy="117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214282" y="285728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00FF"/>
                </a:solidFill>
              </a:rPr>
              <a:t>Consistency relation between </a:t>
            </a:r>
            <a:r>
              <a:rPr kumimoji="1" lang="en-US" altLang="ja-JP" sz="3600" b="1" dirty="0" err="1" smtClean="0">
                <a:solidFill>
                  <a:srgbClr val="0000FF"/>
                </a:solidFill>
              </a:rPr>
              <a:t>bispectrum</a:t>
            </a:r>
            <a:r>
              <a:rPr kumimoji="1" lang="en-US" altLang="ja-JP" sz="3600" b="1" dirty="0" smtClean="0">
                <a:solidFill>
                  <a:srgbClr val="0000FF"/>
                </a:solidFill>
              </a:rPr>
              <a:t> and </a:t>
            </a:r>
            <a:r>
              <a:rPr kumimoji="1" lang="en-US" altLang="ja-JP" sz="3600" b="1" dirty="0" err="1" smtClean="0">
                <a:solidFill>
                  <a:srgbClr val="0000FF"/>
                </a:solidFill>
              </a:rPr>
              <a:t>trispectrum</a:t>
            </a:r>
            <a:endParaRPr kumimoji="1" lang="ja-JP" altLang="en-US" sz="3600" b="1" dirty="0">
              <a:solidFill>
                <a:srgbClr val="0000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000372"/>
            <a:ext cx="5214974" cy="9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9" y="4214818"/>
            <a:ext cx="3738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正方形/長方形 7"/>
          <p:cNvSpPr/>
          <p:nvPr/>
        </p:nvSpPr>
        <p:spPr>
          <a:xfrm>
            <a:off x="1357290" y="1571612"/>
            <a:ext cx="6000792" cy="1357322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85852" y="4071942"/>
            <a:ext cx="4000528" cy="1143008"/>
          </a:xfrm>
          <a:prstGeom prst="rect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2844" y="5500702"/>
            <a:ext cx="885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We can discriminate other scenarios that also generate large non-</a:t>
            </a:r>
            <a:r>
              <a:rPr kumimoji="1" lang="en-US" altLang="ja-JP" sz="2800" b="1" dirty="0" err="1" smtClean="0">
                <a:solidFill>
                  <a:srgbClr val="FF0000"/>
                </a:solidFill>
              </a:rPr>
              <a:t>Gaussianity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 by using these consistency relations.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4581"/>
            <a:ext cx="8572528" cy="861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285720" y="357166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The magnitud</a:t>
            </a:r>
            <a:r>
              <a:rPr lang="en-US" altLang="ja-JP" sz="2800" b="1" dirty="0" smtClean="0"/>
              <a:t>e of the non-linear parameters becomes the largest when, </a:t>
            </a:r>
            <a:r>
              <a:rPr lang="ja-JP" altLang="en-US" sz="2800" b="1" dirty="0" smtClean="0"/>
              <a:t>　　　　　 </a:t>
            </a:r>
            <a:r>
              <a:rPr lang="en-US" altLang="ja-JP" sz="2800" b="1" dirty="0" smtClean="0"/>
              <a:t>i.e.,  </a:t>
            </a:r>
            <a:endParaRPr kumimoji="1" lang="ja-JP" altLang="en-US" sz="28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785794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571744"/>
            <a:ext cx="31527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071942"/>
            <a:ext cx="847938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929330"/>
            <a:ext cx="8786842" cy="47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785794"/>
            <a:ext cx="1714512" cy="45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4857760"/>
            <a:ext cx="2000264" cy="55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2571736" y="4857760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First detection of non-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Gaussianity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may come from the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trispectrum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.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071678"/>
            <a:ext cx="28956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214282" y="28572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B0F0"/>
                </a:solidFill>
              </a:rPr>
              <a:t>Observational quantities in mixed </a:t>
            </a:r>
            <a:r>
              <a:rPr kumimoji="1" lang="en-US" altLang="ja-JP" sz="3600" b="1" dirty="0" err="1" smtClean="0">
                <a:solidFill>
                  <a:srgbClr val="00B0F0"/>
                </a:solidFill>
              </a:rPr>
              <a:t>inflaton</a:t>
            </a:r>
            <a:r>
              <a:rPr kumimoji="1" lang="en-US" altLang="ja-JP" sz="3600" b="1" dirty="0" smtClean="0">
                <a:solidFill>
                  <a:srgbClr val="00B0F0"/>
                </a:solidFill>
              </a:rPr>
              <a:t> and </a:t>
            </a:r>
            <a:r>
              <a:rPr kumimoji="1" lang="en-US" altLang="ja-JP" sz="3600" b="1" dirty="0" err="1" smtClean="0">
                <a:solidFill>
                  <a:srgbClr val="00B0F0"/>
                </a:solidFill>
              </a:rPr>
              <a:t>curvaton</a:t>
            </a:r>
            <a:r>
              <a:rPr kumimoji="1" lang="en-US" altLang="ja-JP" sz="3600" b="1" dirty="0" smtClean="0">
                <a:solidFill>
                  <a:srgbClr val="00B0F0"/>
                </a:solidFill>
              </a:rPr>
              <a:t> models</a:t>
            </a:r>
            <a:endParaRPr kumimoji="1" lang="ja-JP" altLang="en-US" sz="3600" b="1" dirty="0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720" y="1714488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7030A0"/>
                </a:solidFill>
              </a:rPr>
              <a:t>1. Chaotic inflation</a:t>
            </a:r>
            <a:endParaRPr kumimoji="1" lang="ja-JP" altLang="en-US" sz="2800" b="1" dirty="0">
              <a:solidFill>
                <a:srgbClr val="7030A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158" y="307181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WMAP normalization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474787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857628"/>
            <a:ext cx="3381374" cy="731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3230" y="5357826"/>
            <a:ext cx="2128836" cy="57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テキスト ボックス 10"/>
          <p:cNvSpPr txBox="1"/>
          <p:nvPr/>
        </p:nvSpPr>
        <p:spPr>
          <a:xfrm>
            <a:off x="357158" y="492919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Time of horizon crossing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7158" y="592933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In chaotic inflation, two free parameters        and            are fixed by these two conditions.</a:t>
            </a:r>
            <a:endParaRPr kumimoji="1" lang="ja-JP" altLang="en-US" sz="2400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5929330"/>
            <a:ext cx="342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8468" y="5857892"/>
            <a:ext cx="566738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3286116" y="3143248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(</a:t>
            </a:r>
            <a:r>
              <a:rPr kumimoji="1" lang="en-US" altLang="ja-JP" sz="1600" b="1" dirty="0" err="1" smtClean="0"/>
              <a:t>Liddle</a:t>
            </a:r>
            <a:r>
              <a:rPr kumimoji="1" lang="en-US" altLang="ja-JP" sz="1600" b="1" dirty="0" smtClean="0"/>
              <a:t> et al. 2006)</a:t>
            </a:r>
            <a:endParaRPr kumimoji="1" lang="ja-JP" altLang="en-US" sz="1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152255" cy="515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6000760" y="542926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WMAP data used.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0232" y="164305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FF"/>
                </a:solidFill>
              </a:rPr>
              <a:t>WMAP 3yr only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357826"/>
            <a:ext cx="600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14620"/>
            <a:ext cx="419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0723"/>
            <a:ext cx="90392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142844" y="28572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Spectral index and tensor-to-scalar ratio for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85728"/>
            <a:ext cx="1285884" cy="54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071546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071546"/>
            <a:ext cx="614989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8572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Non-linearity parameters for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28"/>
            <a:ext cx="1285884" cy="54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2027313"/>
            <a:ext cx="8929718" cy="354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5255" y="1285860"/>
            <a:ext cx="95791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1968" y="1328727"/>
            <a:ext cx="1085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1428736"/>
            <a:ext cx="1000132" cy="5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8572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Spectral index and tensor-to-scalar ratio for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85728"/>
            <a:ext cx="1414498" cy="53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0" y="1500174"/>
            <a:ext cx="7262832" cy="399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959286"/>
            <a:ext cx="714380" cy="61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7" y="928670"/>
            <a:ext cx="44726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71406" y="5610541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Existence of the </a:t>
            </a:r>
            <a:r>
              <a:rPr lang="en-US" altLang="ja-JP" sz="2400" b="1" dirty="0" err="1" smtClean="0"/>
              <a:t>curvaton</a:t>
            </a:r>
            <a:r>
              <a:rPr lang="en-US" altLang="ja-JP" sz="2400" b="1" dirty="0" smtClean="0"/>
              <a:t>.</a:t>
            </a:r>
            <a:endParaRPr kumimoji="1"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29256" y="5429264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a</a:t>
            </a:r>
            <a:r>
              <a:rPr kumimoji="1" lang="en-US" altLang="ja-JP" sz="2400" b="1" dirty="0" smtClean="0"/>
              <a:t>pproaches 1.</a:t>
            </a:r>
            <a:endParaRPr kumimoji="1"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29256" y="5890929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b</a:t>
            </a:r>
            <a:r>
              <a:rPr kumimoji="1" lang="en-US" altLang="ja-JP" sz="2400" b="1" dirty="0" smtClean="0"/>
              <a:t>ecomes close to 0.</a:t>
            </a:r>
            <a:endParaRPr kumimoji="1" lang="ja-JP" altLang="en-US" sz="24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5462301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5732" y="5962367"/>
            <a:ext cx="272086" cy="34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右矢印 13"/>
          <p:cNvSpPr/>
          <p:nvPr/>
        </p:nvSpPr>
        <p:spPr>
          <a:xfrm>
            <a:off x="3714744" y="5715016"/>
            <a:ext cx="1143008" cy="428628"/>
          </a:xfrm>
          <a:prstGeom prst="rightArrow">
            <a:avLst/>
          </a:prstGeom>
          <a:solidFill>
            <a:srgbClr val="F41896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28794" y="6273249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</a:rPr>
              <a:t>There are allowed regions.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000240"/>
            <a:ext cx="8929718" cy="354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142844" y="28572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Non-linearity parameters for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255" y="1285860"/>
            <a:ext cx="95791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1968" y="1328727"/>
            <a:ext cx="1085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428736"/>
            <a:ext cx="1000132" cy="5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85728"/>
            <a:ext cx="1414498" cy="53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8572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Spectral index and tensor-to-scalar ratio for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8572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838" y="1966936"/>
            <a:ext cx="86963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071546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071546"/>
            <a:ext cx="614989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2844" y="28572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Non-linearity parameters for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5255" y="1285860"/>
            <a:ext cx="95791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968" y="1328727"/>
            <a:ext cx="1085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428736"/>
            <a:ext cx="1000132" cy="5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85728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" y="2000241"/>
            <a:ext cx="90933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57158" y="214290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0000"/>
                </a:solidFill>
              </a:rPr>
              <a:t>However, the primordial fluctuations may be generated after inflation.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5720" y="178592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B050"/>
                </a:solidFill>
              </a:rPr>
              <a:t>Light scalar fields during inflation</a:t>
            </a:r>
            <a:endParaRPr kumimoji="1" lang="ja-JP" altLang="en-US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828792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グループ化 14"/>
          <p:cNvGrpSpPr/>
          <p:nvPr/>
        </p:nvGrpSpPr>
        <p:grpSpPr>
          <a:xfrm>
            <a:off x="2113939" y="2669888"/>
            <a:ext cx="4886953" cy="1401517"/>
            <a:chOff x="2643174" y="2669888"/>
            <a:chExt cx="3643338" cy="1044864"/>
          </a:xfrm>
        </p:grpSpPr>
        <p:cxnSp>
          <p:nvCxnSpPr>
            <p:cNvPr id="7" name="直線矢印コネクタ 6"/>
            <p:cNvCxnSpPr/>
            <p:nvPr/>
          </p:nvCxnSpPr>
          <p:spPr>
            <a:xfrm>
              <a:off x="2643174" y="3500438"/>
              <a:ext cx="3143272" cy="158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38837" y="3257552"/>
              <a:ext cx="447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左右矢印 10"/>
            <p:cNvSpPr/>
            <p:nvPr/>
          </p:nvSpPr>
          <p:spPr>
            <a:xfrm>
              <a:off x="3428992" y="3214686"/>
              <a:ext cx="1571636" cy="214314"/>
            </a:xfrm>
            <a:prstGeom prst="leftRightArrow">
              <a:avLst/>
            </a:prstGeom>
            <a:solidFill>
              <a:srgbClr val="7030A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29058" y="2669888"/>
              <a:ext cx="1714512" cy="544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円/楕円 13"/>
            <p:cNvSpPr/>
            <p:nvPr/>
          </p:nvSpPr>
          <p:spPr>
            <a:xfrm>
              <a:off x="4071934" y="3357562"/>
              <a:ext cx="214314" cy="194831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642910" y="4714884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After inflation, fluctuations of thes</a:t>
            </a:r>
            <a:r>
              <a:rPr lang="en-US" altLang="ja-JP" sz="3200" b="1" dirty="0" smtClean="0">
                <a:solidFill>
                  <a:srgbClr val="0070C0"/>
                </a:solidFill>
              </a:rPr>
              <a:t>e fields can also produce the primordial fluctuations.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1472" y="5857892"/>
            <a:ext cx="64294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One possibility: </a:t>
            </a:r>
            <a:r>
              <a:rPr kumimoji="1" lang="en-US" altLang="ja-JP" sz="4400" b="1" dirty="0" err="1" smtClean="0">
                <a:solidFill>
                  <a:srgbClr val="FF0000"/>
                </a:solidFill>
              </a:rPr>
              <a:t>curvaton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643570" y="6000768"/>
            <a:ext cx="34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(</a:t>
            </a:r>
            <a:r>
              <a:rPr kumimoji="1" lang="en-US" altLang="ja-JP" sz="1600" b="1" dirty="0" err="1" smtClean="0"/>
              <a:t>Moroi&amp;Takahashi</a:t>
            </a:r>
            <a:r>
              <a:rPr kumimoji="1" lang="en-US" altLang="ja-JP" sz="1600" b="1" dirty="0" smtClean="0"/>
              <a:t> 2001, </a:t>
            </a:r>
            <a:r>
              <a:rPr kumimoji="1" lang="en-US" altLang="ja-JP" sz="1600" b="1" dirty="0" err="1" smtClean="0"/>
              <a:t>Lyth&amp;Wands</a:t>
            </a:r>
            <a:r>
              <a:rPr lang="en-US" altLang="ja-JP" sz="1600" b="1" dirty="0" smtClean="0"/>
              <a:t> 2001, </a:t>
            </a:r>
            <a:r>
              <a:rPr lang="en-US" altLang="ja-JP" sz="1600" b="1" dirty="0" err="1" smtClean="0"/>
              <a:t>Enqvist&amp;Sloth</a:t>
            </a:r>
            <a:r>
              <a:rPr lang="en-US" altLang="ja-JP" sz="1600" b="1" dirty="0" smtClean="0"/>
              <a:t> 2001</a:t>
            </a:r>
            <a:r>
              <a:rPr kumimoji="1" lang="en-US" altLang="ja-JP" sz="1600" b="1" dirty="0" smtClean="0"/>
              <a:t>)</a:t>
            </a:r>
            <a:endParaRPr kumimoji="1" lang="ja-JP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1" y="571480"/>
            <a:ext cx="5500726" cy="133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テキスト ボックス 3"/>
          <p:cNvSpPr txBox="1"/>
          <p:nvPr/>
        </p:nvSpPr>
        <p:spPr>
          <a:xfrm>
            <a:off x="214282" y="14285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</a:rPr>
              <a:t>2</a:t>
            </a:r>
            <a:r>
              <a:rPr kumimoji="1" lang="en-US" altLang="ja-JP" sz="2800" b="1" dirty="0" smtClean="0">
                <a:solidFill>
                  <a:srgbClr val="7030A0"/>
                </a:solidFill>
              </a:rPr>
              <a:t>.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New</a:t>
            </a:r>
            <a:r>
              <a:rPr kumimoji="1" lang="en-US" altLang="ja-JP" sz="2800" b="1" dirty="0" smtClean="0">
                <a:solidFill>
                  <a:srgbClr val="7030A0"/>
                </a:solidFill>
              </a:rPr>
              <a:t> inflation</a:t>
            </a:r>
            <a:endParaRPr kumimoji="1" lang="ja-JP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28802"/>
            <a:ext cx="3929090" cy="49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962298"/>
            <a:ext cx="78295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8392" y="2357430"/>
            <a:ext cx="58341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214282" y="2357430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70C0"/>
                </a:solidFill>
              </a:rPr>
              <a:t>Spectral index</a:t>
            </a:r>
            <a:endParaRPr kumimoji="1" lang="ja-JP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4857760"/>
            <a:ext cx="15811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857760"/>
            <a:ext cx="1590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5720" y="42860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In new inflation, slow-roll parameter        is</a:t>
            </a:r>
            <a:endParaRPr kumimoji="1" lang="ja-JP" alt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143272" cy="105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0"/>
            <a:ext cx="3143272" cy="107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147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5786414" y="1857364"/>
            <a:ext cx="321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Very small number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4744" y="1285859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for</a:t>
            </a:r>
            <a:endParaRPr kumimoji="1" lang="ja-JP" altLang="en-US" sz="2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14744" y="2548589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for</a:t>
            </a:r>
            <a:endParaRPr kumimoji="1" lang="ja-JP" altLang="en-US" sz="2800" b="1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1357297"/>
            <a:ext cx="131763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2571743"/>
            <a:ext cx="143161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" name="グループ化 17"/>
          <p:cNvGrpSpPr/>
          <p:nvPr/>
        </p:nvGrpSpPr>
        <p:grpSpPr>
          <a:xfrm>
            <a:off x="3286116" y="4714884"/>
            <a:ext cx="5730162" cy="857256"/>
            <a:chOff x="1000100" y="5571028"/>
            <a:chExt cx="6215106" cy="92980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14810" y="5642466"/>
              <a:ext cx="3000396" cy="82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00100" y="5571028"/>
              <a:ext cx="3224219" cy="929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285720" y="3643314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Effects of the </a:t>
            </a:r>
            <a:r>
              <a:rPr kumimoji="1" lang="en-US" altLang="ja-JP" sz="2800" b="1" dirty="0" err="1" smtClean="0"/>
              <a:t>curvaton</a:t>
            </a:r>
            <a:r>
              <a:rPr kumimoji="1" lang="en-US" altLang="ja-JP" sz="2800" b="1" dirty="0" smtClean="0"/>
              <a:t> fluctuations always appears in the combination of </a:t>
            </a:r>
            <a:endParaRPr kumimoji="1" lang="ja-JP" altLang="en-US" sz="2800" b="1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86117" y="4071943"/>
            <a:ext cx="785818" cy="59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テキスト ボックス 16"/>
          <p:cNvSpPr txBox="1"/>
          <p:nvPr/>
        </p:nvSpPr>
        <p:spPr>
          <a:xfrm>
            <a:off x="2500298" y="4857760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e.g.)</a:t>
            </a:r>
            <a:endParaRPr kumimoji="1" lang="ja-JP" altLang="en-US" sz="20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57158" y="5715016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Effects of the </a:t>
            </a:r>
            <a:r>
              <a:rPr kumimoji="1" lang="en-US" altLang="ja-JP" sz="3200" b="1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fluctuations are small in this kind of models.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4282" y="142852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7030A0"/>
                </a:solidFill>
              </a:rPr>
              <a:t>3. Hybrid inflation</a:t>
            </a:r>
            <a:endParaRPr kumimoji="1" lang="ja-JP" altLang="en-US" sz="2800" b="1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5667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6719928" cy="33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テキスト ボックス 6"/>
          <p:cNvSpPr txBox="1"/>
          <p:nvPr/>
        </p:nvSpPr>
        <p:spPr>
          <a:xfrm>
            <a:off x="1000100" y="178592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We take</a:t>
            </a:r>
            <a:endParaRPr kumimoji="1" lang="ja-JP" altLang="en-US" sz="2400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170180"/>
            <a:ext cx="6357982" cy="347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571744"/>
            <a:ext cx="83344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2611431"/>
            <a:ext cx="472113" cy="60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67" y="2000240"/>
            <a:ext cx="903152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142844" y="28572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70C0"/>
                </a:solidFill>
              </a:rPr>
              <a:t>Non-linearity parameters</a:t>
            </a:r>
            <a:endParaRPr kumimoji="1" lang="ja-JP" alt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255" y="1285860"/>
            <a:ext cx="95791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71968" y="1328727"/>
            <a:ext cx="10858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428736"/>
            <a:ext cx="1000132" cy="5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4282" y="21429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0070C0"/>
                </a:solidFill>
              </a:rPr>
              <a:t>Summary</a:t>
            </a:r>
            <a:endParaRPr kumimoji="1" lang="ja-JP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00034" y="928670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00B050"/>
                </a:solidFill>
              </a:rPr>
              <a:t>We studied primordial fluctuations in models where both the 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inflaton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and the </a:t>
            </a:r>
            <a:r>
              <a:rPr lang="en-US" altLang="ja-JP" sz="2400" b="1" dirty="0" err="1" smtClean="0">
                <a:solidFill>
                  <a:srgbClr val="00B050"/>
                </a:solidFill>
              </a:rPr>
              <a:t>curvaton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contribute to the cosmic density fluctuations.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7290" y="2143116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Spectral index, tensor-to-scalar ratio and non-</a:t>
            </a:r>
            <a:r>
              <a:rPr kumimoji="1" lang="en-US" altLang="ja-JP" b="1" dirty="0" err="1" smtClean="0"/>
              <a:t>Gaussianity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8596" y="278605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Very non-</a:t>
            </a:r>
            <a:r>
              <a:rPr lang="en-US" altLang="ja-JP" sz="2400" b="1" dirty="0" err="1" smtClean="0">
                <a:solidFill>
                  <a:schemeClr val="accent6">
                    <a:lumMod val="75000"/>
                  </a:schemeClr>
                </a:solidFill>
              </a:rPr>
              <a:t>Gaussianity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 can be generated even if the </a:t>
            </a:r>
            <a:r>
              <a:rPr lang="en-US" altLang="ja-JP" sz="2400" b="1" dirty="0" err="1" smtClean="0">
                <a:solidFill>
                  <a:schemeClr val="accent6">
                    <a:lumMod val="75000"/>
                  </a:schemeClr>
                </a:solidFill>
              </a:rPr>
              <a:t>curvaton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 contribution to the total one is comparable to or smaller than that of the </a:t>
            </a:r>
            <a:r>
              <a:rPr lang="en-US" altLang="ja-JP" sz="2400" b="1" dirty="0" err="1" smtClean="0">
                <a:solidFill>
                  <a:schemeClr val="accent6">
                    <a:lumMod val="75000"/>
                  </a:schemeClr>
                </a:solidFill>
              </a:rPr>
              <a:t>inflaton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kumimoji="1" lang="ja-JP" alt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596" y="4143379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b="1" dirty="0" smtClean="0">
                <a:solidFill>
                  <a:srgbClr val="7030A0"/>
                </a:solidFill>
              </a:rPr>
              <a:t>If the </a:t>
            </a:r>
            <a:r>
              <a:rPr lang="en-US" altLang="ja-JP" sz="2400" b="1" dirty="0" err="1" smtClean="0">
                <a:solidFill>
                  <a:srgbClr val="7030A0"/>
                </a:solidFill>
              </a:rPr>
              <a:t>curvaton</a:t>
            </a:r>
            <a:r>
              <a:rPr lang="en-US" altLang="ja-JP" sz="2400" b="1" dirty="0" smtClean="0">
                <a:solidFill>
                  <a:srgbClr val="7030A0"/>
                </a:solidFill>
              </a:rPr>
              <a:t> contribution is minor,            is enhanced by</a:t>
            </a:r>
          </a:p>
          <a:p>
            <a:r>
              <a:rPr lang="en-US" altLang="ja-JP" sz="2400" b="1" dirty="0" smtClean="0">
                <a:solidFill>
                  <a:srgbClr val="7030A0"/>
                </a:solidFill>
              </a:rPr>
              <a:t>compared to           . </a:t>
            </a:r>
            <a:endParaRPr kumimoji="1" lang="ja-JP" altLang="en-US" sz="2400" b="1" dirty="0">
              <a:solidFill>
                <a:srgbClr val="7030A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62" y="3857628"/>
            <a:ext cx="714380" cy="10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143379"/>
            <a:ext cx="7334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500569"/>
            <a:ext cx="62865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428596" y="5143511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>
                <a:solidFill>
                  <a:srgbClr val="00B0F0"/>
                </a:solidFill>
              </a:rPr>
              <a:t>When                       ,  we have the following consistency relations.    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143511"/>
            <a:ext cx="1357322" cy="41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5715015"/>
            <a:ext cx="3357586" cy="87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5715016"/>
            <a:ext cx="3214710" cy="83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5720" y="357166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>
                <a:solidFill>
                  <a:srgbClr val="002060"/>
                </a:solidFill>
              </a:rPr>
              <a:t>Some inflation models already excluded by the data can be liberated due to the </a:t>
            </a:r>
            <a:r>
              <a:rPr kumimoji="1" lang="en-US" altLang="ja-JP" sz="2400" b="1" dirty="0" err="1" smtClean="0">
                <a:solidFill>
                  <a:srgbClr val="002060"/>
                </a:solidFill>
              </a:rPr>
              <a:t>curvaton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. But in this case, large non-</a:t>
            </a:r>
            <a:r>
              <a:rPr kumimoji="1" lang="en-US" altLang="ja-JP" sz="2400" b="1" dirty="0" err="1" smtClean="0">
                <a:solidFill>
                  <a:srgbClr val="002060"/>
                </a:solidFill>
              </a:rPr>
              <a:t>Gaussianity</a:t>
            </a:r>
            <a:r>
              <a:rPr kumimoji="1" lang="en-US" altLang="ja-JP" sz="2400" b="1" dirty="0" smtClean="0">
                <a:solidFill>
                  <a:srgbClr val="002060"/>
                </a:solidFill>
              </a:rPr>
              <a:t> can be generated, which is consistent with the current data.</a:t>
            </a:r>
            <a:endParaRPr kumimoji="1" lang="ja-JP" alt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5720" y="2359406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>
                <a:solidFill>
                  <a:srgbClr val="F41896"/>
                </a:solidFill>
              </a:rPr>
              <a:t>The effects of the </a:t>
            </a:r>
            <a:r>
              <a:rPr kumimoji="1" lang="en-US" altLang="ja-JP" sz="2400" b="1" dirty="0" err="1" smtClean="0">
                <a:solidFill>
                  <a:srgbClr val="F41896"/>
                </a:solidFill>
              </a:rPr>
              <a:t>curvaton</a:t>
            </a:r>
            <a:r>
              <a:rPr kumimoji="1" lang="en-US" altLang="ja-JP" sz="2400" b="1" dirty="0" smtClean="0">
                <a:solidFill>
                  <a:srgbClr val="F41896"/>
                </a:solidFill>
              </a:rPr>
              <a:t> appears in the combination of               .</a:t>
            </a:r>
          </a:p>
          <a:p>
            <a:r>
              <a:rPr lang="en-US" altLang="ja-JP" sz="2400" b="1" dirty="0" smtClean="0">
                <a:solidFill>
                  <a:srgbClr val="F41896"/>
                </a:solidFill>
              </a:rPr>
              <a:t>Hence inflation models with very small        such as new inflation are scarcely affected by the </a:t>
            </a:r>
            <a:r>
              <a:rPr lang="en-US" altLang="ja-JP" sz="2400" b="1" dirty="0" err="1" smtClean="0">
                <a:solidFill>
                  <a:srgbClr val="F41896"/>
                </a:solidFill>
              </a:rPr>
              <a:t>curvaton</a:t>
            </a:r>
            <a:r>
              <a:rPr lang="en-US" altLang="ja-JP" sz="2400" b="1" dirty="0" smtClean="0">
                <a:solidFill>
                  <a:srgbClr val="F41896"/>
                </a:solidFill>
              </a:rPr>
              <a:t>.</a:t>
            </a:r>
            <a:endParaRPr kumimoji="1" lang="en-US" altLang="ja-JP" sz="2400" b="1" dirty="0" smtClean="0">
              <a:solidFill>
                <a:srgbClr val="F4189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2285993"/>
            <a:ext cx="75372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14620"/>
            <a:ext cx="3714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5720" y="14285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The primordial fluctuations from </a:t>
            </a:r>
            <a:r>
              <a:rPr kumimoji="1" lang="en-US" altLang="ja-JP" sz="3200" b="1" dirty="0" err="1" smtClean="0"/>
              <a:t>curvaton</a:t>
            </a:r>
            <a:r>
              <a:rPr kumimoji="1" lang="en-US" altLang="ja-JP" sz="3200" b="1" dirty="0" smtClean="0"/>
              <a:t> is also almost scale invariant.</a:t>
            </a:r>
            <a:endParaRPr kumimoji="1" lang="ja-JP" altLang="en-US" sz="32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720" y="128586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But the primordial fluctuations from </a:t>
            </a:r>
            <a:r>
              <a:rPr lang="en-US" altLang="ja-JP" sz="3600" b="1" dirty="0" err="1" smtClean="0">
                <a:solidFill>
                  <a:srgbClr val="FF0000"/>
                </a:solidFill>
              </a:rPr>
              <a:t>curvaton</a:t>
            </a:r>
            <a:r>
              <a:rPr lang="en-US" altLang="ja-JP" sz="3600" b="1" dirty="0" smtClean="0">
                <a:solidFill>
                  <a:srgbClr val="FF0000"/>
                </a:solidFill>
              </a:rPr>
              <a:t> can be strongly non-Gaussian.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357562"/>
            <a:ext cx="3643338" cy="78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214282" y="4357694"/>
            <a:ext cx="8786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Though the WMAP data is consistent with Gaussian fluctuation, future observations may detect large non-</a:t>
            </a:r>
            <a:r>
              <a:rPr kumimoji="1" lang="en-US" altLang="ja-JP" sz="2800" b="1" dirty="0" err="1" smtClean="0"/>
              <a:t>Gaussianity</a:t>
            </a:r>
            <a:r>
              <a:rPr kumimoji="1" lang="en-US" altLang="ja-JP" sz="2800" b="1" dirty="0" smtClean="0"/>
              <a:t>.</a:t>
            </a:r>
            <a:endParaRPr kumimoji="1" lang="ja-JP" altLang="en-US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5286388"/>
            <a:ext cx="1357322" cy="457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3143240" y="5253351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(e.g.                        For Planck)</a:t>
            </a:r>
            <a:endParaRPr kumimoji="1" lang="ja-JP" alt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571744"/>
            <a:ext cx="206226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14282" y="285728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7030A0"/>
                </a:solidFill>
              </a:rPr>
              <a:t>In general,</a:t>
            </a:r>
            <a:r>
              <a:rPr lang="ja-JP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the primordial fluctuations are the sum of the contributions from the </a:t>
            </a:r>
            <a:r>
              <a:rPr lang="en-US" altLang="ja-JP" sz="2800" b="1" dirty="0" err="1" smtClean="0">
                <a:solidFill>
                  <a:srgbClr val="7030A0"/>
                </a:solidFill>
              </a:rPr>
              <a:t>inflaton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 and the </a:t>
            </a:r>
            <a:r>
              <a:rPr lang="en-US" altLang="ja-JP" sz="2800" b="1" dirty="0" err="1" smtClean="0">
                <a:solidFill>
                  <a:srgbClr val="7030A0"/>
                </a:solidFill>
              </a:rPr>
              <a:t>curvaton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.</a:t>
            </a:r>
            <a:endParaRPr kumimoji="1" lang="en-US" altLang="ja-JP" sz="2800" b="1" dirty="0" smtClean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85860"/>
            <a:ext cx="4307507" cy="92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214282" y="2357430"/>
            <a:ext cx="8786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Although limiting cases have been investigated in detail, combination of two fluctuations is relatively unexplored.</a:t>
            </a:r>
            <a:endParaRPr kumimoji="1" lang="ja-JP" altLang="en-US" sz="28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5720" y="3786190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</a:rPr>
              <a:t>What are the observational consequences if both two fluctuations contribute to the primordial fluctuations?</a:t>
            </a:r>
            <a:endParaRPr kumimoji="1" lang="ja-JP" altLang="en-US" sz="36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7224" y="557214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b="1" dirty="0" smtClean="0"/>
              <a:t>Spectral index of the scalar fluctuations.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7224" y="5988626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b="1" dirty="0" smtClean="0"/>
              <a:t>Tensor-to-scalar ratio.</a:t>
            </a:r>
            <a:endParaRPr kumimoji="1" lang="ja-JP" altLang="en-US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57224" y="641725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b="1" dirty="0" smtClean="0"/>
              <a:t>Non-</a:t>
            </a:r>
            <a:r>
              <a:rPr kumimoji="1" lang="en-US" altLang="ja-JP" b="1" dirty="0" err="1" smtClean="0"/>
              <a:t>Gaussianity</a:t>
            </a:r>
            <a:r>
              <a:rPr kumimoji="1" lang="en-US" altLang="ja-JP" b="1" dirty="0" smtClean="0"/>
              <a:t>: </a:t>
            </a:r>
            <a:r>
              <a:rPr kumimoji="1" lang="en-US" altLang="ja-JP" b="1" dirty="0" err="1" smtClean="0"/>
              <a:t>bispectrum</a:t>
            </a:r>
            <a:r>
              <a:rPr kumimoji="1" lang="en-US" altLang="ja-JP" b="1" dirty="0" smtClean="0"/>
              <a:t>, </a:t>
            </a:r>
            <a:r>
              <a:rPr kumimoji="1" lang="en-US" altLang="ja-JP" b="1" dirty="0" err="1" smtClean="0"/>
              <a:t>trispectrum</a:t>
            </a:r>
            <a:r>
              <a:rPr kumimoji="1" lang="en-US" altLang="ja-JP" b="1" dirty="0" smtClean="0"/>
              <a:t>.</a:t>
            </a:r>
            <a:endParaRPr kumimoji="1" lang="ja-JP" altLang="en-US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14876" y="3286124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(</a:t>
            </a:r>
            <a:r>
              <a:rPr kumimoji="1" lang="en-US" altLang="ja-JP" sz="1600" b="1" dirty="0" err="1" smtClean="0"/>
              <a:t>Langlois&amp;Vernizzi</a:t>
            </a:r>
            <a:r>
              <a:rPr kumimoji="1" lang="en-US" altLang="ja-JP" sz="1600" b="1" dirty="0" smtClean="0"/>
              <a:t> 2004,  </a:t>
            </a:r>
            <a:r>
              <a:rPr kumimoji="1" lang="en-US" altLang="ja-JP" sz="1600" b="1" dirty="0" err="1" smtClean="0"/>
              <a:t>Moroi</a:t>
            </a:r>
            <a:r>
              <a:rPr kumimoji="1" lang="en-US" altLang="ja-JP" sz="1600" b="1" dirty="0" smtClean="0"/>
              <a:t> et al. 2005)</a:t>
            </a:r>
            <a:endParaRPr kumimoji="1" lang="ja-JP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5720" y="142852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err="1" smtClean="0">
                <a:solidFill>
                  <a:srgbClr val="0070C0"/>
                </a:solidFill>
              </a:rPr>
              <a:t>Curvaton</a:t>
            </a:r>
            <a:r>
              <a:rPr kumimoji="1" lang="en-US" altLang="ja-JP" sz="4000" b="1" dirty="0" smtClean="0">
                <a:solidFill>
                  <a:srgbClr val="0070C0"/>
                </a:solidFill>
              </a:rPr>
              <a:t> model 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857224" y="2285992"/>
            <a:ext cx="7286676" cy="3341967"/>
            <a:chOff x="928662" y="1428736"/>
            <a:chExt cx="6448467" cy="2957530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1643042" y="4143380"/>
              <a:ext cx="521497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rot="5400000" flipH="1" flipV="1">
              <a:off x="2857091" y="2928537"/>
              <a:ext cx="2428892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フリーフォーム 15"/>
            <p:cNvSpPr/>
            <p:nvPr/>
          </p:nvSpPr>
          <p:spPr>
            <a:xfrm>
              <a:off x="1643042" y="3000372"/>
              <a:ext cx="4959927" cy="1143008"/>
            </a:xfrm>
            <a:custGeom>
              <a:avLst/>
              <a:gdLst>
                <a:gd name="connsiteX0" fmla="*/ 0 w 4959927"/>
                <a:gd name="connsiteY0" fmla="*/ 0 h 2382982"/>
                <a:gd name="connsiteX1" fmla="*/ 2466109 w 4959927"/>
                <a:gd name="connsiteY1" fmla="*/ 2382982 h 2382982"/>
                <a:gd name="connsiteX2" fmla="*/ 4959927 w 4959927"/>
                <a:gd name="connsiteY2" fmla="*/ 0 h 2382982"/>
                <a:gd name="connsiteX3" fmla="*/ 4959927 w 4959927"/>
                <a:gd name="connsiteY3" fmla="*/ 0 h 238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9927" h="2382982">
                  <a:moveTo>
                    <a:pt x="0" y="0"/>
                  </a:moveTo>
                  <a:cubicBezTo>
                    <a:pt x="819727" y="1191491"/>
                    <a:pt x="1639455" y="2382982"/>
                    <a:pt x="2466109" y="2382982"/>
                  </a:cubicBezTo>
                  <a:cubicBezTo>
                    <a:pt x="3292763" y="2382982"/>
                    <a:pt x="4959927" y="0"/>
                    <a:pt x="4959927" y="0"/>
                  </a:cubicBezTo>
                  <a:lnTo>
                    <a:pt x="4959927" y="0"/>
                  </a:ln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29454" y="3929066"/>
              <a:ext cx="447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2071678"/>
              <a:ext cx="2571768" cy="958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6248" y="1428736"/>
              <a:ext cx="857256" cy="59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1" name="円/楕円 20"/>
          <p:cNvSpPr/>
          <p:nvPr/>
        </p:nvSpPr>
        <p:spPr>
          <a:xfrm>
            <a:off x="6286512" y="4329836"/>
            <a:ext cx="242172" cy="24217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テキスト ボックス 23"/>
          <p:cNvSpPr txBox="1"/>
          <p:nvPr/>
        </p:nvSpPr>
        <p:spPr>
          <a:xfrm>
            <a:off x="928662" y="100010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: </a:t>
            </a:r>
            <a:r>
              <a:rPr kumimoji="1" lang="en-US" altLang="ja-JP" sz="3200" b="1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sz="3200" b="1" dirty="0" smtClean="0"/>
              <a:t> field</a:t>
            </a:r>
            <a:endParaRPr kumimoji="1" lang="ja-JP" altLang="en-US" sz="32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228715"/>
            <a:ext cx="2943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1785918" y="590617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s</a:t>
            </a:r>
            <a:r>
              <a:rPr kumimoji="1" lang="en-US" altLang="ja-JP" sz="2800" b="1" dirty="0" smtClean="0"/>
              <a:t>tays almost constant during inflation.</a:t>
            </a:r>
            <a:endParaRPr kumimoji="1" lang="ja-JP" altLang="en-US" sz="2800" b="1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14" y="5929330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直線矢印コネクタ 28"/>
          <p:cNvCxnSpPr/>
          <p:nvPr/>
        </p:nvCxnSpPr>
        <p:spPr>
          <a:xfrm flipV="1">
            <a:off x="4714876" y="4500570"/>
            <a:ext cx="1500198" cy="71438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3929058" y="4538971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Hubble friction</a:t>
            </a:r>
            <a:endParaRPr kumimoji="1" lang="ja-JP" altLang="en-US" sz="24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429124" y="1014401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/>
              <a:t>Curvaton</a:t>
            </a:r>
            <a:r>
              <a:rPr kumimoji="1" lang="en-US" altLang="ja-JP" b="1" dirty="0" smtClean="0"/>
              <a:t> mass</a:t>
            </a:r>
            <a:endParaRPr kumimoji="1" lang="ja-JP" altLang="en-US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357950" y="1014401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Hubble during inflation</a:t>
            </a:r>
            <a:endParaRPr kumimoji="1" lang="ja-JP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5720" y="142852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err="1" smtClean="0">
                <a:solidFill>
                  <a:srgbClr val="0070C0"/>
                </a:solidFill>
              </a:rPr>
              <a:t>Curvaton</a:t>
            </a:r>
            <a:r>
              <a:rPr kumimoji="1" lang="en-US" altLang="ja-JP" sz="4000" b="1" dirty="0" smtClean="0">
                <a:solidFill>
                  <a:srgbClr val="0070C0"/>
                </a:solidFill>
              </a:rPr>
              <a:t> model 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57224" y="2285992"/>
            <a:ext cx="7286676" cy="3341967"/>
            <a:chOff x="928662" y="1428736"/>
            <a:chExt cx="6448467" cy="2957530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1643042" y="4143380"/>
              <a:ext cx="521497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rot="5400000" flipH="1" flipV="1">
              <a:off x="2857091" y="2928537"/>
              <a:ext cx="2428892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フリーフォーム 7"/>
            <p:cNvSpPr/>
            <p:nvPr/>
          </p:nvSpPr>
          <p:spPr>
            <a:xfrm>
              <a:off x="1643042" y="3000372"/>
              <a:ext cx="4959927" cy="1143008"/>
            </a:xfrm>
            <a:custGeom>
              <a:avLst/>
              <a:gdLst>
                <a:gd name="connsiteX0" fmla="*/ 0 w 4959927"/>
                <a:gd name="connsiteY0" fmla="*/ 0 h 2382982"/>
                <a:gd name="connsiteX1" fmla="*/ 2466109 w 4959927"/>
                <a:gd name="connsiteY1" fmla="*/ 2382982 h 2382982"/>
                <a:gd name="connsiteX2" fmla="*/ 4959927 w 4959927"/>
                <a:gd name="connsiteY2" fmla="*/ 0 h 2382982"/>
                <a:gd name="connsiteX3" fmla="*/ 4959927 w 4959927"/>
                <a:gd name="connsiteY3" fmla="*/ 0 h 238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9927" h="2382982">
                  <a:moveTo>
                    <a:pt x="0" y="0"/>
                  </a:moveTo>
                  <a:cubicBezTo>
                    <a:pt x="819727" y="1191491"/>
                    <a:pt x="1639455" y="2382982"/>
                    <a:pt x="2466109" y="2382982"/>
                  </a:cubicBezTo>
                  <a:cubicBezTo>
                    <a:pt x="3292763" y="2382982"/>
                    <a:pt x="4959927" y="0"/>
                    <a:pt x="4959927" y="0"/>
                  </a:cubicBezTo>
                  <a:lnTo>
                    <a:pt x="4959927" y="0"/>
                  </a:ln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29454" y="3929066"/>
              <a:ext cx="447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2071678"/>
              <a:ext cx="2571768" cy="958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6248" y="1428736"/>
              <a:ext cx="857256" cy="59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928662" y="100010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: </a:t>
            </a:r>
            <a:r>
              <a:rPr kumimoji="1" lang="en-US" altLang="ja-JP" sz="3200" b="1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sz="3200" b="1" dirty="0" smtClean="0"/>
              <a:t> field</a:t>
            </a:r>
            <a:endParaRPr kumimoji="1" lang="ja-JP" altLang="en-US" sz="3200" b="1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228715"/>
            <a:ext cx="2943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テキスト ボックス 15"/>
          <p:cNvSpPr txBox="1"/>
          <p:nvPr/>
        </p:nvSpPr>
        <p:spPr>
          <a:xfrm>
            <a:off x="1785918" y="5906176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starts to oscillate when                            . </a:t>
            </a:r>
            <a:endParaRPr kumimoji="1" lang="ja-JP" altLang="en-US" sz="28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6814" y="5929330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直線矢印コネクタ 17"/>
          <p:cNvCxnSpPr/>
          <p:nvPr/>
        </p:nvCxnSpPr>
        <p:spPr>
          <a:xfrm flipV="1">
            <a:off x="5429256" y="4786322"/>
            <a:ext cx="357190" cy="21431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643438" y="4896161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Hubble friction</a:t>
            </a:r>
            <a:endParaRPr kumimoji="1" lang="ja-JP" altLang="en-US" sz="2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29124" y="1014401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/>
              <a:t>Curvaton</a:t>
            </a:r>
            <a:r>
              <a:rPr kumimoji="1" lang="en-US" altLang="ja-JP" b="1" dirty="0" smtClean="0"/>
              <a:t> mass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57950" y="1014401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Hubble during inflation</a:t>
            </a:r>
            <a:endParaRPr kumimoji="1" lang="ja-JP" alt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7" y="5857892"/>
            <a:ext cx="2071702" cy="68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円/楕円 26"/>
          <p:cNvSpPr/>
          <p:nvPr/>
        </p:nvSpPr>
        <p:spPr>
          <a:xfrm>
            <a:off x="5786446" y="4615588"/>
            <a:ext cx="242172" cy="24217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コネクタ 32"/>
          <p:cNvCxnSpPr/>
          <p:nvPr/>
        </p:nvCxnSpPr>
        <p:spPr>
          <a:xfrm flipV="1">
            <a:off x="6000760" y="4357694"/>
            <a:ext cx="285752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6072198" y="4429132"/>
            <a:ext cx="285752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V="1">
            <a:off x="6143636" y="4500570"/>
            <a:ext cx="285752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5720" y="142852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err="1" smtClean="0">
                <a:solidFill>
                  <a:srgbClr val="0070C0"/>
                </a:solidFill>
              </a:rPr>
              <a:t>Curvaton</a:t>
            </a:r>
            <a:r>
              <a:rPr kumimoji="1" lang="en-US" altLang="ja-JP" sz="4000" b="1" dirty="0" smtClean="0">
                <a:solidFill>
                  <a:srgbClr val="0070C0"/>
                </a:solidFill>
              </a:rPr>
              <a:t> model 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57224" y="2285992"/>
            <a:ext cx="7286676" cy="3341967"/>
            <a:chOff x="928662" y="1428736"/>
            <a:chExt cx="6448467" cy="2957530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1643042" y="4143380"/>
              <a:ext cx="521497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rot="5400000" flipH="1" flipV="1">
              <a:off x="2857091" y="2928537"/>
              <a:ext cx="2428892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フリーフォーム 7"/>
            <p:cNvSpPr/>
            <p:nvPr/>
          </p:nvSpPr>
          <p:spPr>
            <a:xfrm>
              <a:off x="1643042" y="3000372"/>
              <a:ext cx="4959927" cy="1143008"/>
            </a:xfrm>
            <a:custGeom>
              <a:avLst/>
              <a:gdLst>
                <a:gd name="connsiteX0" fmla="*/ 0 w 4959927"/>
                <a:gd name="connsiteY0" fmla="*/ 0 h 2382982"/>
                <a:gd name="connsiteX1" fmla="*/ 2466109 w 4959927"/>
                <a:gd name="connsiteY1" fmla="*/ 2382982 h 2382982"/>
                <a:gd name="connsiteX2" fmla="*/ 4959927 w 4959927"/>
                <a:gd name="connsiteY2" fmla="*/ 0 h 2382982"/>
                <a:gd name="connsiteX3" fmla="*/ 4959927 w 4959927"/>
                <a:gd name="connsiteY3" fmla="*/ 0 h 238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9927" h="2382982">
                  <a:moveTo>
                    <a:pt x="0" y="0"/>
                  </a:moveTo>
                  <a:cubicBezTo>
                    <a:pt x="819727" y="1191491"/>
                    <a:pt x="1639455" y="2382982"/>
                    <a:pt x="2466109" y="2382982"/>
                  </a:cubicBezTo>
                  <a:cubicBezTo>
                    <a:pt x="3292763" y="2382982"/>
                    <a:pt x="4959927" y="0"/>
                    <a:pt x="4959927" y="0"/>
                  </a:cubicBezTo>
                  <a:lnTo>
                    <a:pt x="4959927" y="0"/>
                  </a:ln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29454" y="3929066"/>
              <a:ext cx="447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2071678"/>
              <a:ext cx="2571768" cy="958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6248" y="1428736"/>
              <a:ext cx="857256" cy="59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928662" y="100010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: </a:t>
            </a:r>
            <a:r>
              <a:rPr kumimoji="1" lang="en-US" altLang="ja-JP" sz="3200" b="1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sz="3200" b="1" dirty="0" smtClean="0"/>
              <a:t> field</a:t>
            </a:r>
            <a:endParaRPr kumimoji="1" lang="ja-JP" altLang="en-US" sz="3200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228715"/>
            <a:ext cx="2943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テキスト ボックス 18"/>
          <p:cNvSpPr txBox="1"/>
          <p:nvPr/>
        </p:nvSpPr>
        <p:spPr>
          <a:xfrm>
            <a:off x="4429124" y="1014401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/>
              <a:t>Curvaton</a:t>
            </a:r>
            <a:r>
              <a:rPr kumimoji="1" lang="en-US" altLang="ja-JP" b="1" dirty="0" smtClean="0"/>
              <a:t> mass</a:t>
            </a:r>
            <a:endParaRPr kumimoji="1"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57950" y="1014401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Hubble during inflation</a:t>
            </a:r>
            <a:endParaRPr kumimoji="1" lang="ja-JP" altLang="en-US" b="1" dirty="0"/>
          </a:p>
        </p:txBody>
      </p:sp>
      <p:sp>
        <p:nvSpPr>
          <p:cNvPr id="26" name="円/楕円 25"/>
          <p:cNvSpPr/>
          <p:nvPr/>
        </p:nvSpPr>
        <p:spPr>
          <a:xfrm>
            <a:off x="5715008" y="4643446"/>
            <a:ext cx="242172" cy="24217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2901068" y="4687026"/>
            <a:ext cx="242172" cy="24217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>
            <a:off x="3000364" y="4500570"/>
            <a:ext cx="2812472" cy="512618"/>
          </a:xfrm>
          <a:custGeom>
            <a:avLst/>
            <a:gdLst>
              <a:gd name="connsiteX0" fmla="*/ 0 w 2812472"/>
              <a:gd name="connsiteY0" fmla="*/ 83127 h 512618"/>
              <a:gd name="connsiteX1" fmla="*/ 1427018 w 2812472"/>
              <a:gd name="connsiteY1" fmla="*/ 498763 h 512618"/>
              <a:gd name="connsiteX2" fmla="*/ 2812472 w 2812472"/>
              <a:gd name="connsiteY2" fmla="*/ 0 h 5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472" h="512618">
                <a:moveTo>
                  <a:pt x="0" y="83127"/>
                </a:moveTo>
                <a:cubicBezTo>
                  <a:pt x="479136" y="297872"/>
                  <a:pt x="958273" y="512618"/>
                  <a:pt x="1427018" y="498763"/>
                </a:cubicBezTo>
                <a:cubicBezTo>
                  <a:pt x="1895763" y="484909"/>
                  <a:pt x="2354117" y="242454"/>
                  <a:pt x="2812472" y="0"/>
                </a:cubicBezTo>
              </a:path>
            </a:pathLst>
          </a:custGeom>
          <a:ln w="381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4286248" y="5072074"/>
            <a:ext cx="242172" cy="24217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5929322" y="4357694"/>
            <a:ext cx="285752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V="1">
            <a:off x="6000760" y="4429132"/>
            <a:ext cx="285752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6072198" y="4500570"/>
            <a:ext cx="285752" cy="2143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グループ化 34"/>
          <p:cNvGrpSpPr/>
          <p:nvPr/>
        </p:nvGrpSpPr>
        <p:grpSpPr>
          <a:xfrm rot="4320000">
            <a:off x="2549969" y="4348713"/>
            <a:ext cx="428628" cy="357190"/>
            <a:chOff x="6081722" y="3429000"/>
            <a:chExt cx="428628" cy="357190"/>
          </a:xfrm>
        </p:grpSpPr>
        <p:cxnSp>
          <p:nvCxnSpPr>
            <p:cNvPr id="32" name="直線コネクタ 31"/>
            <p:cNvCxnSpPr/>
            <p:nvPr/>
          </p:nvCxnSpPr>
          <p:spPr>
            <a:xfrm flipV="1">
              <a:off x="6081722" y="3429000"/>
              <a:ext cx="285752" cy="214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6153160" y="3500438"/>
              <a:ext cx="285752" cy="214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V="1">
              <a:off x="6224598" y="3571876"/>
              <a:ext cx="285752" cy="21431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テキスト ボックス 39"/>
          <p:cNvSpPr txBox="1"/>
          <p:nvPr/>
        </p:nvSpPr>
        <p:spPr>
          <a:xfrm>
            <a:off x="857224" y="557214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sz="3200" b="1" dirty="0" smtClean="0">
                <a:solidFill>
                  <a:srgbClr val="FF0000"/>
                </a:solidFill>
              </a:rPr>
              <a:t> energy density behaves as dust.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6072206"/>
            <a:ext cx="213463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5720" y="142852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err="1" smtClean="0">
                <a:solidFill>
                  <a:srgbClr val="0070C0"/>
                </a:solidFill>
              </a:rPr>
              <a:t>Curvaton</a:t>
            </a:r>
            <a:r>
              <a:rPr kumimoji="1" lang="en-US" altLang="ja-JP" sz="4000" b="1" dirty="0" smtClean="0">
                <a:solidFill>
                  <a:srgbClr val="0070C0"/>
                </a:solidFill>
              </a:rPr>
              <a:t> model </a:t>
            </a:r>
            <a:endParaRPr kumimoji="1" lang="ja-JP" altLang="en-US" sz="4000" b="1" dirty="0">
              <a:solidFill>
                <a:srgbClr val="0070C0"/>
              </a:solidFill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857224" y="2285992"/>
            <a:ext cx="7286676" cy="3341967"/>
            <a:chOff x="928662" y="1428736"/>
            <a:chExt cx="6448467" cy="2957530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1643042" y="4143380"/>
              <a:ext cx="5214974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rot="5400000" flipH="1" flipV="1">
              <a:off x="2857091" y="2928537"/>
              <a:ext cx="2428892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フリーフォーム 7"/>
            <p:cNvSpPr/>
            <p:nvPr/>
          </p:nvSpPr>
          <p:spPr>
            <a:xfrm>
              <a:off x="1643042" y="3000372"/>
              <a:ext cx="4959927" cy="1143008"/>
            </a:xfrm>
            <a:custGeom>
              <a:avLst/>
              <a:gdLst>
                <a:gd name="connsiteX0" fmla="*/ 0 w 4959927"/>
                <a:gd name="connsiteY0" fmla="*/ 0 h 2382982"/>
                <a:gd name="connsiteX1" fmla="*/ 2466109 w 4959927"/>
                <a:gd name="connsiteY1" fmla="*/ 2382982 h 2382982"/>
                <a:gd name="connsiteX2" fmla="*/ 4959927 w 4959927"/>
                <a:gd name="connsiteY2" fmla="*/ 0 h 2382982"/>
                <a:gd name="connsiteX3" fmla="*/ 4959927 w 4959927"/>
                <a:gd name="connsiteY3" fmla="*/ 0 h 238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9927" h="2382982">
                  <a:moveTo>
                    <a:pt x="0" y="0"/>
                  </a:moveTo>
                  <a:cubicBezTo>
                    <a:pt x="819727" y="1191491"/>
                    <a:pt x="1639455" y="2382982"/>
                    <a:pt x="2466109" y="2382982"/>
                  </a:cubicBezTo>
                  <a:cubicBezTo>
                    <a:pt x="3292763" y="2382982"/>
                    <a:pt x="4959927" y="0"/>
                    <a:pt x="4959927" y="0"/>
                  </a:cubicBezTo>
                  <a:lnTo>
                    <a:pt x="4959927" y="0"/>
                  </a:lnTo>
                </a:path>
              </a:pathLst>
            </a:cu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29454" y="3929066"/>
              <a:ext cx="447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8662" y="2071678"/>
              <a:ext cx="2571768" cy="958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6248" y="1428736"/>
              <a:ext cx="857256" cy="59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44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928662" y="100010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/>
              <a:t>: </a:t>
            </a:r>
            <a:r>
              <a:rPr kumimoji="1" lang="en-US" altLang="ja-JP" sz="3200" b="1" dirty="0" err="1" smtClean="0">
                <a:solidFill>
                  <a:srgbClr val="FF0000"/>
                </a:solidFill>
              </a:rPr>
              <a:t>curvaton</a:t>
            </a:r>
            <a:r>
              <a:rPr kumimoji="1" lang="en-US" altLang="ja-JP" sz="3200" b="1" dirty="0" smtClean="0"/>
              <a:t> field</a:t>
            </a:r>
            <a:endParaRPr kumimoji="1" lang="ja-JP" altLang="en-US" sz="3200" b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228715"/>
            <a:ext cx="29432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テキスト ボックス 14"/>
          <p:cNvSpPr txBox="1"/>
          <p:nvPr/>
        </p:nvSpPr>
        <p:spPr>
          <a:xfrm>
            <a:off x="4429124" y="1014401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/>
              <a:t>Curvaton</a:t>
            </a:r>
            <a:r>
              <a:rPr kumimoji="1" lang="en-US" altLang="ja-JP" b="1" dirty="0" smtClean="0"/>
              <a:t> mass</a:t>
            </a:r>
            <a:endParaRPr kumimoji="1" lang="ja-JP" altLang="en-US" b="1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57950" y="1014401"/>
            <a:ext cx="271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Hubble during inflation</a:t>
            </a:r>
            <a:endParaRPr kumimoji="1" lang="ja-JP" altLang="en-US" b="1" dirty="0"/>
          </a:p>
        </p:txBody>
      </p:sp>
      <p:sp>
        <p:nvSpPr>
          <p:cNvPr id="20" name="円/楕円 19"/>
          <p:cNvSpPr/>
          <p:nvPr/>
        </p:nvSpPr>
        <p:spPr>
          <a:xfrm>
            <a:off x="4286248" y="5072074"/>
            <a:ext cx="242172" cy="242172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" name="グループ化 35"/>
          <p:cNvGrpSpPr/>
          <p:nvPr/>
        </p:nvGrpSpPr>
        <p:grpSpPr>
          <a:xfrm>
            <a:off x="3071802" y="4357693"/>
            <a:ext cx="1000132" cy="1285884"/>
            <a:chOff x="2928927" y="4357693"/>
            <a:chExt cx="1000132" cy="1285884"/>
          </a:xfrm>
        </p:grpSpPr>
        <p:cxnSp>
          <p:nvCxnSpPr>
            <p:cNvPr id="31" name="曲線コネクタ 30"/>
            <p:cNvCxnSpPr/>
            <p:nvPr/>
          </p:nvCxnSpPr>
          <p:spPr>
            <a:xfrm rot="10800000">
              <a:off x="3214679" y="4357693"/>
              <a:ext cx="714380" cy="57150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曲線コネクタ 32"/>
            <p:cNvCxnSpPr/>
            <p:nvPr/>
          </p:nvCxnSpPr>
          <p:spPr>
            <a:xfrm rot="10800000">
              <a:off x="2928927" y="4929197"/>
              <a:ext cx="1000132" cy="35719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曲線コネクタ 34"/>
            <p:cNvCxnSpPr/>
            <p:nvPr/>
          </p:nvCxnSpPr>
          <p:spPr>
            <a:xfrm rot="10800000" flipV="1">
              <a:off x="3000365" y="5429263"/>
              <a:ext cx="928694" cy="21431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/>
          <p:cNvGrpSpPr/>
          <p:nvPr/>
        </p:nvGrpSpPr>
        <p:grpSpPr>
          <a:xfrm flipH="1">
            <a:off x="4714876" y="4357694"/>
            <a:ext cx="1000132" cy="1285884"/>
            <a:chOff x="2928927" y="4357693"/>
            <a:chExt cx="1000132" cy="1285884"/>
          </a:xfrm>
        </p:grpSpPr>
        <p:cxnSp>
          <p:nvCxnSpPr>
            <p:cNvPr id="38" name="曲線コネクタ 37"/>
            <p:cNvCxnSpPr/>
            <p:nvPr/>
          </p:nvCxnSpPr>
          <p:spPr>
            <a:xfrm rot="10800000">
              <a:off x="3214679" y="4357693"/>
              <a:ext cx="714380" cy="57150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曲線コネクタ 38"/>
            <p:cNvCxnSpPr/>
            <p:nvPr/>
          </p:nvCxnSpPr>
          <p:spPr>
            <a:xfrm rot="10800000">
              <a:off x="2928927" y="4929197"/>
              <a:ext cx="1000132" cy="35719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曲線コネクタ 39"/>
            <p:cNvCxnSpPr/>
            <p:nvPr/>
          </p:nvCxnSpPr>
          <p:spPr>
            <a:xfrm rot="10800000" flipV="1">
              <a:off x="3000365" y="5429263"/>
              <a:ext cx="928694" cy="214314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4929190" y="383447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radiation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8596" y="607220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err="1" smtClean="0"/>
              <a:t>Curvaton</a:t>
            </a:r>
            <a:r>
              <a:rPr kumimoji="1" lang="en-US" altLang="ja-JP" sz="2800" b="1" dirty="0" smtClean="0"/>
              <a:t> decays into the radiation when</a:t>
            </a:r>
            <a:endParaRPr kumimoji="1" lang="ja-JP" alt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6000768"/>
            <a:ext cx="1962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</TotalTime>
  <Words>936</Words>
  <Application>Microsoft Office PowerPoint</Application>
  <PresentationFormat>画面に合わせる (4:3)</PresentationFormat>
  <Paragraphs>163</Paragraphs>
  <Slides>35</Slides>
  <Notes>20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suyama</dc:creator>
  <cp:lastModifiedBy> </cp:lastModifiedBy>
  <cp:revision>123</cp:revision>
  <dcterms:created xsi:type="dcterms:W3CDTF">2008-03-03T05:59:47Z</dcterms:created>
  <dcterms:modified xsi:type="dcterms:W3CDTF">2008-03-13T03:27:52Z</dcterms:modified>
</cp:coreProperties>
</file>