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96" r:id="rId2"/>
    <p:sldId id="299" r:id="rId3"/>
    <p:sldId id="300" r:id="rId4"/>
    <p:sldId id="260" r:id="rId5"/>
    <p:sldId id="261" r:id="rId6"/>
    <p:sldId id="262" r:id="rId7"/>
    <p:sldId id="297" r:id="rId8"/>
    <p:sldId id="293" r:id="rId9"/>
    <p:sldId id="301" r:id="rId10"/>
    <p:sldId id="257" r:id="rId11"/>
    <p:sldId id="259" r:id="rId12"/>
    <p:sldId id="264" r:id="rId13"/>
    <p:sldId id="274" r:id="rId14"/>
    <p:sldId id="275" r:id="rId15"/>
    <p:sldId id="306" r:id="rId16"/>
    <p:sldId id="307" r:id="rId17"/>
    <p:sldId id="281" r:id="rId18"/>
    <p:sldId id="298" r:id="rId19"/>
    <p:sldId id="277" r:id="rId20"/>
    <p:sldId id="295" r:id="rId21"/>
    <p:sldId id="303" r:id="rId22"/>
    <p:sldId id="278" r:id="rId23"/>
    <p:sldId id="279" r:id="rId24"/>
    <p:sldId id="270" r:id="rId25"/>
    <p:sldId id="269" r:id="rId26"/>
    <p:sldId id="271" r:id="rId27"/>
    <p:sldId id="283" r:id="rId28"/>
    <p:sldId id="284" r:id="rId29"/>
    <p:sldId id="282" r:id="rId30"/>
    <p:sldId id="285" r:id="rId31"/>
    <p:sldId id="292" r:id="rId32"/>
    <p:sldId id="287" r:id="rId33"/>
    <p:sldId id="288" r:id="rId34"/>
    <p:sldId id="289" r:id="rId35"/>
    <p:sldId id="290" r:id="rId36"/>
    <p:sldId id="304" r:id="rId37"/>
    <p:sldId id="291" r:id="rId38"/>
    <p:sldId id="294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00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446A8-597B-41BA-95B8-28116F8F2BA3}" type="datetimeFigureOut">
              <a:rPr kumimoji="1" lang="ja-JP" altLang="en-US" smtClean="0"/>
              <a:pPr/>
              <a:t>2009/11/11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CA968-5FC6-4CA8-A4A2-249DB8B2D3E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A968-5FC6-4CA8-A4A2-249DB8B2D3E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CA968-5FC6-4CA8-A4A2-249DB8B2D3E4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4DB99-09AA-422F-80CF-6F2C14BFD6B1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D770-A2DA-47CB-ACCC-DEC47BE60D36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2210-2EFD-4B7A-BFE3-F3869B8D50F7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83A7-1EC2-483B-BCD7-9B6A9212F205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1C076-8357-4A3A-AABF-84C7F47FCD50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C555-F111-4CBE-B618-B22FA52C95A8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EBD6-C1F4-4A26-8111-8340830B4DAD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4732F-5D6D-4F12-AB57-1E6B867DEA48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22DE-816E-4DF9-8AB0-A13800C0F07F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6FEF-E648-44C7-96C3-7A783EE40F73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A6E0E-A308-4013-AB43-840365BD4166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A37BB-61AB-4AC3-991B-824F98D83770}" type="datetime1">
              <a:rPr kumimoji="1" lang="ja-JP" altLang="en-US" smtClean="0"/>
              <a:pPr/>
              <a:t>2009/11/11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5A9C8-BDBB-470A-B9B5-C8EBD2AE31D1}" type="slidenum">
              <a:rPr kumimoji="1" lang="ja-JP" altLang="en-US" smtClean="0"/>
              <a:pPr/>
              <a:t>&lt;#&gt;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8.png"/><Relationship Id="rId18" Type="http://schemas.openxmlformats.org/officeDocument/2006/relationships/image" Target="../media/image46.png"/><Relationship Id="rId3" Type="http://schemas.openxmlformats.org/officeDocument/2006/relationships/image" Target="../media/image35.png"/><Relationship Id="rId21" Type="http://schemas.openxmlformats.org/officeDocument/2006/relationships/image" Target="../media/image49.png"/><Relationship Id="rId7" Type="http://schemas.openxmlformats.org/officeDocument/2006/relationships/image" Target="../media/image39.png"/><Relationship Id="rId12" Type="http://schemas.openxmlformats.org/officeDocument/2006/relationships/image" Target="../media/image21.png"/><Relationship Id="rId17" Type="http://schemas.openxmlformats.org/officeDocument/2006/relationships/image" Target="../media/image45.png"/><Relationship Id="rId2" Type="http://schemas.openxmlformats.org/officeDocument/2006/relationships/image" Target="../media/image34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27.png"/><Relationship Id="rId23" Type="http://schemas.openxmlformats.org/officeDocument/2006/relationships/image" Target="../media/image51.png"/><Relationship Id="rId10" Type="http://schemas.openxmlformats.org/officeDocument/2006/relationships/image" Target="../media/image42.png"/><Relationship Id="rId19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26.png"/><Relationship Id="rId2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37.png"/><Relationship Id="rId10" Type="http://schemas.openxmlformats.org/officeDocument/2006/relationships/image" Target="../media/image56.png"/><Relationship Id="rId4" Type="http://schemas.openxmlformats.org/officeDocument/2006/relationships/image" Target="../media/image21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37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21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77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35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89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10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01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1.png"/><Relationship Id="rId7" Type="http://schemas.openxmlformats.org/officeDocument/2006/relationships/image" Target="../media/image119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15.png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2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15.png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23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Type II Seesaw Portal </a:t>
            </a:r>
            <a:r>
              <a:rPr lang="en-US" altLang="ja-JP" sz="4800" dirty="0" smtClean="0"/>
              <a:t>and</a:t>
            </a:r>
            <a:r>
              <a:rPr kumimoji="1" lang="en-US" altLang="ja-JP" sz="4800" dirty="0" smtClean="0"/>
              <a:t> PAMELA/Fermi LAT Signals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85852" y="2398692"/>
            <a:ext cx="6572296" cy="3530637"/>
          </a:xfrm>
        </p:spPr>
        <p:txBody>
          <a:bodyPr>
            <a:normAutofit/>
          </a:bodyPr>
          <a:lstStyle/>
          <a:p>
            <a:r>
              <a:rPr kumimoji="1" lang="en-US" altLang="ja-JP" sz="3600" b="1" u="sng" dirty="0" smtClean="0">
                <a:solidFill>
                  <a:schemeClr val="tx1"/>
                </a:solidFill>
              </a:rPr>
              <a:t>Toshifumi Yamada</a:t>
            </a:r>
          </a:p>
          <a:p>
            <a:r>
              <a:rPr lang="en-US" altLang="ja-JP" sz="2800" i="1" dirty="0" smtClean="0">
                <a:solidFill>
                  <a:schemeClr val="tx1"/>
                </a:solidFill>
              </a:rPr>
              <a:t>Sokendai, KEK</a:t>
            </a:r>
          </a:p>
          <a:p>
            <a:r>
              <a:rPr lang="en-US" altLang="ja-JP" sz="2400" dirty="0" smtClean="0">
                <a:solidFill>
                  <a:schemeClr val="tx1"/>
                </a:solidFill>
              </a:rPr>
              <a:t>In collaboration with                                                  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Ilia</a:t>
            </a:r>
            <a:r>
              <a:rPr lang="en-US" altLang="ja-JP" sz="2400" dirty="0" smtClean="0">
                <a:solidFill>
                  <a:schemeClr val="tx1"/>
                </a:solidFill>
              </a:rPr>
              <a:t> Gogoladze, Qaisar Shafi (Univ. of Delaware)   and Nobuchika Okada (Univ. of Alabama)</a:t>
            </a: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en-US" altLang="ja-JP" sz="2400" i="1" dirty="0" smtClean="0">
                <a:solidFill>
                  <a:schemeClr val="tx1"/>
                </a:solidFill>
              </a:rPr>
              <a:t>12/11/2009,  HEAP2009@KEK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7290" y="600076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Paper  in preparation,  </a:t>
            </a:r>
            <a:r>
              <a:rPr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arXiv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: 0911.XXXX [</a:t>
            </a:r>
            <a:r>
              <a:rPr lang="en-US" altLang="ja-JP" sz="2400" dirty="0" err="1" smtClean="0">
                <a:solidFill>
                  <a:schemeClr val="tx2">
                    <a:lumMod val="75000"/>
                  </a:schemeClr>
                </a:solidFill>
              </a:rPr>
              <a:t>hep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-ph]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Particle 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  </a:t>
            </a:r>
            <a:r>
              <a:rPr lang="en-US" altLang="ja-JP" sz="3600" dirty="0" smtClean="0">
                <a:solidFill>
                  <a:schemeClr val="accent1"/>
                </a:solidFill>
              </a:rPr>
              <a:t>DM particle  =  SM singlet scalar :</a:t>
            </a:r>
          </a:p>
          <a:p>
            <a:pPr>
              <a:buNone/>
            </a:pPr>
            <a:r>
              <a:rPr lang="en-US" altLang="ja-JP" sz="3600" dirty="0" smtClean="0"/>
              <a:t>     </a:t>
            </a:r>
            <a:r>
              <a:rPr lang="en-US" altLang="ja-JP" sz="3600" dirty="0" smtClean="0">
                <a:solidFill>
                  <a:srgbClr val="FF0000"/>
                </a:solidFill>
              </a:rPr>
              <a:t>SU(2) triplet scalar :</a:t>
            </a:r>
            <a:r>
              <a:rPr lang="en-US" altLang="ja-JP" sz="4800" dirty="0" smtClean="0">
                <a:solidFill>
                  <a:srgbClr val="FF0000"/>
                </a:solidFill>
              </a:rPr>
              <a:t> </a:t>
            </a:r>
            <a:r>
              <a:rPr lang="en-US" altLang="ja-JP" sz="4400" dirty="0" smtClean="0">
                <a:solidFill>
                  <a:srgbClr val="FF0000"/>
                </a:solidFill>
              </a:rPr>
              <a:t> </a:t>
            </a:r>
            <a:endParaRPr lang="en-US" altLang="ja-JP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3600" dirty="0" smtClean="0"/>
              <a:t>     SM SU(2) doublet leptons :</a:t>
            </a:r>
          </a:p>
          <a:p>
            <a:pPr>
              <a:buNone/>
            </a:pPr>
            <a:r>
              <a:rPr lang="en-US" altLang="ja-JP" sz="3600" dirty="0" smtClean="0"/>
              <a:t>     SM Higgs : </a:t>
            </a:r>
            <a:endParaRPr kumimoji="1" lang="en-US" altLang="ja-JP" sz="3600" dirty="0" smtClean="0"/>
          </a:p>
          <a:p>
            <a:r>
              <a:rPr lang="en-US" altLang="ja-JP" sz="3600" dirty="0" smtClean="0"/>
              <a:t>We assign </a:t>
            </a:r>
            <a:r>
              <a:rPr lang="en-US" altLang="ja-JP" sz="3600" b="1" dirty="0" smtClean="0"/>
              <a:t>odd</a:t>
            </a:r>
            <a:r>
              <a:rPr lang="en-US" altLang="ja-JP" sz="3600" dirty="0" smtClean="0"/>
              <a:t>      -parity to </a:t>
            </a:r>
            <a:r>
              <a:rPr lang="en-US" altLang="ja-JP" sz="3600" dirty="0" smtClean="0">
                <a:solidFill>
                  <a:schemeClr val="accent1"/>
                </a:solidFill>
              </a:rPr>
              <a:t>the DM</a:t>
            </a:r>
            <a:r>
              <a:rPr lang="en-US" altLang="ja-JP" sz="3600" dirty="0" smtClean="0"/>
              <a:t>.</a:t>
            </a:r>
            <a:endParaRPr kumimoji="1" lang="en-US" altLang="ja-JP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71448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484" y="2214554"/>
            <a:ext cx="435351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500066" cy="5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3286124"/>
            <a:ext cx="5192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572008"/>
            <a:ext cx="48707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Lagrangian and Potential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Scalar potential</a:t>
            </a:r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r>
              <a:rPr kumimoji="1" lang="en-US" altLang="ja-JP" sz="2800" dirty="0" smtClean="0"/>
              <a:t>SU(2) doublet lepton + triplet scalar term</a:t>
            </a:r>
            <a:endParaRPr kumimoji="1" lang="ja-JP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3571900" cy="58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1" y="2714620"/>
            <a:ext cx="7567963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286124"/>
            <a:ext cx="7500990" cy="37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14752"/>
            <a:ext cx="570383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286256"/>
            <a:ext cx="1357322" cy="31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円/楕円 10"/>
          <p:cNvSpPr/>
          <p:nvPr/>
        </p:nvSpPr>
        <p:spPr>
          <a:xfrm>
            <a:off x="5286380" y="3714752"/>
            <a:ext cx="164307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357694"/>
            <a:ext cx="111443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円/楕円 12"/>
          <p:cNvSpPr/>
          <p:nvPr/>
        </p:nvSpPr>
        <p:spPr>
          <a:xfrm>
            <a:off x="5786446" y="3214686"/>
            <a:ext cx="3000396" cy="5000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5429264"/>
            <a:ext cx="4429156" cy="60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円/楕円 7"/>
          <p:cNvSpPr/>
          <p:nvPr/>
        </p:nvSpPr>
        <p:spPr>
          <a:xfrm>
            <a:off x="3714744" y="3714752"/>
            <a:ext cx="1285884" cy="5715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786050" y="5357826"/>
            <a:ext cx="3786214" cy="785818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rot="5400000" flipH="1" flipV="1">
            <a:off x="7251719" y="4392619"/>
            <a:ext cx="135732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0800000" flipV="1">
            <a:off x="6715140" y="5500702"/>
            <a:ext cx="571504" cy="2143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5143512"/>
            <a:ext cx="261410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Type II Seesaw Mechanism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571612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>
                <a:solidFill>
                  <a:srgbClr val="FF0000"/>
                </a:solidFill>
              </a:rPr>
              <a:t>SU(2) triplet scalar</a:t>
            </a:r>
            <a:r>
              <a:rPr kumimoji="1" lang="en-US" altLang="ja-JP" dirty="0" smtClean="0"/>
              <a:t> gets vev                                    .</a:t>
            </a:r>
            <a:r>
              <a:rPr kumimoji="1" lang="en-US" altLang="ja-JP" sz="1050" dirty="0" smtClean="0"/>
              <a:t>                              </a:t>
            </a:r>
            <a:r>
              <a:rPr kumimoji="1" lang="en-US" altLang="ja-JP" dirty="0" smtClean="0"/>
              <a:t>                           </a:t>
            </a:r>
          </a:p>
          <a:p>
            <a:pPr>
              <a:buNone/>
            </a:pPr>
            <a:r>
              <a:rPr kumimoji="1" lang="en-US" altLang="ja-JP" sz="1050" dirty="0" smtClean="0"/>
              <a:t>   </a:t>
            </a:r>
          </a:p>
          <a:p>
            <a:pPr>
              <a:buNone/>
            </a:pPr>
            <a:r>
              <a:rPr kumimoji="1" lang="en-US" altLang="ja-JP" dirty="0" smtClean="0"/>
              <a:t>Neutrino mass matrix is                                             . </a:t>
            </a:r>
          </a:p>
          <a:p>
            <a:pPr>
              <a:buNone/>
            </a:pPr>
            <a:endParaRPr lang="en-US" altLang="ja-JP" sz="1050" dirty="0" smtClean="0"/>
          </a:p>
          <a:p>
            <a:pPr>
              <a:buNone/>
            </a:pPr>
            <a:r>
              <a:rPr kumimoji="1" lang="en-US" altLang="ja-JP" dirty="0" smtClean="0"/>
              <a:t>Precision measurement of     -parameter </a:t>
            </a:r>
            <a:r>
              <a:rPr lang="en-US" altLang="ja-JP" dirty="0" smtClean="0"/>
              <a:t>implies</a:t>
            </a:r>
            <a:endParaRPr kumimoji="1"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                                                                        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3357554" y="2357430"/>
            <a:ext cx="178595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矢印 22"/>
          <p:cNvSpPr/>
          <p:nvPr/>
        </p:nvSpPr>
        <p:spPr>
          <a:xfrm>
            <a:off x="3643306" y="5572140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71612"/>
            <a:ext cx="214314" cy="23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636"/>
            <a:ext cx="25513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714488"/>
            <a:ext cx="69056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786058"/>
            <a:ext cx="69056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496"/>
            <a:ext cx="214314" cy="23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428868"/>
            <a:ext cx="66675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785926"/>
            <a:ext cx="428628" cy="31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857496"/>
            <a:ext cx="500066" cy="32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428868"/>
            <a:ext cx="619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線コネクタ 20"/>
          <p:cNvCxnSpPr/>
          <p:nvPr/>
        </p:nvCxnSpPr>
        <p:spPr>
          <a:xfrm>
            <a:off x="5143504" y="2357430"/>
            <a:ext cx="1071570" cy="5715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10800000" flipV="1">
            <a:off x="5143504" y="1928802"/>
            <a:ext cx="1071570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214546" y="1857364"/>
            <a:ext cx="1143008" cy="50006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285984" y="2357430"/>
            <a:ext cx="1071570" cy="57150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4942" y="3429000"/>
            <a:ext cx="2928958" cy="42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00562" y="4143380"/>
            <a:ext cx="393991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正方形/長方形 34"/>
          <p:cNvSpPr/>
          <p:nvPr/>
        </p:nvSpPr>
        <p:spPr>
          <a:xfrm>
            <a:off x="3586762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endParaRPr lang="ja-JP" altLang="en-US" dirty="0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29190" y="5572140"/>
            <a:ext cx="23431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5500702"/>
            <a:ext cx="2571768" cy="4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60" y="5857892"/>
            <a:ext cx="214314" cy="1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29256" y="5857892"/>
            <a:ext cx="214314" cy="1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DM pair annihilations and        decay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28638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sz="2800" dirty="0" smtClean="0"/>
              <a:t>    We assume                                so that the left is dominant.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                                    </a:t>
            </a:r>
          </a:p>
          <a:p>
            <a:pPr>
              <a:buNone/>
            </a:pPr>
            <a:r>
              <a:rPr lang="en-US" altLang="ja-JP" sz="2800" dirty="0" smtClean="0"/>
              <a:t>    We assume </a:t>
            </a:r>
            <a:r>
              <a:rPr lang="ja-JP" altLang="en-US" sz="2800" dirty="0" smtClean="0"/>
              <a:t>　　　　                   </a:t>
            </a:r>
            <a:r>
              <a:rPr lang="en-US" altLang="ja-JP" sz="2800" dirty="0" smtClean="0"/>
              <a:t>so that the left is dominant.</a:t>
            </a:r>
            <a:r>
              <a:rPr lang="ja-JP" altLang="en-US" sz="2800" dirty="0" smtClean="0"/>
              <a:t>　　　　　　　　　　</a:t>
            </a: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42910" y="2071678"/>
            <a:ext cx="1071570" cy="500066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642910" y="1500174"/>
            <a:ext cx="1071570" cy="57150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714480" y="1571612"/>
            <a:ext cx="1071570" cy="50006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5572132" y="2071678"/>
            <a:ext cx="1000132" cy="500066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572264" y="2071678"/>
            <a:ext cx="1143008" cy="50006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428596" y="4357694"/>
            <a:ext cx="1143008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3571868" y="4357694"/>
            <a:ext cx="107157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572264" y="4429132"/>
            <a:ext cx="1071570" cy="158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曲線コネクタ 74"/>
          <p:cNvCxnSpPr/>
          <p:nvPr/>
        </p:nvCxnSpPr>
        <p:spPr>
          <a:xfrm rot="5400000" flipH="1" flipV="1">
            <a:off x="7536677" y="4179099"/>
            <a:ext cx="285752" cy="214314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曲線コネクタ 75"/>
          <p:cNvCxnSpPr/>
          <p:nvPr/>
        </p:nvCxnSpPr>
        <p:spPr>
          <a:xfrm rot="5400000" flipH="1" flipV="1">
            <a:off x="7750991" y="3964785"/>
            <a:ext cx="285752" cy="214314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曲線コネクタ 76"/>
          <p:cNvCxnSpPr/>
          <p:nvPr/>
        </p:nvCxnSpPr>
        <p:spPr>
          <a:xfrm rot="5400000" flipH="1" flipV="1">
            <a:off x="7965305" y="3679033"/>
            <a:ext cx="285752" cy="214314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曲線コネクタ 83"/>
          <p:cNvCxnSpPr/>
          <p:nvPr/>
        </p:nvCxnSpPr>
        <p:spPr>
          <a:xfrm rot="16200000" flipH="1">
            <a:off x="8001024" y="4857760"/>
            <a:ext cx="204790" cy="204790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214282" y="3429000"/>
            <a:ext cx="8643998" cy="158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64291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729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214554"/>
            <a:ext cx="357190" cy="25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1643050"/>
            <a:ext cx="357190" cy="28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線コネクタ 10"/>
          <p:cNvCxnSpPr/>
          <p:nvPr/>
        </p:nvCxnSpPr>
        <p:spPr>
          <a:xfrm>
            <a:off x="1714480" y="2071678"/>
            <a:ext cx="1071570" cy="50006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714488"/>
            <a:ext cx="357190" cy="28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直線コネクタ 29"/>
          <p:cNvCxnSpPr/>
          <p:nvPr/>
        </p:nvCxnSpPr>
        <p:spPr>
          <a:xfrm>
            <a:off x="5500694" y="1500174"/>
            <a:ext cx="1071570" cy="57150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1285860"/>
            <a:ext cx="32471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直線コネクタ 40"/>
          <p:cNvCxnSpPr/>
          <p:nvPr/>
        </p:nvCxnSpPr>
        <p:spPr>
          <a:xfrm flipV="1">
            <a:off x="6572264" y="1428736"/>
            <a:ext cx="1071570" cy="64294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2143116"/>
            <a:ext cx="3766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1857364"/>
            <a:ext cx="1000132" cy="38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01023" y="1714488"/>
            <a:ext cx="857257" cy="4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4000504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14414" y="4429132"/>
            <a:ext cx="714380" cy="3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14546" y="3643314"/>
            <a:ext cx="38862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57422" y="4429133"/>
            <a:ext cx="428628" cy="2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7" name="直線コネクタ 46"/>
          <p:cNvCxnSpPr/>
          <p:nvPr/>
        </p:nvCxnSpPr>
        <p:spPr>
          <a:xfrm rot="10800000">
            <a:off x="1571604" y="4357694"/>
            <a:ext cx="1071570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10800000" flipV="1">
            <a:off x="1571604" y="3857628"/>
            <a:ext cx="1143008" cy="5000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0430" y="4000504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6248" y="4429132"/>
            <a:ext cx="642942" cy="25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4" name="直線コネクタ 53"/>
          <p:cNvCxnSpPr/>
          <p:nvPr/>
        </p:nvCxnSpPr>
        <p:spPr>
          <a:xfrm>
            <a:off x="4572000" y="4357694"/>
            <a:ext cx="1071570" cy="42862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4071942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8" name="曲線コネクタ 77"/>
          <p:cNvCxnSpPr/>
          <p:nvPr/>
        </p:nvCxnSpPr>
        <p:spPr>
          <a:xfrm rot="16200000" flipH="1">
            <a:off x="7572396" y="4429132"/>
            <a:ext cx="214314" cy="214314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曲線コネクタ 81"/>
          <p:cNvCxnSpPr/>
          <p:nvPr/>
        </p:nvCxnSpPr>
        <p:spPr>
          <a:xfrm rot="16200000" flipH="1">
            <a:off x="7786710" y="4643446"/>
            <a:ext cx="204790" cy="204790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86775" y="3571875"/>
            <a:ext cx="357191" cy="34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286776" y="4857760"/>
            <a:ext cx="428628" cy="34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正方形/長方形 60"/>
          <p:cNvSpPr/>
          <p:nvPr/>
        </p:nvSpPr>
        <p:spPr>
          <a:xfrm>
            <a:off x="2428860" y="2714620"/>
            <a:ext cx="2357454" cy="571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428860" y="5786454"/>
            <a:ext cx="2286016" cy="571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5" name="直線矢印コネクタ 64"/>
          <p:cNvCxnSpPr/>
          <p:nvPr/>
        </p:nvCxnSpPr>
        <p:spPr>
          <a:xfrm rot="5400000" flipH="1" flipV="1">
            <a:off x="7251719" y="4678371"/>
            <a:ext cx="357190" cy="144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71736" y="2786058"/>
            <a:ext cx="2143140" cy="40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71736" y="5857892"/>
            <a:ext cx="2071702" cy="43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214942" y="3500438"/>
            <a:ext cx="285752" cy="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357818" y="4357694"/>
            <a:ext cx="285752" cy="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直線コネクタ 51"/>
          <p:cNvCxnSpPr/>
          <p:nvPr/>
        </p:nvCxnSpPr>
        <p:spPr>
          <a:xfrm flipV="1">
            <a:off x="4572000" y="3786190"/>
            <a:ext cx="1000132" cy="57150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929322" y="5000636"/>
            <a:ext cx="1847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000892" y="5357826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スライド番号プレースホル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Dominant mode of DM annihilation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5357850"/>
          </a:xfrm>
        </p:spPr>
        <p:txBody>
          <a:bodyPr>
            <a:normAutofit lnSpcReduction="10000"/>
          </a:bodyPr>
          <a:lstStyle/>
          <a:p>
            <a:endParaRPr kumimoji="1" lang="en-US" altLang="ja-JP" sz="2800" dirty="0" smtClean="0"/>
          </a:p>
          <a:p>
            <a:pPr>
              <a:buNone/>
            </a:pPr>
            <a:r>
              <a:rPr lang="en-US" altLang="ja-JP" sz="2000" dirty="0" smtClean="0"/>
              <a:t>   </a:t>
            </a:r>
          </a:p>
          <a:p>
            <a:pPr>
              <a:buNone/>
            </a:pPr>
            <a:r>
              <a:rPr kumimoji="1" lang="en-US" altLang="ja-JP" sz="2800" dirty="0" smtClean="0"/>
              <a:t>                                                                  </a:t>
            </a:r>
            <a:r>
              <a:rPr lang="en-US" altLang="ja-JP" sz="2800" dirty="0" smtClean="0">
                <a:solidFill>
                  <a:srgbClr val="FF0000"/>
                </a:solidFill>
              </a:rPr>
              <a:t>genuinely leptophilic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　　　　　　　　　　　　　　　　　　　　　　</a:t>
            </a:r>
            <a:endParaRPr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                                                             </a:t>
            </a:r>
            <a:r>
              <a:rPr kumimoji="1" lang="ja-JP" altLang="en-US" sz="2800" dirty="0" smtClean="0"/>
              <a:t>　</a:t>
            </a:r>
            <a:r>
              <a:rPr lang="en-US" altLang="ja-JP" sz="2800" dirty="0" smtClean="0"/>
              <a:t>                                                         </a:t>
            </a:r>
            <a:endParaRPr lang="en-US" altLang="ja-JP" sz="105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1050" dirty="0" smtClean="0"/>
              <a:t>    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dirty="0" smtClean="0"/>
              <a:t>Cross section is                                 .  </a:t>
            </a:r>
          </a:p>
          <a:p>
            <a:pPr>
              <a:buNone/>
            </a:pPr>
            <a:r>
              <a:rPr lang="en-US" altLang="ja-JP" sz="2800" dirty="0" smtClean="0"/>
              <a:t>DM relic abundance                            </a:t>
            </a:r>
            <a:r>
              <a:rPr lang="en-US" altLang="ja-JP" dirty="0" smtClean="0"/>
              <a:t>i</a:t>
            </a:r>
            <a:r>
              <a:rPr lang="en-US" altLang="ja-JP" sz="2800" dirty="0" smtClean="0"/>
              <a:t>mplies                              . </a:t>
            </a:r>
            <a:r>
              <a:rPr lang="en-US" altLang="ja-JP" dirty="0" smtClean="0"/>
              <a:t>                           </a:t>
            </a:r>
          </a:p>
          <a:p>
            <a:pPr>
              <a:buNone/>
            </a:pPr>
            <a:r>
              <a:rPr lang="en-US" altLang="ja-JP" dirty="0" smtClean="0"/>
              <a:t> </a:t>
            </a:r>
            <a:r>
              <a:rPr lang="en-US" altLang="ja-JP" sz="2800" dirty="0" smtClean="0"/>
              <a:t>To explain the PAMELA excess,</a:t>
            </a:r>
            <a:r>
              <a:rPr lang="en-US" altLang="ja-JP" dirty="0" smtClean="0"/>
              <a:t>                            .                                                     </a:t>
            </a:r>
          </a:p>
          <a:p>
            <a:pPr>
              <a:buNone/>
            </a:pPr>
            <a:r>
              <a:rPr lang="en-US" altLang="ja-JP" dirty="0" smtClean="0"/>
              <a:t>                 We introduce </a:t>
            </a:r>
            <a:r>
              <a:rPr lang="en-US" altLang="ja-JP" b="1" dirty="0" smtClean="0">
                <a:solidFill>
                  <a:srgbClr val="00B050"/>
                </a:solidFill>
              </a:rPr>
              <a:t>“boost factor”           </a:t>
            </a:r>
            <a:r>
              <a:rPr lang="en-US" altLang="ja-JP" dirty="0" smtClean="0"/>
              <a:t>that     enhances the pair annihilation at present. </a:t>
            </a:r>
          </a:p>
          <a:p>
            <a:pPr>
              <a:buNone/>
            </a:pPr>
            <a:endParaRPr lang="en-US" altLang="ja-JP" dirty="0" smtClean="0"/>
          </a:p>
        </p:txBody>
      </p:sp>
      <p:cxnSp>
        <p:nvCxnSpPr>
          <p:cNvPr id="4" name="直線コネクタ 3"/>
          <p:cNvCxnSpPr/>
          <p:nvPr/>
        </p:nvCxnSpPr>
        <p:spPr>
          <a:xfrm>
            <a:off x="642910" y="1714488"/>
            <a:ext cx="1071570" cy="57150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642910" y="2285992"/>
            <a:ext cx="1071570" cy="500066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10800000" flipV="1">
            <a:off x="2857488" y="1428736"/>
            <a:ext cx="1214446" cy="285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10800000">
            <a:off x="2857488" y="1714488"/>
            <a:ext cx="1143008" cy="285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10800000" flipV="1">
            <a:off x="2786050" y="2500306"/>
            <a:ext cx="1214446" cy="285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10800000">
            <a:off x="2786050" y="2786058"/>
            <a:ext cx="1214446" cy="35719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>
            <a:off x="5143504" y="2143116"/>
            <a:ext cx="357190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>
            <a:off x="1142976" y="5357826"/>
            <a:ext cx="57147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左中かっこ 20"/>
          <p:cNvSpPr/>
          <p:nvPr/>
        </p:nvSpPr>
        <p:spPr>
          <a:xfrm>
            <a:off x="142844" y="4286256"/>
            <a:ext cx="155448" cy="98583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357430"/>
            <a:ext cx="35433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643050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コネクタ 5"/>
          <p:cNvCxnSpPr/>
          <p:nvPr/>
        </p:nvCxnSpPr>
        <p:spPr>
          <a:xfrm flipV="1">
            <a:off x="1714480" y="1714488"/>
            <a:ext cx="1143008" cy="571504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285992"/>
            <a:ext cx="4026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357430"/>
            <a:ext cx="285752" cy="33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2928934"/>
            <a:ext cx="285752" cy="33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214422"/>
            <a:ext cx="285752" cy="3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785926"/>
            <a:ext cx="285752" cy="3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3500438"/>
            <a:ext cx="2857520" cy="8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4286256"/>
            <a:ext cx="211635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702" y="4286256"/>
            <a:ext cx="2321734" cy="44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628" y="4857760"/>
            <a:ext cx="2357454" cy="33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5286388"/>
            <a:ext cx="714381" cy="43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1714480" y="2285992"/>
            <a:ext cx="1071570" cy="50006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Boost Factor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2910" y="3357562"/>
            <a:ext cx="7643866" cy="3143272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We consider Breit</a:t>
            </a:r>
            <a:r>
              <a:rPr lang="en-US" altLang="ja-JP" dirty="0" smtClean="0"/>
              <a:t>-Wigner enhancement of the process              </a:t>
            </a:r>
            <a:r>
              <a:rPr lang="en-US" altLang="ja-JP" dirty="0" smtClean="0"/>
              <a:t>         by </a:t>
            </a:r>
            <a:r>
              <a:rPr lang="en-US" altLang="ja-JP" dirty="0" smtClean="0"/>
              <a:t>introducing      </a:t>
            </a:r>
            <a:r>
              <a:rPr lang="en-US" altLang="ja-JP" dirty="0" smtClean="0"/>
              <a:t>   a   -even </a:t>
            </a:r>
            <a:r>
              <a:rPr lang="en-US" altLang="ja-JP" dirty="0" smtClean="0">
                <a:solidFill>
                  <a:srgbClr val="00FF00"/>
                </a:solidFill>
              </a:rPr>
              <a:t>singlet scalar </a:t>
            </a:r>
            <a:r>
              <a:rPr lang="en-US" altLang="ja-JP" dirty="0" smtClean="0"/>
              <a:t>.</a:t>
            </a:r>
            <a:r>
              <a:rPr lang="en-US" altLang="ja-JP" dirty="0" smtClean="0">
                <a:solidFill>
                  <a:srgbClr val="00FF00"/>
                </a:solidFill>
              </a:rPr>
              <a:t> 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r>
              <a:rPr lang="en-US" altLang="ja-JP" dirty="0" smtClean="0"/>
              <a:t>Scalar potential is                                                        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                                   </a:t>
            </a:r>
            <a:r>
              <a:rPr lang="en-US" altLang="ja-JP" dirty="0" smtClean="0"/>
              <a:t>                                                                        .</a:t>
            </a:r>
            <a:endParaRPr lang="en-US" altLang="ja-JP" dirty="0" smtClean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endParaRPr lang="en-US" altLang="ja-JP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altLang="ja-JP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357694"/>
            <a:ext cx="40589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857628"/>
            <a:ext cx="285752" cy="3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857628"/>
            <a:ext cx="285752" cy="3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直線矢印コネクタ 25"/>
          <p:cNvCxnSpPr/>
          <p:nvPr/>
        </p:nvCxnSpPr>
        <p:spPr>
          <a:xfrm>
            <a:off x="3786182" y="4071942"/>
            <a:ext cx="35719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929066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29066"/>
            <a:ext cx="4026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357826"/>
            <a:ext cx="664724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テキスト ボックス 24"/>
          <p:cNvSpPr txBox="1"/>
          <p:nvPr/>
        </p:nvSpPr>
        <p:spPr>
          <a:xfrm>
            <a:off x="285720" y="1357298"/>
            <a:ext cx="80724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3200" dirty="0" smtClean="0"/>
              <a:t>Astrophysical </a:t>
            </a:r>
            <a:r>
              <a:rPr lang="en-US" altLang="ja-JP" sz="3200" dirty="0" smtClean="0"/>
              <a:t>origin :  </a:t>
            </a:r>
            <a:endParaRPr lang="en-US" altLang="ja-JP" sz="3200" dirty="0" smtClean="0"/>
          </a:p>
          <a:p>
            <a:pPr marL="514350" indent="-514350"/>
            <a:r>
              <a:rPr kumimoji="1" lang="en-US" altLang="ja-JP" sz="3200" dirty="0" smtClean="0"/>
              <a:t>       large </a:t>
            </a:r>
            <a:r>
              <a:rPr kumimoji="1" lang="en-US" altLang="ja-JP" sz="3200" dirty="0" smtClean="0"/>
              <a:t>inhomogeneity </a:t>
            </a:r>
            <a:r>
              <a:rPr kumimoji="1" lang="en-US" altLang="ja-JP" sz="3200" dirty="0" smtClean="0"/>
              <a:t>of DM </a:t>
            </a:r>
            <a:r>
              <a:rPr kumimoji="1" lang="en-US" altLang="ja-JP" sz="3200" dirty="0" smtClean="0"/>
              <a:t>distribution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/>
              <a:t>　　　　　</a:t>
            </a:r>
            <a:r>
              <a:rPr lang="en-US" altLang="ja-JP" dirty="0" smtClean="0"/>
              <a:t> </a:t>
            </a:r>
            <a:r>
              <a:rPr lang="en-US" altLang="ja-JP" dirty="0" smtClean="0"/>
              <a:t>                </a:t>
            </a:r>
          </a:p>
          <a:p>
            <a:pPr marL="514350" indent="-514350"/>
            <a:r>
              <a:rPr kumimoji="1" lang="en-US" altLang="ja-JP" dirty="0" smtClean="0"/>
              <a:t>  </a:t>
            </a:r>
            <a:endParaRPr lang="en-US" altLang="ja-JP" dirty="0" smtClean="0"/>
          </a:p>
          <a:p>
            <a:pPr marL="514350" indent="-514350"/>
            <a:r>
              <a:rPr lang="en-US" altLang="ja-JP" sz="3200" dirty="0" smtClean="0"/>
              <a:t>2.  Particle Physics </a:t>
            </a:r>
            <a:r>
              <a:rPr lang="en-US" altLang="ja-JP" sz="3200" dirty="0" smtClean="0"/>
              <a:t>origin :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Boost Factor II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2578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Relevant process is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The cross section          for              is       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If                    and                       ,                </a:t>
            </a:r>
          </a:p>
          <a:p>
            <a:pPr>
              <a:buNone/>
            </a:pPr>
            <a:r>
              <a:rPr lang="en-US" altLang="ja-JP" dirty="0" smtClean="0"/>
              <a:t>                   </a:t>
            </a:r>
            <a:r>
              <a:rPr kumimoji="1" lang="en-US" altLang="ja-JP" dirty="0" smtClean="0"/>
              <a:t>is enhanced,   </a:t>
            </a:r>
          </a:p>
          <a:p>
            <a:pPr>
              <a:buNone/>
            </a:pPr>
            <a:r>
              <a:rPr kumimoji="1" lang="en-US" altLang="ja-JP" dirty="0" smtClean="0"/>
              <a:t>    while        for                     </a:t>
            </a:r>
            <a:r>
              <a:rPr lang="en-US" altLang="ja-JP" dirty="0" smtClean="0"/>
              <a:t>(at early universe) remains unenhanced.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4786314" y="1643050"/>
            <a:ext cx="785818" cy="42862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572132" y="2071678"/>
            <a:ext cx="1285884" cy="1588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rot="10800000" flipV="1">
            <a:off x="6858016" y="1643050"/>
            <a:ext cx="785818" cy="42862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285752" cy="3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357430"/>
            <a:ext cx="285752" cy="3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736"/>
            <a:ext cx="285752" cy="27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2357430"/>
            <a:ext cx="4026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14488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2928934"/>
            <a:ext cx="55562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928934"/>
            <a:ext cx="1000132" cy="30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1" y="3357562"/>
            <a:ext cx="604388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7" y="5857893"/>
            <a:ext cx="555628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5786454"/>
            <a:ext cx="1500198" cy="37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2143116"/>
            <a:ext cx="547691" cy="24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2143116"/>
            <a:ext cx="55364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線コネクタ 8"/>
          <p:cNvCxnSpPr/>
          <p:nvPr/>
        </p:nvCxnSpPr>
        <p:spPr>
          <a:xfrm rot="10800000">
            <a:off x="6858016" y="2071678"/>
            <a:ext cx="785818" cy="42862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4786314" y="2071678"/>
            <a:ext cx="776294" cy="438152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4643446"/>
            <a:ext cx="1562103" cy="40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4714884"/>
            <a:ext cx="1943111" cy="3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28662" y="5143512"/>
            <a:ext cx="1143008" cy="39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DM Direct Detection Bound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97207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DM particles do elastic scattering off nuclei.</a:t>
            </a:r>
          </a:p>
          <a:p>
            <a:r>
              <a:rPr lang="en-US" altLang="ja-JP" dirty="0" smtClean="0"/>
              <a:t>Current bound is                                    </a:t>
            </a:r>
            <a:r>
              <a:rPr lang="en-US" altLang="ja-JP" sz="2800" dirty="0" smtClean="0"/>
              <a:t>for</a:t>
            </a:r>
            <a:r>
              <a:rPr lang="en-US" altLang="ja-JP" dirty="0" smtClean="0"/>
              <a:t>                    .</a:t>
            </a:r>
          </a:p>
          <a:p>
            <a:r>
              <a:rPr kumimoji="1" lang="en-US" altLang="ja-JP" dirty="0" smtClean="0"/>
              <a:t>For our model, the relevant process is below.</a:t>
            </a:r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If                    and                        ,  our model is safely below the </a:t>
            </a:r>
            <a:r>
              <a:rPr lang="en-US" altLang="ja-JP" dirty="0" smtClean="0"/>
              <a:t>bound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071538" y="4286256"/>
            <a:ext cx="1571636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2643174" y="3643314"/>
            <a:ext cx="642942" cy="64294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 flipH="1" flipV="1">
            <a:off x="2857488" y="3857628"/>
            <a:ext cx="214314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下矢印 36"/>
          <p:cNvSpPr/>
          <p:nvPr/>
        </p:nvSpPr>
        <p:spPr>
          <a:xfrm rot="10800000">
            <a:off x="3500430" y="3929066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5992"/>
            <a:ext cx="3014228" cy="42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285992"/>
            <a:ext cx="174308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24848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928694" cy="32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直線コネクタ 3"/>
          <p:cNvCxnSpPr/>
          <p:nvPr/>
        </p:nvCxnSpPr>
        <p:spPr>
          <a:xfrm>
            <a:off x="285720" y="3714752"/>
            <a:ext cx="785818" cy="571504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929066"/>
            <a:ext cx="285752" cy="2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78632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3500438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3513418" y="4058954"/>
            <a:ext cx="68840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4357694"/>
            <a:ext cx="20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線矢印コネクタ 19"/>
          <p:cNvCxnSpPr/>
          <p:nvPr/>
        </p:nvCxnSpPr>
        <p:spPr>
          <a:xfrm rot="16200000" flipV="1">
            <a:off x="2857488" y="4500570"/>
            <a:ext cx="214314" cy="21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5128" idx="1"/>
          </p:cNvCxnSpPr>
          <p:nvPr/>
        </p:nvCxnSpPr>
        <p:spPr>
          <a:xfrm rot="10800000">
            <a:off x="2643174" y="4286257"/>
            <a:ext cx="642942" cy="607223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3500438"/>
            <a:ext cx="33792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4000504"/>
            <a:ext cx="403038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1538" y="5143512"/>
            <a:ext cx="151582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00430" y="5214950"/>
            <a:ext cx="2000264" cy="4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正方形/長方形 59"/>
          <p:cNvSpPr/>
          <p:nvPr/>
        </p:nvSpPr>
        <p:spPr>
          <a:xfrm>
            <a:off x="4500562" y="3500438"/>
            <a:ext cx="4429156" cy="12858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285720" y="4286256"/>
            <a:ext cx="785818" cy="500066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0034" y="3357562"/>
            <a:ext cx="51435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正方形/長方形 52"/>
          <p:cNvSpPr/>
          <p:nvPr/>
        </p:nvSpPr>
        <p:spPr>
          <a:xfrm>
            <a:off x="500034" y="3357562"/>
            <a:ext cx="500066" cy="2857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Neutrino Mass Hierarchy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           decides the branching ratio of      decaying</a:t>
            </a:r>
          </a:p>
          <a:p>
            <a:pPr>
              <a:buNone/>
            </a:pPr>
            <a:r>
              <a:rPr lang="en-US" altLang="ja-JP" dirty="0" smtClean="0"/>
              <a:t> into           ,           ,           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Since                                                                           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                                    ,</a:t>
            </a:r>
          </a:p>
          <a:p>
            <a:pPr>
              <a:buNone/>
            </a:pPr>
            <a:r>
              <a:rPr lang="en-US" altLang="ja-JP" dirty="0" smtClean="0"/>
              <a:t>neutrino oscillation data indicate </a:t>
            </a:r>
          </a:p>
          <a:p>
            <a:pPr>
              <a:buNone/>
            </a:pPr>
            <a:r>
              <a:rPr lang="en-US" altLang="ja-JP" dirty="0" smtClean="0"/>
              <a:t>  for the </a:t>
            </a:r>
            <a:r>
              <a:rPr lang="en-US" altLang="ja-JP" b="1" dirty="0" smtClean="0">
                <a:solidFill>
                  <a:srgbClr val="7030A0"/>
                </a:solidFill>
              </a:rPr>
              <a:t>normal hierarchy </a:t>
            </a:r>
            <a:r>
              <a:rPr lang="en-US" altLang="ja-JP" dirty="0" smtClean="0"/>
              <a:t>of neutrino masses 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                         ,</a:t>
            </a:r>
          </a:p>
          <a:p>
            <a:pPr>
              <a:buNone/>
            </a:pPr>
            <a:r>
              <a:rPr lang="en-US" altLang="ja-JP" dirty="0" smtClean="0"/>
              <a:t>  for the </a:t>
            </a:r>
            <a:r>
              <a:rPr lang="en-US" altLang="ja-JP" b="1" dirty="0" smtClean="0">
                <a:solidFill>
                  <a:srgbClr val="7030A0"/>
                </a:solidFill>
              </a:rPr>
              <a:t>inverted hierarchy   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                      .                                                               </a:t>
            </a:r>
            <a:endParaRPr kumimoji="1" lang="ja-JP" alt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1071570" cy="51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571612"/>
            <a:ext cx="428628" cy="39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143248"/>
            <a:ext cx="666253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929198"/>
            <a:ext cx="4214842" cy="4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6072206"/>
            <a:ext cx="3857652" cy="47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正方形/長方形 14"/>
          <p:cNvSpPr/>
          <p:nvPr/>
        </p:nvSpPr>
        <p:spPr>
          <a:xfrm>
            <a:off x="2857488" y="5000636"/>
            <a:ext cx="4286280" cy="4286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857488" y="6143644"/>
            <a:ext cx="4000528" cy="4286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1928802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1928802"/>
            <a:ext cx="8185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1928802"/>
            <a:ext cx="83344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Mass of      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When       mass is near the DM mass,                                     a  s produced by DM pair annihilations are </a:t>
            </a:r>
            <a:r>
              <a:rPr lang="en-US" altLang="ja-JP" b="1" dirty="0" smtClean="0">
                <a:solidFill>
                  <a:srgbClr val="0070C0"/>
                </a:solidFill>
              </a:rPr>
              <a:t>almost at rest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When      is much lighter than the DM particle,          </a:t>
            </a:r>
          </a:p>
          <a:p>
            <a:pPr>
              <a:buNone/>
            </a:pPr>
            <a:r>
              <a:rPr lang="en-US" altLang="ja-JP" dirty="0" smtClean="0"/>
              <a:t>    the      s are </a:t>
            </a:r>
            <a:r>
              <a:rPr lang="en-US" altLang="ja-JP" b="1" dirty="0" smtClean="0">
                <a:solidFill>
                  <a:srgbClr val="0070C0"/>
                </a:solidFill>
              </a:rPr>
              <a:t>Lorentz boosted by</a:t>
            </a:r>
            <a:r>
              <a:rPr lang="en-US" altLang="ja-JP" b="1" dirty="0" smtClean="0"/>
              <a:t>                        </a:t>
            </a:r>
            <a:r>
              <a:rPr lang="en-US" altLang="ja-JP" dirty="0" smtClean="0"/>
              <a:t>.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       </a:t>
            </a:r>
          </a:p>
          <a:p>
            <a:pPr>
              <a:buNone/>
            </a:pPr>
            <a:r>
              <a:rPr lang="en-US" altLang="ja-JP" dirty="0" smtClean="0"/>
              <a:t>      In the following analysis, we assume two extreme cases :</a:t>
            </a:r>
            <a:r>
              <a:rPr kumimoji="1" lang="en-US" altLang="ja-JP" dirty="0" smtClean="0"/>
              <a:t>     </a:t>
            </a:r>
          </a:p>
          <a:p>
            <a:pPr>
              <a:buNone/>
            </a:pPr>
            <a:r>
              <a:rPr kumimoji="1" lang="en-US" altLang="ja-JP" dirty="0" smtClean="0"/>
              <a:t>                                               </a:t>
            </a:r>
          </a:p>
        </p:txBody>
      </p:sp>
      <p:sp>
        <p:nvSpPr>
          <p:cNvPr id="4" name="右矢印 3"/>
          <p:cNvSpPr/>
          <p:nvPr/>
        </p:nvSpPr>
        <p:spPr>
          <a:xfrm>
            <a:off x="285720" y="4643446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00042"/>
            <a:ext cx="571504" cy="67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00438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643314"/>
            <a:ext cx="2000264" cy="36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1714512" cy="4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左中かっこ 14"/>
          <p:cNvSpPr/>
          <p:nvPr/>
        </p:nvSpPr>
        <p:spPr>
          <a:xfrm>
            <a:off x="4357686" y="5143512"/>
            <a:ext cx="142876" cy="78579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5572140"/>
            <a:ext cx="1785950" cy="35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3" name="直線コネクタ 42"/>
          <p:cNvCxnSpPr/>
          <p:nvPr/>
        </p:nvCxnSpPr>
        <p:spPr>
          <a:xfrm rot="5400000">
            <a:off x="7502149" y="3142057"/>
            <a:ext cx="14208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kumimoji="1" lang="en-US" altLang="ja-JP" b="1" dirty="0" smtClean="0"/>
              <a:t>Introduction</a:t>
            </a:r>
          </a:p>
          <a:p>
            <a:r>
              <a:rPr lang="en-US" altLang="ja-JP" b="1" dirty="0" smtClean="0"/>
              <a:t>Our Model</a:t>
            </a:r>
            <a:r>
              <a:rPr lang="en-US" altLang="ja-JP" dirty="0" smtClean="0"/>
              <a:t> : Type II Seesaw Portal</a:t>
            </a:r>
          </a:p>
          <a:p>
            <a:r>
              <a:rPr kumimoji="1" lang="en-US" altLang="ja-JP" b="1" dirty="0" smtClean="0"/>
              <a:t>Numerical  Analysis </a:t>
            </a:r>
            <a:r>
              <a:rPr kumimoji="1" lang="en-US" altLang="ja-JP" dirty="0" smtClean="0"/>
              <a:t>: Calculation of Cosmic-rays</a:t>
            </a:r>
          </a:p>
          <a:p>
            <a:r>
              <a:rPr lang="en-US" altLang="ja-JP" b="1" dirty="0" smtClean="0"/>
              <a:t>Conclusions</a:t>
            </a:r>
            <a:endParaRPr kumimoji="1"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428860" y="428604"/>
            <a:ext cx="4214842" cy="857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Spectrum of Primary </a:t>
            </a:r>
            <a:r>
              <a:rPr lang="en-US" altLang="ja-JP" dirty="0" smtClean="0"/>
              <a:t>L</a:t>
            </a:r>
            <a:r>
              <a:rPr kumimoji="1" lang="en-US" altLang="ja-JP" dirty="0" smtClean="0"/>
              <a:t>eptons from a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258204" cy="4768865"/>
          </a:xfrm>
        </p:spPr>
        <p:txBody>
          <a:bodyPr/>
          <a:lstStyle/>
          <a:p>
            <a:r>
              <a:rPr kumimoji="1" lang="en-US" altLang="ja-JP" dirty="0" smtClean="0"/>
              <a:t>For                  ,       is almost at rest and the energy spectrum of primary leptons from decay is :</a:t>
            </a:r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For </a:t>
            </a:r>
            <a:r>
              <a:rPr kumimoji="1" lang="en-US" altLang="ja-JP" dirty="0" smtClean="0"/>
              <a:t>                    ,       is Lorentz boosted by        aaa               and </a:t>
            </a:r>
            <a:r>
              <a:rPr lang="en-US" altLang="ja-JP" dirty="0" smtClean="0"/>
              <a:t>the energy spectrum of primary leptons from      decay is :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500042"/>
            <a:ext cx="571504" cy="67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1500198" cy="40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857364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214818"/>
            <a:ext cx="1643074" cy="3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143380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714884"/>
            <a:ext cx="2000264" cy="36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線矢印コネクタ 11"/>
          <p:cNvCxnSpPr/>
          <p:nvPr/>
        </p:nvCxnSpPr>
        <p:spPr>
          <a:xfrm>
            <a:off x="4143372" y="3571876"/>
            <a:ext cx="271464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6200000" flipV="1">
            <a:off x="3750463" y="3178967"/>
            <a:ext cx="795342" cy="95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 flipH="1" flipV="1">
            <a:off x="5000628" y="3214686"/>
            <a:ext cx="642942" cy="714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6200000" flipH="1">
            <a:off x="5072066" y="3214686"/>
            <a:ext cx="642942" cy="7143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5284260" y="3573996"/>
            <a:ext cx="148116" cy="1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6200000" flipV="1">
            <a:off x="3821901" y="6036487"/>
            <a:ext cx="795342" cy="95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4214810" y="6429396"/>
            <a:ext cx="2714644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4179885" y="6250007"/>
            <a:ext cx="357190" cy="15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6108711" y="6250007"/>
            <a:ext cx="357190" cy="15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0800000" flipV="1">
            <a:off x="4357686" y="6072206"/>
            <a:ext cx="1928826" cy="1031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3500438"/>
            <a:ext cx="171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6286520"/>
            <a:ext cx="1714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571744"/>
            <a:ext cx="657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643578"/>
            <a:ext cx="657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643314"/>
            <a:ext cx="352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6500834"/>
            <a:ext cx="409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6500834"/>
            <a:ext cx="123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71934" y="3643314"/>
            <a:ext cx="123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5" name="直線コネクタ 34"/>
          <p:cNvCxnSpPr/>
          <p:nvPr/>
        </p:nvCxnSpPr>
        <p:spPr>
          <a:xfrm rot="5400000">
            <a:off x="6287306" y="642860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072074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Numerical Analysis</a:t>
            </a:r>
            <a:endParaRPr kumimoji="1" lang="ja-JP" altLang="en-US" sz="4800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928794" y="2428868"/>
            <a:ext cx="5286412" cy="7858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Cosmic-ray Flux from DM annihilation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We calculated cosmic-ray flux from DM pair annihilation </a:t>
            </a:r>
            <a:r>
              <a:rPr lang="en-US" altLang="ja-JP" b="1" dirty="0" smtClean="0"/>
              <a:t>for various DM particle mass </a:t>
            </a:r>
            <a:r>
              <a:rPr lang="en-US" altLang="ja-JP" dirty="0" smtClean="0"/>
              <a:t>          .</a:t>
            </a:r>
          </a:p>
          <a:p>
            <a:r>
              <a:rPr lang="en-US" altLang="ja-JP" dirty="0" smtClean="0"/>
              <a:t>With </a:t>
            </a:r>
            <a:r>
              <a:rPr lang="en-US" altLang="ja-JP" b="1" dirty="0" smtClean="0">
                <a:solidFill>
                  <a:srgbClr val="00B050"/>
                </a:solidFill>
              </a:rPr>
              <a:t>“boost factor”</a:t>
            </a:r>
            <a:r>
              <a:rPr lang="en-US" altLang="ja-JP" b="1" dirty="0" smtClean="0"/>
              <a:t>            </a:t>
            </a:r>
            <a:r>
              <a:rPr lang="en-US" altLang="ja-JP" dirty="0" smtClean="0"/>
              <a:t>and                        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en-US" altLang="ja-JP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b="1" dirty="0" smtClean="0">
                <a:solidFill>
                  <a:schemeClr val="accent3">
                    <a:lumMod val="50000"/>
                  </a:schemeClr>
                </a:solidFill>
              </a:rPr>
              <a:t>normalization of        background            </a:t>
            </a:r>
            <a:r>
              <a:rPr lang="en-US" altLang="ja-JP" dirty="0" smtClean="0"/>
              <a:t>being free parameters, we fitted PAMELA and Fermi LAT data simultaneously.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14620"/>
            <a:ext cx="7200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761050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786190"/>
            <a:ext cx="45460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786190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Four Cases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en-US" altLang="ja-JP" dirty="0" smtClean="0"/>
              <a:t>We assumed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four</a:t>
            </a:r>
            <a:r>
              <a:rPr kumimoji="1" lang="en-US" altLang="ja-JP" dirty="0" smtClean="0"/>
              <a:t> cases for our calculations.</a:t>
            </a:r>
          </a:p>
          <a:p>
            <a:pPr>
              <a:buNone/>
            </a:pPr>
            <a:endParaRPr kumimoji="1" lang="en-US" altLang="ja-JP" dirty="0" smtClean="0"/>
          </a:p>
          <a:p>
            <a:r>
              <a:rPr kumimoji="1" lang="en-US" altLang="ja-JP" dirty="0" smtClean="0"/>
              <a:t>Neutrino mass hierarchy</a:t>
            </a:r>
          </a:p>
          <a:p>
            <a:pPr>
              <a:buNone/>
            </a:pPr>
            <a:r>
              <a:rPr lang="en-US" altLang="ja-JP" dirty="0" smtClean="0"/>
              <a:t>         </a:t>
            </a:r>
            <a:r>
              <a:rPr lang="en-US" altLang="ja-JP" dirty="0" smtClean="0">
                <a:solidFill>
                  <a:srgbClr val="7030A0"/>
                </a:solidFill>
              </a:rPr>
              <a:t>Normal hierarchy</a:t>
            </a:r>
            <a:r>
              <a:rPr lang="en-US" altLang="ja-JP" dirty="0" smtClean="0"/>
              <a:t>              </a:t>
            </a:r>
          </a:p>
          <a:p>
            <a:pPr>
              <a:buNone/>
            </a:pPr>
            <a:r>
              <a:rPr kumimoji="1" lang="en-US" altLang="ja-JP" dirty="0" smtClean="0"/>
              <a:t>         </a:t>
            </a:r>
            <a:r>
              <a:rPr kumimoji="1" lang="en-US" altLang="ja-JP" dirty="0" smtClean="0">
                <a:solidFill>
                  <a:srgbClr val="7030A0"/>
                </a:solidFill>
              </a:rPr>
              <a:t>Inverted hierarchy</a:t>
            </a:r>
          </a:p>
          <a:p>
            <a:r>
              <a:rPr lang="en-US" altLang="ja-JP" dirty="0" smtClean="0"/>
              <a:t>Mass of     </a:t>
            </a:r>
          </a:p>
          <a:p>
            <a:pPr>
              <a:buNone/>
            </a:pPr>
            <a:r>
              <a:rPr kumimoji="1" lang="en-US" altLang="ja-JP" dirty="0" smtClean="0"/>
              <a:t>                                                s are </a:t>
            </a:r>
            <a:r>
              <a:rPr kumimoji="1" lang="en-US" altLang="ja-JP" dirty="0" smtClean="0">
                <a:solidFill>
                  <a:srgbClr val="0070C0"/>
                </a:solidFill>
              </a:rPr>
              <a:t>almost at rest</a:t>
            </a:r>
            <a:r>
              <a:rPr kumimoji="1" lang="en-US" altLang="ja-JP" dirty="0" smtClean="0"/>
              <a:t>.</a:t>
            </a:r>
          </a:p>
          <a:p>
            <a:pPr>
              <a:buNone/>
            </a:pPr>
            <a:r>
              <a:rPr lang="en-US" altLang="ja-JP" dirty="0" smtClean="0"/>
              <a:t>                                                s are </a:t>
            </a:r>
            <a:r>
              <a:rPr lang="en-US" altLang="ja-JP" dirty="0" smtClean="0">
                <a:solidFill>
                  <a:srgbClr val="0070C0"/>
                </a:solidFill>
              </a:rPr>
              <a:t>Lorentz boosted</a:t>
            </a:r>
            <a:r>
              <a:rPr lang="en-US" altLang="ja-JP" dirty="0" smtClean="0"/>
              <a:t>.</a:t>
            </a:r>
          </a:p>
          <a:p>
            <a:pPr>
              <a:buNone/>
            </a:pPr>
            <a:r>
              <a:rPr lang="en-US" altLang="ja-JP" sz="2800" dirty="0" smtClean="0"/>
              <a:t> </a:t>
            </a:r>
            <a:r>
              <a:rPr lang="en-US" altLang="ja-JP" sz="2400" dirty="0" smtClean="0"/>
              <a:t> (we fixed                          for our analysis.)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4572000" y="371475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4500562" y="314324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左中かっこ 7"/>
          <p:cNvSpPr/>
          <p:nvPr/>
        </p:nvSpPr>
        <p:spPr>
          <a:xfrm>
            <a:off x="1071538" y="3071810"/>
            <a:ext cx="142876" cy="10001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左中かっこ 9"/>
          <p:cNvSpPr/>
          <p:nvPr/>
        </p:nvSpPr>
        <p:spPr>
          <a:xfrm>
            <a:off x="1500166" y="4714884"/>
            <a:ext cx="155448" cy="914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71810"/>
            <a:ext cx="37658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4925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71942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643446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143512"/>
            <a:ext cx="42598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右矢印 14"/>
          <p:cNvSpPr/>
          <p:nvPr/>
        </p:nvSpPr>
        <p:spPr>
          <a:xfrm>
            <a:off x="3857620" y="478632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3857620" y="5286388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714884"/>
            <a:ext cx="1571635" cy="4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左中かっこ 17"/>
          <p:cNvSpPr/>
          <p:nvPr/>
        </p:nvSpPr>
        <p:spPr>
          <a:xfrm>
            <a:off x="214282" y="2500306"/>
            <a:ext cx="285752" cy="2214578"/>
          </a:xfrm>
          <a:prstGeom prst="lef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5214950"/>
            <a:ext cx="17722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スライド番号プレースホル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1214414" y="5429264"/>
            <a:ext cx="57150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フリーフォーム 42"/>
          <p:cNvSpPr/>
          <p:nvPr/>
        </p:nvSpPr>
        <p:spPr>
          <a:xfrm>
            <a:off x="785786" y="5429264"/>
            <a:ext cx="635000" cy="263072"/>
          </a:xfrm>
          <a:custGeom>
            <a:avLst/>
            <a:gdLst>
              <a:gd name="connsiteX0" fmla="*/ 635000 w 635000"/>
              <a:gd name="connsiteY0" fmla="*/ 1814 h 263072"/>
              <a:gd name="connsiteX1" fmla="*/ 330200 w 635000"/>
              <a:gd name="connsiteY1" fmla="*/ 1814 h 263072"/>
              <a:gd name="connsiteX2" fmla="*/ 232228 w 635000"/>
              <a:gd name="connsiteY2" fmla="*/ 12700 h 263072"/>
              <a:gd name="connsiteX3" fmla="*/ 14514 w 635000"/>
              <a:gd name="connsiteY3" fmla="*/ 78014 h 263072"/>
              <a:gd name="connsiteX4" fmla="*/ 319314 w 635000"/>
              <a:gd name="connsiteY4" fmla="*/ 263072 h 26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0" h="263072">
                <a:moveTo>
                  <a:pt x="635000" y="1814"/>
                </a:moveTo>
                <a:lnTo>
                  <a:pt x="330200" y="1814"/>
                </a:lnTo>
                <a:cubicBezTo>
                  <a:pt x="263071" y="3628"/>
                  <a:pt x="284842" y="0"/>
                  <a:pt x="232228" y="12700"/>
                </a:cubicBezTo>
                <a:cubicBezTo>
                  <a:pt x="179614" y="25400"/>
                  <a:pt x="0" y="36285"/>
                  <a:pt x="14514" y="78014"/>
                </a:cubicBezTo>
                <a:cubicBezTo>
                  <a:pt x="29028" y="119743"/>
                  <a:pt x="174171" y="191407"/>
                  <a:pt x="319314" y="263072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5857892"/>
            <a:ext cx="1714512" cy="29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Cosmic-ray        Fluxes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        propagation in </a:t>
            </a:r>
            <a:r>
              <a:rPr lang="en-US" altLang="ja-JP" dirty="0" smtClean="0"/>
              <a:t>the</a:t>
            </a:r>
            <a:r>
              <a:rPr kumimoji="1" lang="en-US" altLang="ja-JP" dirty="0" smtClean="0"/>
              <a:t> Galaxy is determined by </a:t>
            </a:r>
            <a:r>
              <a:rPr lang="en-US" altLang="ja-JP" dirty="0" smtClean="0"/>
              <a:t>the static </a:t>
            </a:r>
            <a:r>
              <a:rPr kumimoji="1" lang="en-US" altLang="ja-JP" dirty="0" smtClean="0"/>
              <a:t>diffusion equation: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        b</a:t>
            </a:r>
            <a:r>
              <a:rPr kumimoji="1" lang="en-US" altLang="ja-JP" dirty="0" smtClean="0"/>
              <a:t>ackground fluxes are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5195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19"/>
            <a:ext cx="8358246" cy="5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286124"/>
            <a:ext cx="785818" cy="38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5195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929330"/>
            <a:ext cx="1500198" cy="46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071942"/>
            <a:ext cx="2357454" cy="3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429132"/>
            <a:ext cx="2286016" cy="28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10" y="4714884"/>
            <a:ext cx="805545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29718" y="4214818"/>
            <a:ext cx="9429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642918"/>
            <a:ext cx="64008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左中かっこ 15"/>
          <p:cNvSpPr/>
          <p:nvPr/>
        </p:nvSpPr>
        <p:spPr>
          <a:xfrm rot="16200000">
            <a:off x="1107257" y="2750339"/>
            <a:ext cx="285752" cy="1071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左中かっこ 16"/>
          <p:cNvSpPr/>
          <p:nvPr/>
        </p:nvSpPr>
        <p:spPr>
          <a:xfrm rot="16200000">
            <a:off x="4750595" y="2821777"/>
            <a:ext cx="214314" cy="1000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左中かっこ 17"/>
          <p:cNvSpPr/>
          <p:nvPr/>
        </p:nvSpPr>
        <p:spPr>
          <a:xfrm rot="5400000">
            <a:off x="7679553" y="2107397"/>
            <a:ext cx="214314" cy="11430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473" y="3429001"/>
            <a:ext cx="1714511" cy="2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72" y="3500438"/>
            <a:ext cx="1428754" cy="22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2285992"/>
            <a:ext cx="1071570" cy="20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Best Fits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 obtained best fit to PAMELA positron ratio and Fermi LAT            </a:t>
            </a: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flux data for three cases.</a:t>
            </a:r>
            <a:endParaRPr kumimoji="1" lang="en-US" altLang="ja-JP" sz="2000" dirty="0" smtClean="0"/>
          </a:p>
          <a:p>
            <a:pPr>
              <a:buNone/>
            </a:pPr>
            <a:r>
              <a:rPr lang="en-US" altLang="ja-JP" sz="1600" dirty="0" smtClean="0"/>
              <a:t>   </a:t>
            </a:r>
          </a:p>
          <a:p>
            <a:pPr>
              <a:buNone/>
            </a:pPr>
            <a:r>
              <a:rPr lang="en-US" altLang="ja-JP" sz="2800" dirty="0" smtClean="0"/>
              <a:t>   i)                   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normal hierarchy</a:t>
            </a:r>
          </a:p>
          <a:p>
            <a:pPr>
              <a:buNone/>
            </a:pPr>
            <a:r>
              <a:rPr kumimoji="1" lang="en-US" altLang="ja-JP" sz="2800" dirty="0" smtClean="0"/>
              <a:t>                                            ,</a:t>
            </a:r>
          </a:p>
          <a:p>
            <a:pPr>
              <a:buNone/>
            </a:pPr>
            <a:r>
              <a:rPr lang="en-US" altLang="ja-JP" sz="2800" dirty="0" smtClean="0"/>
              <a:t>  ii)                     </a:t>
            </a:r>
            <a:r>
              <a:rPr lang="ja-JP" altLang="en-US" sz="2800" dirty="0" smtClean="0"/>
              <a:t>　  </a:t>
            </a:r>
            <a:r>
              <a:rPr lang="en-US" altLang="ja-JP" sz="2800" dirty="0" smtClean="0"/>
              <a:t>,  normal hierarchy</a:t>
            </a:r>
          </a:p>
          <a:p>
            <a:pPr>
              <a:buNone/>
            </a:pPr>
            <a:r>
              <a:rPr kumimoji="1" lang="en-US" altLang="ja-JP" sz="2800" dirty="0" smtClean="0"/>
              <a:t>                                            ,</a:t>
            </a:r>
          </a:p>
          <a:p>
            <a:pPr>
              <a:buNone/>
            </a:pPr>
            <a:r>
              <a:rPr kumimoji="1" lang="en-US" altLang="ja-JP" sz="2800" dirty="0" smtClean="0"/>
              <a:t>  iii)                    </a:t>
            </a:r>
            <a:r>
              <a:rPr lang="ja-JP" altLang="en-US" sz="2800" dirty="0" smtClean="0"/>
              <a:t> </a:t>
            </a:r>
            <a:r>
              <a:rPr kumimoji="1" lang="en-US" altLang="ja-JP" sz="2800" dirty="0" smtClean="0"/>
              <a:t>,  inverted hierarchy</a:t>
            </a:r>
          </a:p>
          <a:p>
            <a:pPr>
              <a:buNone/>
            </a:pPr>
            <a:r>
              <a:rPr lang="en-US" altLang="ja-JP" sz="2800" dirty="0" smtClean="0"/>
              <a:t>                    No good fit</a:t>
            </a:r>
          </a:p>
          <a:p>
            <a:pPr>
              <a:buNone/>
            </a:pPr>
            <a:r>
              <a:rPr lang="en-US" altLang="ja-JP" sz="2800" dirty="0" smtClean="0"/>
              <a:t>  iv)                            ,  inverted hierarchy</a:t>
            </a:r>
          </a:p>
          <a:p>
            <a:pPr>
              <a:buNone/>
            </a:pPr>
            <a:r>
              <a:rPr kumimoji="1" lang="en-US" altLang="ja-JP" sz="2800" dirty="0" smtClean="0"/>
              <a:t>                                             ,</a:t>
            </a: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71810"/>
            <a:ext cx="18917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643182"/>
            <a:ext cx="1428760" cy="3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71810"/>
            <a:ext cx="4214842" cy="38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071942"/>
            <a:ext cx="4143404" cy="37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71942"/>
            <a:ext cx="18917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6143644"/>
            <a:ext cx="421237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6143644"/>
            <a:ext cx="1928826" cy="3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714753"/>
            <a:ext cx="2000264" cy="33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5715016"/>
            <a:ext cx="210345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1785926"/>
            <a:ext cx="1357322" cy="46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714884"/>
            <a:ext cx="1428760" cy="3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右矢印 17"/>
          <p:cNvSpPr/>
          <p:nvPr/>
        </p:nvSpPr>
        <p:spPr>
          <a:xfrm>
            <a:off x="1428728" y="3143248"/>
            <a:ext cx="500066" cy="28575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1500166" y="4143380"/>
            <a:ext cx="500066" cy="28575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1500166" y="5286388"/>
            <a:ext cx="500066" cy="28575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>
            <a:off x="1500166" y="6143644"/>
            <a:ext cx="500066" cy="28575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Graphs of Best Fit  i)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768865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　                       </a:t>
            </a:r>
            <a:r>
              <a:rPr kumimoji="1" lang="en-US" altLang="ja-JP" dirty="0" smtClean="0"/>
              <a:t>,                         ,  normal hierarchy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4500561" cy="301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2786058"/>
            <a:ext cx="4429156" cy="29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428736"/>
            <a:ext cx="1571635" cy="4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428736"/>
            <a:ext cx="2000264" cy="37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1500166" y="1357298"/>
            <a:ext cx="7286676" cy="571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428868"/>
            <a:ext cx="2113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Graphs of Best Fit  ii)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768865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　                       </a:t>
            </a:r>
            <a:r>
              <a:rPr kumimoji="1" lang="en-US" altLang="ja-JP" dirty="0" smtClean="0"/>
              <a:t>,                         ,  normal hierarchy</a:t>
            </a:r>
            <a:endParaRPr kumimoji="1" lang="ja-JP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428736"/>
            <a:ext cx="2000264" cy="37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857224" y="1357298"/>
            <a:ext cx="7929618" cy="571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2143140" cy="3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4500562" cy="300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2371" y="2714620"/>
            <a:ext cx="4321629" cy="290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357430"/>
            <a:ext cx="2113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Graphs of Best Fit  iii)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4768865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　                       </a:t>
            </a:r>
            <a:r>
              <a:rPr kumimoji="1" lang="en-US" altLang="ja-JP" dirty="0" smtClean="0"/>
              <a:t>,                         , inverted hierarchy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57224" y="1357298"/>
            <a:ext cx="8072494" cy="57150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2143140" cy="36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4"/>
            <a:ext cx="20859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45720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282" y="2714620"/>
            <a:ext cx="4357718" cy="29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2357430"/>
            <a:ext cx="2113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Bounds on Neutrino Flux at SK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DM pair annihilation produces neutrino, directly or via       or       decay.</a:t>
            </a:r>
          </a:p>
          <a:p>
            <a:r>
              <a:rPr lang="en-US" altLang="ja-JP" sz="3600" dirty="0" smtClean="0"/>
              <a:t>SK measured the flux of upward-going muons induced by cosmic-ray neutrino. </a:t>
            </a:r>
          </a:p>
          <a:p>
            <a:r>
              <a:rPr lang="en-US" altLang="ja-JP" sz="3600" dirty="0" smtClean="0"/>
              <a:t>Regions of </a:t>
            </a:r>
            <a:r>
              <a:rPr lang="en-US" altLang="ja-JP" sz="3600" b="1" dirty="0" smtClean="0"/>
              <a:t>3 degree</a:t>
            </a:r>
            <a:r>
              <a:rPr lang="en-US" altLang="ja-JP" sz="3600" dirty="0" smtClean="0"/>
              <a:t>  to </a:t>
            </a:r>
            <a:r>
              <a:rPr lang="en-US" altLang="ja-JP" sz="3600" b="1" dirty="0" smtClean="0"/>
              <a:t>30 degree</a:t>
            </a:r>
            <a:r>
              <a:rPr lang="en-US" altLang="ja-JP" sz="3600" dirty="0" smtClean="0"/>
              <a:t>  from </a:t>
            </a:r>
            <a:r>
              <a:rPr lang="en-US" altLang="ja-JP" sz="3600" b="1" dirty="0" smtClean="0"/>
              <a:t>Galactic Center </a:t>
            </a:r>
            <a:r>
              <a:rPr lang="en-US" altLang="ja-JP" sz="3600" dirty="0" smtClean="0"/>
              <a:t>are observed.</a:t>
            </a:r>
          </a:p>
          <a:p>
            <a:r>
              <a:rPr lang="en-US" altLang="ja-JP" sz="3600" dirty="0" smtClean="0"/>
              <a:t>SK data work as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an</a:t>
            </a:r>
            <a:r>
              <a:rPr lang="en-US" altLang="ja-JP" sz="3600" dirty="0" smtClean="0"/>
              <a:t> 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upper bound</a:t>
            </a:r>
            <a:r>
              <a:rPr lang="en-US" altLang="ja-JP" sz="3600" dirty="0" smtClean="0"/>
              <a:t>.</a:t>
            </a:r>
          </a:p>
          <a:p>
            <a:endParaRPr lang="en-US" altLang="ja-JP" sz="3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285992"/>
            <a:ext cx="357190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5641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Introduction</a:t>
            </a:r>
            <a:endParaRPr kumimoji="1" lang="ja-JP" altLang="en-US" sz="4800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643174" y="2500306"/>
            <a:ext cx="3714776" cy="7858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Neutrino Flux of Our Model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5143536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In our model, DM pair annihilation produces lepton doublets, i.e. direct neutrinos are produced with the same amount as charged leptons.</a:t>
            </a:r>
            <a:endParaRPr lang="en-US" altLang="ja-JP" dirty="0" smtClean="0"/>
          </a:p>
          <a:p>
            <a:pPr>
              <a:buNone/>
            </a:pPr>
            <a:r>
              <a:rPr kumimoji="1" lang="en-US" altLang="ja-JP" dirty="0" smtClean="0"/>
              <a:t>                            </a:t>
            </a:r>
            <a:r>
              <a:rPr kumimoji="1" lang="en-US" altLang="ja-JP" b="1" dirty="0" smtClean="0"/>
              <a:t>Large neutrino flux</a:t>
            </a:r>
            <a:endParaRPr lang="en-US" altLang="ja-JP" dirty="0" smtClean="0"/>
          </a:p>
          <a:p>
            <a:r>
              <a:rPr kumimoji="1" lang="en-US" altLang="ja-JP" dirty="0" smtClean="0"/>
              <a:t>The neutrino flux from the Galactic Center depends heavily on DM density profile.</a:t>
            </a:r>
          </a:p>
          <a:p>
            <a:pPr>
              <a:buNone/>
            </a:pPr>
            <a:r>
              <a:rPr lang="en-US" altLang="ja-JP" dirty="0" smtClean="0"/>
              <a:t>            We investigated two cases : </a:t>
            </a:r>
          </a:p>
          <a:p>
            <a:pPr>
              <a:buNone/>
            </a:pPr>
            <a:r>
              <a:rPr lang="en-US" altLang="ja-JP" b="1" dirty="0" smtClean="0"/>
              <a:t>                   NFW profile </a:t>
            </a:r>
          </a:p>
          <a:p>
            <a:pPr>
              <a:buNone/>
            </a:pPr>
            <a:r>
              <a:rPr lang="en-US" altLang="ja-JP" b="1" dirty="0" smtClean="0"/>
              <a:t>                   cored isothermal profile</a:t>
            </a:r>
            <a:r>
              <a:rPr lang="en-US" altLang="ja-JP" dirty="0" smtClean="0"/>
              <a:t> with </a:t>
            </a:r>
            <a:r>
              <a:rPr lang="en-US" altLang="ja-JP" b="1" dirty="0" smtClean="0"/>
              <a:t>4kpc</a:t>
            </a:r>
            <a:r>
              <a:rPr lang="en-US" altLang="ja-JP" dirty="0" smtClean="0"/>
              <a:t> core.</a:t>
            </a:r>
            <a:endParaRPr kumimoji="1"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2357422" y="357187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928662" y="507207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左中かっこ 5"/>
          <p:cNvSpPr/>
          <p:nvPr/>
        </p:nvSpPr>
        <p:spPr>
          <a:xfrm>
            <a:off x="1785918" y="5572140"/>
            <a:ext cx="142876" cy="10001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31910"/>
          </a:xfrm>
        </p:spPr>
        <p:txBody>
          <a:bodyPr/>
          <a:lstStyle/>
          <a:p>
            <a:r>
              <a:rPr kumimoji="1" lang="en-US" altLang="ja-JP" dirty="0" smtClean="0"/>
              <a:t>Neutrino Flux vs. SK bound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57364"/>
            <a:ext cx="8472518" cy="5000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Case i)                            ,                  Case ii)                        ,</a:t>
            </a:r>
          </a:p>
          <a:p>
            <a:pPr>
              <a:buNone/>
            </a:pPr>
            <a:r>
              <a:rPr kumimoji="1" lang="en-US" altLang="ja-JP" sz="2800" dirty="0" smtClean="0"/>
              <a:t>                                       ,                                                          ,</a:t>
            </a:r>
          </a:p>
          <a:p>
            <a:pPr>
              <a:buNone/>
            </a:pPr>
            <a:r>
              <a:rPr kumimoji="1" lang="en-US" altLang="ja-JP" sz="2800" dirty="0" smtClean="0"/>
              <a:t>            Normal hierarchy                          Normal hierarchy      </a:t>
            </a:r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The bound is severe in these cases.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1032" y="1142984"/>
            <a:ext cx="445296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58089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500570"/>
            <a:ext cx="1928826" cy="32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4929198"/>
            <a:ext cx="1785950" cy="3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4500570"/>
            <a:ext cx="1357322" cy="37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929198"/>
            <a:ext cx="1857388" cy="3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正方形/長方形 9"/>
          <p:cNvSpPr/>
          <p:nvPr/>
        </p:nvSpPr>
        <p:spPr>
          <a:xfrm>
            <a:off x="500034" y="6215082"/>
            <a:ext cx="5214974" cy="5000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928670"/>
            <a:ext cx="1913970" cy="3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31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Neutrino Flux vs. SK bound II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Case iii)                         ,</a:t>
            </a:r>
          </a:p>
          <a:p>
            <a:pPr>
              <a:buNone/>
            </a:pPr>
            <a:r>
              <a:rPr lang="en-US" altLang="ja-JP" sz="2800" dirty="0" smtClean="0"/>
              <a:t>                                      ,</a:t>
            </a:r>
          </a:p>
          <a:p>
            <a:pPr>
              <a:buNone/>
            </a:pPr>
            <a:r>
              <a:rPr lang="en-US" altLang="ja-JP" sz="2800" dirty="0" smtClean="0"/>
              <a:t>      inverted hierarchy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</a:t>
            </a:r>
          </a:p>
          <a:p>
            <a:pPr>
              <a:buNone/>
            </a:pPr>
            <a:r>
              <a:rPr lang="en-US" altLang="ja-JP" sz="2800" dirty="0" smtClean="0"/>
              <a:t>The flux is safely below the SK bound because DM mass is comparatively light, and the best fit value of “boost factor” is also small. </a:t>
            </a:r>
            <a:r>
              <a:rPr kumimoji="1" lang="en-US" altLang="ja-JP" sz="2800" dirty="0" smtClean="0"/>
              <a:t>  </a:t>
            </a:r>
          </a:p>
          <a:p>
            <a:pPr>
              <a:buNone/>
            </a:pPr>
            <a:r>
              <a:rPr lang="en-US" altLang="ja-JP" sz="2800" dirty="0" smtClean="0"/>
              <a:t>                             </a:t>
            </a:r>
            <a:r>
              <a:rPr lang="en-US" altLang="ja-JP" sz="2800" b="1" dirty="0" smtClean="0"/>
              <a:t>inverted hierarchy case is favored</a:t>
            </a:r>
            <a:r>
              <a:rPr kumimoji="1" lang="en-US" altLang="ja-JP" sz="2800" dirty="0" smtClean="0"/>
              <a:t>             </a:t>
            </a:r>
            <a:endParaRPr kumimoji="1" lang="ja-JP" alt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1857388" cy="31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1928826" cy="33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右矢印 5"/>
          <p:cNvSpPr/>
          <p:nvPr/>
        </p:nvSpPr>
        <p:spPr>
          <a:xfrm>
            <a:off x="1928794" y="614364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71736" y="6072206"/>
            <a:ext cx="5214974" cy="50006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357298"/>
            <a:ext cx="4714908" cy="319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142984"/>
            <a:ext cx="1913970" cy="3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Cosmic Gamma-ray of Our Model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14353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Our model produces large gamma-ray flux through inverse compton scattering of        with interstellar radiation field, that with extra-galactic CMB and hadronic       decay.</a:t>
            </a:r>
          </a:p>
          <a:p>
            <a:r>
              <a:rPr lang="en-US" altLang="ja-JP" dirty="0" smtClean="0"/>
              <a:t>Of these, contribution from </a:t>
            </a:r>
            <a:r>
              <a:rPr lang="en-US" altLang="ja-JP" b="1" dirty="0" smtClean="0">
                <a:solidFill>
                  <a:srgbClr val="00B050"/>
                </a:solidFill>
              </a:rPr>
              <a:t>hadronic      decay </a:t>
            </a:r>
            <a:r>
              <a:rPr lang="en-US" altLang="ja-JP" b="1" dirty="0" smtClean="0"/>
              <a:t>is dominant </a:t>
            </a:r>
            <a:r>
              <a:rPr lang="en-US" altLang="ja-JP" dirty="0" smtClean="0"/>
              <a:t> for                      . </a:t>
            </a:r>
          </a:p>
          <a:p>
            <a:r>
              <a:rPr lang="en-US" altLang="ja-JP" dirty="0" smtClean="0"/>
              <a:t>Gamma-ray flux </a:t>
            </a:r>
            <a:r>
              <a:rPr lang="en-US" altLang="ja-JP" b="1" dirty="0" smtClean="0"/>
              <a:t>of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hadronic      decay</a:t>
            </a:r>
            <a:r>
              <a:rPr lang="en-US" altLang="ja-JP" dirty="0" smtClean="0"/>
              <a:t>                                                 a                            </a:t>
            </a:r>
            <a:r>
              <a:rPr lang="en-US" altLang="ja-JP" b="1" dirty="0" smtClean="0"/>
              <a:t>from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regions other than GC</a:t>
            </a:r>
            <a:r>
              <a:rPr lang="en-US" altLang="ja-JP" dirty="0" smtClean="0"/>
              <a:t>                                      is almost free from </a:t>
            </a:r>
            <a:r>
              <a:rPr lang="en-US" altLang="ja-JP" u="sng" dirty="0" smtClean="0"/>
              <a:t>astrophysical uncertainties</a:t>
            </a:r>
            <a:r>
              <a:rPr lang="en-US" altLang="ja-JP" dirty="0" smtClean="0"/>
              <a:t>.     </a:t>
            </a:r>
            <a:r>
              <a:rPr lang="en-US" altLang="ja-JP" sz="2800" dirty="0" smtClean="0"/>
              <a:t>a     (ISRF distribution, DM density profile, …)</a:t>
            </a:r>
            <a:endParaRPr kumimoji="1" lang="ja-JP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7187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071942"/>
            <a:ext cx="17859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928802"/>
            <a:ext cx="56825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6286512" y="6215082"/>
            <a:ext cx="2400288" cy="506393"/>
          </a:xfrm>
        </p:spPr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64344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72074"/>
            <a:ext cx="581026" cy="4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線矢印コネクタ 19"/>
          <p:cNvCxnSpPr/>
          <p:nvPr/>
        </p:nvCxnSpPr>
        <p:spPr>
          <a:xfrm rot="5400000" flipH="1" flipV="1">
            <a:off x="6893735" y="6107925"/>
            <a:ext cx="285752" cy="714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143644"/>
            <a:ext cx="581026" cy="4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Gamma-ray Flux vs. Fermi LAT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71546"/>
            <a:ext cx="8715436" cy="521497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Fermi LAT measured gamma-ray from the region         a                 ,                        (avoiding GC) .  We compare gamma-ray from hadronic       decay of our model with current Fermi LAT data.   </a:t>
            </a:r>
            <a:endParaRPr kumimoji="1" lang="en-US" altLang="ja-JP" sz="1200" dirty="0" smtClean="0"/>
          </a:p>
          <a:p>
            <a:pPr>
              <a:buNone/>
            </a:pPr>
            <a:r>
              <a:rPr lang="en-US" altLang="ja-JP" sz="1200" dirty="0" smtClean="0"/>
              <a:t> </a:t>
            </a:r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 Case i)                                                Case ii)</a:t>
            </a:r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167113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164562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071678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412" y="3643314"/>
            <a:ext cx="44955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650712"/>
            <a:ext cx="4559475" cy="292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000372"/>
            <a:ext cx="1913970" cy="3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Gamma-ray Flux vs. Fermi LAT II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en-US" altLang="ja-JP" sz="2800" dirty="0" smtClean="0"/>
              <a:t>Case iii)</a:t>
            </a:r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            Future measurement of                        gamma-ray  flux may discover the peak of hadronic       decay.     </a:t>
            </a:r>
            <a:endParaRPr kumimoji="1" lang="ja-JP" altLang="en-US" sz="2800" dirty="0"/>
          </a:p>
        </p:txBody>
      </p:sp>
      <p:sp>
        <p:nvSpPr>
          <p:cNvPr id="4" name="右矢印 3"/>
          <p:cNvSpPr/>
          <p:nvPr/>
        </p:nvSpPr>
        <p:spPr>
          <a:xfrm>
            <a:off x="785786" y="5143512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5072098" cy="327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572140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285860"/>
            <a:ext cx="1913970" cy="30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072074"/>
            <a:ext cx="16201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Conclusions</a:t>
            </a:r>
            <a:endParaRPr kumimoji="1" lang="ja-JP" altLang="en-US" sz="4800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357422" y="2428868"/>
            <a:ext cx="4429156" cy="7858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35719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535785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We built a minimal UV completion of SM by adding </a:t>
            </a:r>
            <a:r>
              <a:rPr kumimoji="1" lang="en-US" altLang="ja-JP" b="1" dirty="0" smtClean="0"/>
              <a:t>type II seesaw mechanism </a:t>
            </a:r>
            <a:r>
              <a:rPr kumimoji="1" lang="en-US" altLang="ja-JP" dirty="0" smtClean="0"/>
              <a:t>and </a:t>
            </a:r>
            <a:r>
              <a:rPr kumimoji="1" lang="en-US" altLang="ja-JP" b="1" dirty="0" smtClean="0"/>
              <a:t>gauge singlet scalar DM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This model </a:t>
            </a:r>
            <a:r>
              <a:rPr kumimoji="1" lang="en-US" altLang="ja-JP" b="1" dirty="0" smtClean="0"/>
              <a:t>naturally induces leptophilic DM</a:t>
            </a:r>
            <a:r>
              <a:rPr kumimoji="1" lang="en-US" altLang="ja-JP" dirty="0" smtClean="0"/>
              <a:t>.</a:t>
            </a:r>
          </a:p>
          <a:p>
            <a:r>
              <a:rPr kumimoji="1" lang="en-US" altLang="ja-JP" dirty="0" smtClean="0"/>
              <a:t>PAMELA anomaly and Fermi LAT data can be explained by DM pair annihilation </a:t>
            </a:r>
            <a:r>
              <a:rPr lang="en-US" altLang="ja-JP" dirty="0" smtClean="0"/>
              <a:t>with “boost factor” and subsequent      decay into leptons.</a:t>
            </a:r>
          </a:p>
          <a:p>
            <a:r>
              <a:rPr lang="en-US" altLang="ja-JP" dirty="0" smtClean="0"/>
              <a:t>Because of type II seesaw mechanism, flavor structure of primary lepton flux is related to neutrino mass pattern.</a:t>
            </a:r>
          </a:p>
          <a:p>
            <a:endParaRPr lang="en-US" altLang="ja-JP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00504"/>
            <a:ext cx="357190" cy="29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We calculated cosmic-ray flux with the assumptions that                 or                   and  normal or inverted hierarchy for neutrino masses.</a:t>
            </a:r>
          </a:p>
          <a:p>
            <a:r>
              <a:rPr lang="en-US" altLang="ja-JP" dirty="0" smtClean="0"/>
              <a:t>We found that </a:t>
            </a:r>
            <a:r>
              <a:rPr lang="en-US" altLang="ja-JP" b="1" dirty="0" smtClean="0"/>
              <a:t>inverted neutrino mass hierarchy </a:t>
            </a:r>
            <a:r>
              <a:rPr lang="en-US" altLang="ja-JP" dirty="0" smtClean="0"/>
              <a:t>and </a:t>
            </a:r>
            <a:r>
              <a:rPr lang="en-US" altLang="ja-JP" b="1" dirty="0" smtClean="0"/>
              <a:t>light</a:t>
            </a:r>
            <a:r>
              <a:rPr lang="en-US" altLang="ja-JP" dirty="0" smtClean="0"/>
              <a:t>      can give a good fit to PAMELA and Fermi LAT data without tension with SK neutrino flux bound.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        </a:t>
            </a:r>
            <a:r>
              <a:rPr lang="en-US" altLang="ja-JP" sz="1800" dirty="0" smtClean="0"/>
              <a:t> </a:t>
            </a:r>
            <a:r>
              <a:rPr lang="en-US" altLang="ja-JP" sz="2000" dirty="0" smtClean="0"/>
              <a:t> 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               </a:t>
            </a:r>
            <a:r>
              <a:rPr lang="en-US" altLang="ja-JP" b="1" dirty="0" smtClean="0"/>
              <a:t>inverted hierarchy is favored.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357562"/>
            <a:ext cx="357190" cy="29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下矢印 4"/>
          <p:cNvSpPr/>
          <p:nvPr/>
        </p:nvSpPr>
        <p:spPr>
          <a:xfrm>
            <a:off x="3857620" y="4643446"/>
            <a:ext cx="500066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00174"/>
            <a:ext cx="1285884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00174"/>
            <a:ext cx="14973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38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Positron Fraction from PAMELA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4525963"/>
          </a:xfrm>
        </p:spPr>
        <p:txBody>
          <a:bodyPr/>
          <a:lstStyle/>
          <a:p>
            <a:r>
              <a:rPr kumimoji="1" lang="en-US" altLang="ja-JP" dirty="0" smtClean="0"/>
              <a:t>Anomalous excess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above</a:t>
            </a:r>
            <a:r>
              <a:rPr kumimoji="1" lang="en-US" altLang="ja-JP" dirty="0" smtClean="0">
                <a:solidFill>
                  <a:srgbClr val="002060"/>
                </a:solidFill>
              </a:rPr>
              <a:t> 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10 GeV</a:t>
            </a:r>
            <a:r>
              <a:rPr lang="en-US" altLang="ja-JP" b="1" dirty="0" smtClean="0">
                <a:solidFill>
                  <a:srgbClr val="002060"/>
                </a:solidFill>
              </a:rPr>
              <a:t>.</a:t>
            </a:r>
            <a:endParaRPr kumimoji="1" lang="en-US" altLang="ja-JP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508677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500174"/>
            <a:ext cx="2638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5143512"/>
            <a:ext cx="1057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              Flux from Fermi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28736"/>
            <a:ext cx="4400552" cy="4697427"/>
          </a:xfrm>
        </p:spPr>
        <p:txBody>
          <a:bodyPr/>
          <a:lstStyle/>
          <a:p>
            <a:r>
              <a:rPr kumimoji="1" lang="en-US" altLang="ja-JP" dirty="0" smtClean="0"/>
              <a:t>Mild excess in</a:t>
            </a:r>
          </a:p>
          <a:p>
            <a:pPr>
              <a:buNone/>
            </a:pPr>
            <a:r>
              <a:rPr lang="en-US" altLang="ja-JP" b="1" dirty="0" smtClean="0">
                <a:solidFill>
                  <a:srgbClr val="002060"/>
                </a:solidFill>
              </a:rPr>
              <a:t>1000 GeV &gt; E &gt; 10 GeV</a:t>
            </a:r>
            <a:r>
              <a:rPr lang="en-US" altLang="ja-JP" dirty="0" smtClean="0"/>
              <a:t>.</a:t>
            </a:r>
            <a:endParaRPr kumimoji="1" lang="en-US" altLang="ja-JP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60" y="2571744"/>
            <a:ext cx="5715040" cy="409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14554"/>
            <a:ext cx="2752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208401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“Leptophilic Dark Matter”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Anti-proton ratio from PAMELA.</a:t>
            </a:r>
          </a:p>
          <a:p>
            <a:r>
              <a:rPr lang="en-US" altLang="ja-JP" dirty="0" smtClean="0"/>
              <a:t>No significant excess.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DM decay or ann. into leptons is favored.</a:t>
            </a:r>
            <a:endParaRPr lang="en-US" altLang="ja-JP" dirty="0"/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     “</a:t>
            </a:r>
            <a:r>
              <a:rPr lang="en-US" altLang="ja-JP" b="1" dirty="0" smtClean="0">
                <a:solidFill>
                  <a:srgbClr val="FF0000"/>
                </a:solidFill>
              </a:rPr>
              <a:t>Leptophilic DM</a:t>
            </a:r>
            <a:r>
              <a:rPr lang="en-US" altLang="ja-JP" dirty="0" smtClean="0">
                <a:solidFill>
                  <a:srgbClr val="FF0000"/>
                </a:solidFill>
              </a:rPr>
              <a:t>”</a:t>
            </a: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下矢印 3"/>
          <p:cNvSpPr/>
          <p:nvPr/>
        </p:nvSpPr>
        <p:spPr>
          <a:xfrm>
            <a:off x="2143108" y="3357562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36" y="2285992"/>
            <a:ext cx="4572064" cy="437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575" y="2214554"/>
            <a:ext cx="2638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 Model : Type II Seesaw Portal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altLang="ja-JP" sz="3600" dirty="0" smtClean="0"/>
              <a:t>In SM, neutrino mass and dark matter particle are missing.</a:t>
            </a:r>
          </a:p>
          <a:p>
            <a:pPr>
              <a:buNone/>
            </a:pPr>
            <a:endParaRPr lang="en-US" altLang="ja-JP" sz="3600" dirty="0" smtClean="0"/>
          </a:p>
          <a:p>
            <a:r>
              <a:rPr lang="en-US" altLang="ja-JP" sz="3600" dirty="0" smtClean="0"/>
              <a:t>For a </a:t>
            </a:r>
            <a:r>
              <a:rPr lang="en-US" altLang="ja-JP" sz="3600" b="1" dirty="0" smtClean="0"/>
              <a:t>minimal UV completion</a:t>
            </a:r>
            <a:r>
              <a:rPr lang="en-US" altLang="ja-JP" sz="3600" dirty="0" smtClean="0"/>
              <a:t>, we assume </a:t>
            </a:r>
          </a:p>
          <a:p>
            <a:pPr>
              <a:buNone/>
            </a:pPr>
            <a:r>
              <a:rPr lang="en-US" altLang="ja-JP" sz="3600" b="1" dirty="0" smtClean="0"/>
              <a:t>     </a:t>
            </a:r>
            <a:r>
              <a:rPr lang="en-US" altLang="ja-JP" sz="3600" dirty="0" smtClean="0"/>
              <a:t>(1) </a:t>
            </a:r>
            <a:r>
              <a:rPr lang="en-US" altLang="ja-JP" sz="3600" dirty="0" smtClean="0">
                <a:solidFill>
                  <a:srgbClr val="FF0000"/>
                </a:solidFill>
              </a:rPr>
              <a:t>type II seesaw mechanism </a:t>
            </a:r>
          </a:p>
          <a:p>
            <a:pPr>
              <a:buNone/>
            </a:pPr>
            <a:r>
              <a:rPr lang="en-US" altLang="ja-JP" sz="3600" dirty="0" smtClean="0">
                <a:solidFill>
                  <a:srgbClr val="FF0000"/>
                </a:solidFill>
              </a:rPr>
              <a:t>     </a:t>
            </a:r>
            <a:r>
              <a:rPr lang="en-US" altLang="ja-JP" sz="3600" dirty="0" smtClean="0"/>
              <a:t>(2) </a:t>
            </a:r>
            <a:r>
              <a:rPr lang="en-US" altLang="ja-JP" sz="3600" dirty="0" smtClean="0">
                <a:solidFill>
                  <a:schemeClr val="tx2"/>
                </a:solidFill>
              </a:rPr>
              <a:t>a gauge singlet scalar DM</a:t>
            </a:r>
            <a:r>
              <a:rPr lang="en-US" altLang="ja-JP" sz="3600" dirty="0" smtClean="0"/>
              <a:t> 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Our Model and </a:t>
            </a:r>
            <a:r>
              <a:rPr kumimoji="1" lang="en-US" altLang="ja-JP" dirty="0" smtClean="0"/>
              <a:t>PAMELA anomaly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In our model, PAMELA anomaly and its leptophilic nature are </a:t>
            </a:r>
            <a:r>
              <a:rPr lang="en-US" altLang="ja-JP" sz="3600" b="1" dirty="0" smtClean="0"/>
              <a:t>naturally</a:t>
            </a:r>
            <a:r>
              <a:rPr lang="en-US" altLang="ja-JP" sz="3600" dirty="0" smtClean="0"/>
              <a:t> explained by DM pair annihilation.                          (with unknown “boost factor”)</a:t>
            </a:r>
          </a:p>
          <a:p>
            <a:r>
              <a:rPr lang="en-US" altLang="ja-JP" sz="3600" dirty="0" smtClean="0"/>
              <a:t>We calculated cosmic-ray positron fraction and                 flux and compared them with PAMELA/Fermi LAT data.</a:t>
            </a:r>
          </a:p>
          <a:p>
            <a:endParaRPr kumimoji="1" lang="ja-JP" alt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72008"/>
            <a:ext cx="1500198" cy="46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/>
              <a:t>Our Model</a:t>
            </a:r>
            <a:endParaRPr kumimoji="1" lang="ja-JP" altLang="en-US" sz="4800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5A9C8-BDBB-470A-B9B5-C8EBD2AE31D1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786050" y="2500306"/>
            <a:ext cx="3500462" cy="7858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1799</TotalTime>
  <Words>1182</Words>
  <Application>Microsoft Office PowerPoint</Application>
  <PresentationFormat>画面に合わせる (4:3)</PresentationFormat>
  <Paragraphs>280</Paragraphs>
  <Slides>38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39" baseType="lpstr">
      <vt:lpstr>Office テーマ</vt:lpstr>
      <vt:lpstr>Type II Seesaw Portal and PAMELA/Fermi LAT Signals</vt:lpstr>
      <vt:lpstr>Table of Contents</vt:lpstr>
      <vt:lpstr>Introduction</vt:lpstr>
      <vt:lpstr>Positron Fraction from PAMELA</vt:lpstr>
      <vt:lpstr>              Flux from Fermi</vt:lpstr>
      <vt:lpstr>“Leptophilic Dark Matter”</vt:lpstr>
      <vt:lpstr>Our Model : Type II Seesaw Portal</vt:lpstr>
      <vt:lpstr>Our Model and PAMELA anomaly</vt:lpstr>
      <vt:lpstr>Our Model</vt:lpstr>
      <vt:lpstr>Particle Contents</vt:lpstr>
      <vt:lpstr>Lagrangian and Potential</vt:lpstr>
      <vt:lpstr>Type II Seesaw Mechanism</vt:lpstr>
      <vt:lpstr>DM pair annihilations and        decay</vt:lpstr>
      <vt:lpstr>Dominant mode of DM annihilation</vt:lpstr>
      <vt:lpstr>Boost Factor</vt:lpstr>
      <vt:lpstr>Boost Factor II</vt:lpstr>
      <vt:lpstr>DM Direct Detection Bound</vt:lpstr>
      <vt:lpstr>Neutrino Mass Hierarchy </vt:lpstr>
      <vt:lpstr>Mass of       </vt:lpstr>
      <vt:lpstr>Spectrum of Primary Leptons from a </vt:lpstr>
      <vt:lpstr>Numerical Analysis</vt:lpstr>
      <vt:lpstr>Cosmic-ray Flux from DM annihilation</vt:lpstr>
      <vt:lpstr>Four Cases</vt:lpstr>
      <vt:lpstr>Cosmic-ray        Fluxes</vt:lpstr>
      <vt:lpstr>Best Fits</vt:lpstr>
      <vt:lpstr>Graphs of Best Fit  i) </vt:lpstr>
      <vt:lpstr>Graphs of Best Fit  ii) </vt:lpstr>
      <vt:lpstr>Graphs of Best Fit  iii) </vt:lpstr>
      <vt:lpstr>Bounds on Neutrino Flux at SK</vt:lpstr>
      <vt:lpstr>Neutrino Flux of Our Model</vt:lpstr>
      <vt:lpstr>Neutrino Flux vs. SK bound</vt:lpstr>
      <vt:lpstr>Neutrino Flux vs. SK bound II</vt:lpstr>
      <vt:lpstr>Cosmic Gamma-ray of Our Model</vt:lpstr>
      <vt:lpstr>Gamma-ray Flux vs. Fermi LAT</vt:lpstr>
      <vt:lpstr>Gamma-ray Flux vs. Fermi LAT II</vt:lpstr>
      <vt:lpstr>Conclusions</vt:lpstr>
      <vt:lpstr>　　</vt:lpstr>
      <vt:lpstr>　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II Seesaw Portal and PAMELA/Fermi LAT Signals</dc:title>
  <dc:creator>Taveras</dc:creator>
  <cp:lastModifiedBy>Taveras</cp:lastModifiedBy>
  <cp:revision>291</cp:revision>
  <dcterms:created xsi:type="dcterms:W3CDTF">2009-10-17T00:29:13Z</dcterms:created>
  <dcterms:modified xsi:type="dcterms:W3CDTF">2009-11-11T10:09:44Z</dcterms:modified>
</cp:coreProperties>
</file>