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8" r:id="rId8"/>
    <p:sldId id="261" r:id="rId9"/>
    <p:sldId id="264" r:id="rId10"/>
    <p:sldId id="270" r:id="rId11"/>
    <p:sldId id="260" r:id="rId12"/>
    <p:sldId id="269" r:id="rId13"/>
    <p:sldId id="266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D23B-E4B4-410F-B8DF-C0EE742205EE}" type="datetimeFigureOut">
              <a:rPr kumimoji="1" lang="ja-JP" altLang="en-US" smtClean="0"/>
              <a:pPr/>
              <a:t>2013/1/18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8DF8-F5EB-455B-97A9-795D40F1A3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smtClean="0">
                <a:solidFill>
                  <a:srgbClr val="92D050"/>
                </a:solidFill>
              </a:rPr>
              <a:t>Concluding</a:t>
            </a:r>
            <a:r>
              <a:rPr kumimoji="1" lang="en-US" altLang="ja-JP" dirty="0" smtClean="0"/>
              <a:t>) Remarks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Ken Imai (JAEA/J-PARC)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0" y="71435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KEK Workshop on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Hadron</a:t>
            </a:r>
            <a:r>
              <a:rPr kumimoji="1" lang="en-US" altLang="ja-JP" dirty="0" smtClean="0">
                <a:solidFill>
                  <a:srgbClr val="0070C0"/>
                </a:solidFill>
              </a:rPr>
              <a:t> Physics with high-momentum beams at J-PARC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2013.1.15-18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Helvetica" charset="0"/>
              </a:rPr>
              <a:t>Phase 1 and Phase </a:t>
            </a:r>
            <a:r>
              <a:rPr lang="en-US" altLang="ja-JP" dirty="0" smtClean="0">
                <a:latin typeface="Helvetica" charset="0"/>
              </a:rPr>
              <a:t>2</a:t>
            </a:r>
            <a:br>
              <a:rPr lang="en-US" altLang="ja-JP" dirty="0" smtClean="0">
                <a:latin typeface="Helvetica" charset="0"/>
              </a:rPr>
            </a:br>
            <a:r>
              <a:rPr lang="en-US" altLang="ja-JP" dirty="0" smtClean="0">
                <a:latin typeface="Helvetica" charset="0"/>
              </a:rPr>
              <a:t> </a:t>
            </a:r>
            <a:r>
              <a:rPr lang="en-US" altLang="ja-JP" dirty="0">
                <a:latin typeface="Helvetica" charset="0"/>
              </a:rPr>
              <a:t>(as of 2001)</a:t>
            </a:r>
            <a:endParaRPr lang="en-US" altLang="ja-JP" dirty="0"/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457200" y="5638800"/>
            <a:ext cx="8077200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2000" lvl="1" indent="-279400" defTabSz="762000" hangingPunct="0">
              <a:spcBef>
                <a:spcPct val="20000"/>
              </a:spcBef>
              <a:buClr>
                <a:schemeClr val="accent2"/>
              </a:buClr>
              <a:buSzPct val="100000"/>
              <a:buFontTx/>
              <a:buChar char="–"/>
            </a:pPr>
            <a:r>
              <a:rPr lang="en-US" altLang="ja-JP" sz="1800">
                <a:solidFill>
                  <a:srgbClr val="00AE00"/>
                </a:solidFill>
                <a:latin typeface="Helvetica" charset="0"/>
              </a:rPr>
              <a:t>Phase 1 + Phase 2 = 1,890 Oku Yen (= $1.89 billion if $1 = 100 Yen).</a:t>
            </a:r>
          </a:p>
          <a:p>
            <a:pPr marL="762000" lvl="1" indent="-279400" defTabSz="762000" hangingPunct="0">
              <a:spcBef>
                <a:spcPct val="20000"/>
              </a:spcBef>
              <a:buClr>
                <a:schemeClr val="accent2"/>
              </a:buClr>
              <a:buSzPct val="100000"/>
              <a:buFontTx/>
              <a:buChar char="–"/>
            </a:pPr>
            <a:r>
              <a:rPr lang="en-US" altLang="ja-JP" sz="1800">
                <a:solidFill>
                  <a:srgbClr val="00AE00"/>
                </a:solidFill>
                <a:latin typeface="Helvetica" charset="0"/>
              </a:rPr>
              <a:t>Phase 1 = 1,335 Oku Yen for 6 years (= 2/3 of 1,890 Oku Yen). </a:t>
            </a:r>
          </a:p>
        </p:txBody>
      </p:sp>
      <p:pic>
        <p:nvPicPr>
          <p:cNvPr id="549901" name="Picture 13" descr="budget1.pct                                                    000D9AA4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5740400" cy="2073275"/>
          </a:xfrm>
          <a:prstGeom prst="rect">
            <a:avLst/>
          </a:prstGeom>
          <a:noFill/>
        </p:spPr>
      </p:pic>
      <p:pic>
        <p:nvPicPr>
          <p:cNvPr id="549902" name="Picture 14" descr="budget2.pct                                                    000D9AA4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0050"/>
            <a:ext cx="3505200" cy="3371850"/>
          </a:xfrm>
          <a:prstGeom prst="rect">
            <a:avLst/>
          </a:prstGeom>
          <a:noFill/>
        </p:spPr>
      </p:pic>
      <p:pic>
        <p:nvPicPr>
          <p:cNvPr id="549903" name="Picture 15" descr="config1.pct                                                    000D9AA4Macintosh HD                   B191BFF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8382000" cy="3670300"/>
          </a:xfrm>
          <a:prstGeom prst="rect">
            <a:avLst/>
          </a:prstGeom>
          <a:noFill/>
        </p:spPr>
      </p:pic>
      <p:sp>
        <p:nvSpPr>
          <p:cNvPr id="549905" name="Rectangle 17"/>
          <p:cNvSpPr>
            <a:spLocks noChangeArrowheads="1"/>
          </p:cNvSpPr>
          <p:nvPr/>
        </p:nvSpPr>
        <p:spPr bwMode="auto">
          <a:xfrm>
            <a:off x="381000" y="6324600"/>
            <a:ext cx="8077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1" defTabSz="762000" hangingPunct="0">
              <a:spcBef>
                <a:spcPct val="20000"/>
              </a:spcBef>
              <a:buClr>
                <a:schemeClr val="accent2"/>
              </a:buClr>
              <a:buSzPct val="100000"/>
              <a:buFontTx/>
              <a:buChar char="–"/>
            </a:pPr>
            <a:r>
              <a:rPr lang="en-US" altLang="ja-JP" sz="1800">
                <a:solidFill>
                  <a:srgbClr val="00AE00"/>
                </a:solidFill>
                <a:latin typeface="Helvetica" charset="0"/>
              </a:rPr>
              <a:t>  JAERI = 865 Oku Yen (</a:t>
            </a:r>
            <a:r>
              <a:rPr lang="en-US" altLang="ja-JP" sz="1800">
                <a:solidFill>
                  <a:srgbClr val="00AE00"/>
                </a:solidFill>
                <a:latin typeface="Symbol" charset="2"/>
              </a:rPr>
              <a:t></a:t>
            </a:r>
            <a:r>
              <a:rPr lang="en-US" altLang="ja-JP" sz="1800">
                <a:solidFill>
                  <a:srgbClr val="00AE00"/>
                </a:solidFill>
                <a:latin typeface="Helvetica" charset="0"/>
              </a:rPr>
              <a:t> 2/3), KEK = 470 Oku Yen (</a:t>
            </a:r>
            <a:r>
              <a:rPr lang="en-US" altLang="ja-JP" sz="1800">
                <a:solidFill>
                  <a:srgbClr val="00AE00"/>
                </a:solidFill>
                <a:latin typeface="Symbol" charset="2"/>
              </a:rPr>
              <a:t></a:t>
            </a:r>
            <a:r>
              <a:rPr lang="en-US" altLang="ja-JP" sz="1800">
                <a:solidFill>
                  <a:srgbClr val="00AE00"/>
                </a:solidFill>
                <a:latin typeface="Helvetica" charset="0"/>
              </a:rPr>
              <a:t> 1/3).   </a:t>
            </a:r>
          </a:p>
        </p:txBody>
      </p:sp>
      <p:sp>
        <p:nvSpPr>
          <p:cNvPr id="549907" name="Text Box 19"/>
          <p:cNvSpPr txBox="1">
            <a:spLocks noChangeArrowheads="1"/>
          </p:cNvSpPr>
          <p:nvPr/>
        </p:nvSpPr>
        <p:spPr bwMode="auto">
          <a:xfrm>
            <a:off x="0" y="0"/>
            <a:ext cx="1828800" cy="284163"/>
          </a:xfrm>
          <a:prstGeom prst="rect">
            <a:avLst/>
          </a:prstGeom>
          <a:solidFill>
            <a:srgbClr val="FFF4F0"/>
          </a:solidFill>
          <a:ln w="9525">
            <a:solidFill>
              <a:srgbClr val="B82E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B82E1F"/>
                </a:solidFill>
                <a:latin typeface="Helvetica" charset="0"/>
              </a:rPr>
              <a:t>1) Budget and Schedule</a:t>
            </a:r>
            <a:endParaRPr lang="en-US" altLang="ja-JP" sz="2000" b="1">
              <a:solidFill>
                <a:srgbClr val="B82E1F"/>
              </a:solidFill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autoUpdateAnimBg="0"/>
      <p:bldP spid="5499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>
                <a:solidFill>
                  <a:srgbClr val="7030A0"/>
                </a:solidFill>
              </a:rPr>
              <a:t>  Let us thank the organizers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        S. Kumano, </a:t>
            </a:r>
            <a:r>
              <a:rPr lang="en-US" altLang="ja-JP" dirty="0" err="1" smtClean="0">
                <a:solidFill>
                  <a:srgbClr val="7030A0"/>
                </a:solidFill>
              </a:rPr>
              <a:t>O.Morimatsu</a:t>
            </a:r>
            <a:r>
              <a:rPr lang="en-US" altLang="ja-JP" dirty="0" smtClean="0">
                <a:solidFill>
                  <a:srgbClr val="7030A0"/>
                </a:solidFill>
              </a:rPr>
              <a:t>, </a:t>
            </a:r>
            <a:r>
              <a:rPr lang="en-US" altLang="ja-JP" dirty="0" err="1" smtClean="0">
                <a:solidFill>
                  <a:srgbClr val="7030A0"/>
                </a:solidFill>
              </a:rPr>
              <a:t>S.Sawada</a:t>
            </a:r>
            <a:endParaRPr lang="en-US" altLang="ja-JP" dirty="0" smtClean="0">
              <a:solidFill>
                <a:srgbClr val="7030A0"/>
              </a:solidFill>
            </a:endParaRP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rgbClr val="FF0000"/>
                </a:solidFill>
              </a:rPr>
              <a:t>Let us thank Ms. Reiko </a:t>
            </a:r>
            <a:r>
              <a:rPr lang="en-US" altLang="ja-JP" dirty="0" err="1" smtClean="0">
                <a:solidFill>
                  <a:srgbClr val="FF0000"/>
                </a:solidFill>
              </a:rPr>
              <a:t>Kusama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for her help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latin typeface="Symbol" pitchFamily="18" charset="2"/>
              </a:rPr>
              <a:t>      </a:t>
            </a:r>
            <a:r>
              <a:rPr lang="en-US" altLang="ja-JP" sz="4400" smtClean="0">
                <a:latin typeface="Symbol" pitchFamily="18" charset="2"/>
              </a:rPr>
              <a:t>X</a:t>
            </a:r>
            <a:r>
              <a:rPr lang="en-US" altLang="ja-JP" sz="4400" smtClean="0"/>
              <a:t>* </a:t>
            </a:r>
            <a:r>
              <a:rPr lang="en-US" altLang="ja-JP" smtClean="0"/>
              <a:t>      </a:t>
            </a:r>
            <a:r>
              <a:rPr lang="en-US" altLang="ja-JP" sz="2400" smtClean="0"/>
              <a:t>quark model:   </a:t>
            </a:r>
            <a:r>
              <a:rPr lang="en-US" altLang="ja-JP" sz="1800" smtClean="0"/>
              <a:t>Chao, Isgur, Karl    PRD  23 (1981)</a:t>
            </a:r>
            <a:endParaRPr lang="ja-JP" altLang="en-US" sz="1800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2313" y="1508125"/>
            <a:ext cx="7531100" cy="5138738"/>
          </a:xfrm>
        </p:spPr>
      </p:pic>
      <p:sp>
        <p:nvSpPr>
          <p:cNvPr id="13316" name="テキスト ボックス 3"/>
          <p:cNvSpPr txBox="1">
            <a:spLocks noChangeArrowheads="1"/>
          </p:cNvSpPr>
          <p:nvPr/>
        </p:nvSpPr>
        <p:spPr bwMode="auto">
          <a:xfrm>
            <a:off x="3059113" y="350043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ja-JP" sz="1800">
                <a:solidFill>
                  <a:srgbClr val="FF0000"/>
                </a:solidFill>
              </a:rPr>
              <a:t>(1690)J</a:t>
            </a:r>
            <a:r>
              <a:rPr lang="en-US" altLang="ja-JP" sz="1800" baseline="30000">
                <a:solidFill>
                  <a:srgbClr val="FF0000"/>
                </a:solidFill>
              </a:rPr>
              <a:t>P</a:t>
            </a:r>
            <a:r>
              <a:rPr lang="en-US" altLang="ja-JP" sz="1800">
                <a:solidFill>
                  <a:srgbClr val="FF0000"/>
                </a:solidFill>
              </a:rPr>
              <a:t>?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3317" name="テキスト ボックス 4"/>
          <p:cNvSpPr txBox="1">
            <a:spLocks noChangeArrowheads="1"/>
          </p:cNvSpPr>
          <p:nvPr/>
        </p:nvSpPr>
        <p:spPr bwMode="auto">
          <a:xfrm>
            <a:off x="6011863" y="407670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ja-JP" sz="1800">
                <a:solidFill>
                  <a:srgbClr val="FF0000"/>
                </a:solidFill>
              </a:rPr>
              <a:t>(1820)3/2-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6" name="上矢印 5"/>
          <p:cNvSpPr/>
          <p:nvPr/>
        </p:nvSpPr>
        <p:spPr>
          <a:xfrm>
            <a:off x="6156325" y="3860800"/>
            <a:ext cx="46038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3059113" y="3860800"/>
            <a:ext cx="46037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20" name="テキスト ボックス 8"/>
          <p:cNvSpPr txBox="1">
            <a:spLocks noChangeArrowheads="1"/>
          </p:cNvSpPr>
          <p:nvPr/>
        </p:nvSpPr>
        <p:spPr bwMode="auto">
          <a:xfrm>
            <a:off x="3105150" y="4149725"/>
            <a:ext cx="151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ja-JP" sz="1800">
                <a:solidFill>
                  <a:srgbClr val="FF0000"/>
                </a:solidFill>
              </a:rPr>
              <a:t>(1530)3/2+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541713" y="4503738"/>
            <a:ext cx="44450" cy="217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4427538" y="3716338"/>
            <a:ext cx="28892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3323" name="直線コネクタ 12"/>
          <p:cNvCxnSpPr>
            <a:cxnSpLocks noChangeShapeType="1"/>
          </p:cNvCxnSpPr>
          <p:nvPr/>
        </p:nvCxnSpPr>
        <p:spPr bwMode="auto">
          <a:xfrm>
            <a:off x="5219700" y="5300663"/>
            <a:ext cx="360363" cy="0"/>
          </a:xfrm>
          <a:prstGeom prst="line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</p:cxnSp>
      <p:cxnSp>
        <p:nvCxnSpPr>
          <p:cNvPr id="13324" name="直線コネクタ 14"/>
          <p:cNvCxnSpPr>
            <a:cxnSpLocks noChangeShapeType="1"/>
          </p:cNvCxnSpPr>
          <p:nvPr/>
        </p:nvCxnSpPr>
        <p:spPr bwMode="auto">
          <a:xfrm>
            <a:off x="5867400" y="4797425"/>
            <a:ext cx="433388" cy="0"/>
          </a:xfrm>
          <a:prstGeom prst="line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</p:cxnSp>
      <p:sp>
        <p:nvSpPr>
          <p:cNvPr id="13325" name="テキスト ボックス 15"/>
          <p:cNvSpPr txBox="1">
            <a:spLocks noChangeArrowheads="1"/>
          </p:cNvSpPr>
          <p:nvPr/>
        </p:nvSpPr>
        <p:spPr bwMode="auto">
          <a:xfrm>
            <a:off x="6300788" y="4613275"/>
            <a:ext cx="1401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Symbol" pitchFamily="18" charset="2"/>
              </a:rPr>
              <a:t>L</a:t>
            </a:r>
            <a:r>
              <a:rPr lang="en-US" altLang="ja-JP" sz="1800"/>
              <a:t>(1520)3/2-</a:t>
            </a:r>
            <a:endParaRPr lang="ja-JP" altLang="en-US" sz="1800"/>
          </a:p>
        </p:txBody>
      </p:sp>
      <p:sp>
        <p:nvSpPr>
          <p:cNvPr id="13326" name="テキスト ボックス 16"/>
          <p:cNvSpPr txBox="1">
            <a:spLocks noChangeArrowheads="1"/>
          </p:cNvSpPr>
          <p:nvPr/>
        </p:nvSpPr>
        <p:spPr bwMode="auto">
          <a:xfrm>
            <a:off x="5580063" y="5157788"/>
            <a:ext cx="165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latin typeface="Symbol" pitchFamily="18" charset="2"/>
              </a:rPr>
              <a:t>L</a:t>
            </a:r>
            <a:r>
              <a:rPr lang="en-US" altLang="ja-JP" sz="1800"/>
              <a:t>(1405)1/2-</a:t>
            </a:r>
            <a:endParaRPr lang="ja-JP" altLang="en-US" sz="1800"/>
          </a:p>
          <a:p>
            <a:endParaRPr lang="ja-JP" altLang="en-US" sz="1800"/>
          </a:p>
        </p:txBody>
      </p:sp>
      <p:cxnSp>
        <p:nvCxnSpPr>
          <p:cNvPr id="13327" name="直線コネクタ 18"/>
          <p:cNvCxnSpPr>
            <a:cxnSpLocks noChangeShapeType="1"/>
          </p:cNvCxnSpPr>
          <p:nvPr/>
        </p:nvCxnSpPr>
        <p:spPr bwMode="auto">
          <a:xfrm>
            <a:off x="2700338" y="5589588"/>
            <a:ext cx="50323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328" name="直線コネクタ 22"/>
          <p:cNvCxnSpPr>
            <a:cxnSpLocks noChangeShapeType="1"/>
          </p:cNvCxnSpPr>
          <p:nvPr/>
        </p:nvCxnSpPr>
        <p:spPr bwMode="auto">
          <a:xfrm>
            <a:off x="5148263" y="4149725"/>
            <a:ext cx="431800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miter lim="800000"/>
            <a:headEnd/>
            <a:tailEnd/>
          </a:ln>
        </p:spPr>
      </p:cxnSp>
      <p:cxnSp>
        <p:nvCxnSpPr>
          <p:cNvPr id="13329" name="直線矢印コネクタ 24"/>
          <p:cNvCxnSpPr>
            <a:cxnSpLocks noChangeShapeType="1"/>
          </p:cNvCxnSpPr>
          <p:nvPr/>
        </p:nvCxnSpPr>
        <p:spPr bwMode="auto">
          <a:xfrm>
            <a:off x="4427538" y="3860800"/>
            <a:ext cx="576262" cy="215900"/>
          </a:xfrm>
          <a:prstGeom prst="straightConnector1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204864"/>
            <a:ext cx="6599688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992887" cy="90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084168" y="2276872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Observed states</a:t>
            </a: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ja-JP" dirty="0" smtClean="0">
                <a:solidFill>
                  <a:srgbClr val="FF0000"/>
                </a:solidFill>
              </a:rPr>
              <a:t>(2250) </a:t>
            </a:r>
            <a:r>
              <a:rPr lang="en-US" altLang="ja-JP" dirty="0" err="1" smtClean="0">
                <a:solidFill>
                  <a:srgbClr val="FF0000"/>
                </a:solidFill>
              </a:rPr>
              <a:t>Jp</a:t>
            </a:r>
            <a:r>
              <a:rPr lang="en-US" altLang="ja-JP" dirty="0" smtClean="0">
                <a:solidFill>
                  <a:srgbClr val="FF0000"/>
                </a:solidFill>
              </a:rPr>
              <a:t>?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kumimoji="1" lang="en-US" altLang="ja-JP" dirty="0" smtClean="0">
                <a:solidFill>
                  <a:srgbClr val="FF0000"/>
                </a:solidFill>
              </a:rPr>
              <a:t>(2380)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Jp</a:t>
            </a:r>
            <a:r>
              <a:rPr kumimoji="1" lang="en-US" altLang="ja-JP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ja-JP" dirty="0" smtClean="0">
                <a:solidFill>
                  <a:srgbClr val="FF0000"/>
                </a:solidFill>
              </a:rPr>
              <a:t>(2470) </a:t>
            </a:r>
            <a:r>
              <a:rPr lang="en-US" altLang="ja-JP" dirty="0" err="1" smtClean="0">
                <a:solidFill>
                  <a:srgbClr val="FF0000"/>
                </a:solidFill>
              </a:rPr>
              <a:t>Jp</a:t>
            </a:r>
            <a:r>
              <a:rPr lang="en-US" altLang="ja-JP" dirty="0" smtClean="0">
                <a:solidFill>
                  <a:srgbClr val="FF0000"/>
                </a:solidFill>
              </a:rPr>
              <a:t>?</a:t>
            </a: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No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ja-JP" dirty="0" smtClean="0">
                <a:solidFill>
                  <a:srgbClr val="FF0000"/>
                </a:solidFill>
              </a:rPr>
              <a:t>* near 2000 </a:t>
            </a:r>
            <a:r>
              <a:rPr lang="en-US" altLang="ja-JP" dirty="0" err="1" smtClean="0">
                <a:solidFill>
                  <a:srgbClr val="FF0000"/>
                </a:solidFill>
              </a:rPr>
              <a:t>MeV</a:t>
            </a:r>
            <a:r>
              <a:rPr lang="en-US" altLang="ja-JP" dirty="0" smtClean="0">
                <a:solidFill>
                  <a:srgbClr val="FF0000"/>
                </a:solidFill>
              </a:rPr>
              <a:t> 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/>
              <a:t>Hadron</a:t>
            </a:r>
            <a:r>
              <a:rPr kumimoji="1" lang="en-US" altLang="ja-JP" dirty="0" smtClean="0"/>
              <a:t> Hall at J-PARC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HD-JFY2012-2016_ページ_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2" y="1203109"/>
            <a:ext cx="8001024" cy="565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rgbClr val="002060"/>
                </a:solidFill>
              </a:rPr>
              <a:t>High-momentum beams at J-PARC</a:t>
            </a:r>
            <a:endParaRPr kumimoji="1" lang="ja-JP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High momentum-bea</a:t>
            </a:r>
            <a:r>
              <a:rPr lang="en-US" altLang="ja-JP" sz="2800" dirty="0" smtClean="0"/>
              <a:t>m line </a:t>
            </a:r>
            <a:r>
              <a:rPr kumimoji="1" lang="en-US" altLang="ja-JP" sz="2800" dirty="0" smtClean="0"/>
              <a:t>was an important part </a:t>
            </a:r>
            <a:r>
              <a:rPr lang="en-US" altLang="ja-JP" sz="2800" dirty="0" smtClean="0"/>
              <a:t>of the project </a:t>
            </a:r>
            <a:r>
              <a:rPr kumimoji="1" lang="en-US" altLang="ja-JP" sz="2800" dirty="0" smtClean="0"/>
              <a:t>when the J-PARC (JHF) was proposed in late 90s. </a:t>
            </a: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Int. </a:t>
            </a:r>
            <a:r>
              <a:rPr lang="en-US" altLang="ja-JP" sz="2800" dirty="0" smtClean="0"/>
              <a:t>w</a:t>
            </a:r>
            <a:r>
              <a:rPr kumimoji="1" lang="en-US" altLang="ja-JP" sz="2800" dirty="0" smtClean="0"/>
              <a:t>orkshop on </a:t>
            </a:r>
            <a:r>
              <a:rPr kumimoji="1" lang="en-US" altLang="ja-JP" sz="2800" dirty="0" err="1" smtClean="0"/>
              <a:t>hadron</a:t>
            </a:r>
            <a:r>
              <a:rPr kumimoji="1" lang="en-US" altLang="ja-JP" sz="2800" dirty="0" smtClean="0"/>
              <a:t> physics in 1966. </a:t>
            </a:r>
          </a:p>
          <a:p>
            <a:r>
              <a:rPr lang="en-US" altLang="ja-JP" sz="2800" dirty="0" smtClean="0"/>
              <a:t>The construction of the beam line was postponed because of budget shortage.  ( not many </a:t>
            </a:r>
            <a:r>
              <a:rPr lang="en-US" altLang="ja-JP" sz="2800" dirty="0" err="1" smtClean="0"/>
              <a:t>hadron</a:t>
            </a:r>
            <a:r>
              <a:rPr lang="en-US" altLang="ja-JP" sz="2800" dirty="0" smtClean="0"/>
              <a:t> physics proposals ) </a:t>
            </a:r>
          </a:p>
          <a:p>
            <a:r>
              <a:rPr lang="en-US" altLang="ja-JP" sz="2800" dirty="0" smtClean="0"/>
              <a:t> Now it is a time to start the construction of the high-momentum beam line.  </a:t>
            </a:r>
          </a:p>
          <a:p>
            <a:pPr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Congratulations for the budget approval !! </a:t>
            </a:r>
          </a:p>
          <a:p>
            <a:r>
              <a:rPr kumimoji="1" lang="en-US" altLang="ja-JP" sz="2800" dirty="0" smtClean="0"/>
              <a:t>We need good physics programs.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rgbClr val="7030A0"/>
                </a:solidFill>
              </a:rPr>
              <a:t>Proposals to J-PARC at PAC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Autofit/>
          </a:bodyPr>
          <a:lstStyle/>
          <a:p>
            <a:r>
              <a:rPr lang="en-US" sz="2400" dirty="0" smtClean="0"/>
              <a:t>P04: Measurement of High-Mass </a:t>
            </a:r>
            <a:r>
              <a:rPr lang="en-US" sz="2400" dirty="0" err="1" smtClean="0"/>
              <a:t>Dimuon</a:t>
            </a:r>
            <a:r>
              <a:rPr lang="en-US" sz="2400" dirty="0" smtClean="0"/>
              <a:t> Production at the 50-GeV Proton Synchrotron    </a:t>
            </a:r>
            <a:r>
              <a:rPr lang="en-US" sz="2400" i="1" dirty="0" smtClean="0"/>
              <a:t>Spokespersons: J.C. </a:t>
            </a:r>
            <a:r>
              <a:rPr lang="en-US" sz="2400" i="1" dirty="0" err="1" smtClean="0"/>
              <a:t>Peng</a:t>
            </a:r>
            <a:r>
              <a:rPr lang="en-US" sz="2400" i="1" dirty="0" smtClean="0"/>
              <a:t> (U. Illinois, USA), S. Sawada (KEK, Japan)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/>
              <a:t>E</a:t>
            </a:r>
            <a:r>
              <a:rPr lang="en-US" sz="2400" b="1" dirty="0" smtClean="0"/>
              <a:t>16: Electron pair spectrometer at the J-PARC 50-GeV PS to explore the </a:t>
            </a:r>
            <a:r>
              <a:rPr lang="en-US" sz="2400" b="1" dirty="0" err="1" smtClean="0"/>
              <a:t>chiral</a:t>
            </a:r>
            <a:r>
              <a:rPr lang="en-US" sz="2400" b="1" dirty="0" smtClean="0"/>
              <a:t> symmetry in QCD    </a:t>
            </a:r>
            <a:r>
              <a:rPr lang="en-US" sz="2400" b="1" i="1" dirty="0" smtClean="0"/>
              <a:t>Spokesperson: S. Yokkaichi (RIKEN, Japan)</a:t>
            </a:r>
          </a:p>
          <a:p>
            <a:pPr>
              <a:buNone/>
            </a:pPr>
            <a:endParaRPr lang="en-US" sz="2400" i="1" dirty="0" smtClean="0"/>
          </a:p>
          <a:p>
            <a:r>
              <a:rPr lang="en-US" altLang="ja-JP" sz="2400" dirty="0" smtClean="0"/>
              <a:t>P50: Charmed baryon spectroscopy via the (p, D*) reaction</a:t>
            </a:r>
          </a:p>
          <a:p>
            <a:pPr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spokesperson: </a:t>
            </a:r>
            <a:r>
              <a:rPr lang="en-US" altLang="ja-JP" sz="2400" i="1" dirty="0" err="1" smtClean="0"/>
              <a:t>H.Noumi</a:t>
            </a:r>
            <a:r>
              <a:rPr lang="en-US" altLang="ja-JP" sz="2400" i="1" dirty="0" smtClean="0"/>
              <a:t> (Osaka)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i="1" dirty="0" smtClean="0"/>
              <a:t>Possible p</a:t>
            </a:r>
            <a:r>
              <a:rPr kumimoji="1" lang="en-US" altLang="ja-JP" sz="3600" i="1" dirty="0" smtClean="0"/>
              <a:t>hysics at the high-momentum beam line discussed in this workshop</a:t>
            </a:r>
            <a:endParaRPr kumimoji="1" lang="ja-JP" altLang="en-US" sz="3600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Nucleon structure physics   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           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Drell</a:t>
            </a:r>
            <a:r>
              <a:rPr kumimoji="1" lang="en-US" altLang="ja-JP" dirty="0" smtClean="0">
                <a:solidFill>
                  <a:srgbClr val="7030A0"/>
                </a:solidFill>
              </a:rPr>
              <a:t>-Yan,  GPD,  spin asymmetry</a:t>
            </a:r>
          </a:p>
          <a:p>
            <a:r>
              <a:rPr lang="en-US" altLang="ja-JP" dirty="0" err="1" smtClean="0">
                <a:solidFill>
                  <a:srgbClr val="7030A0"/>
                </a:solidFill>
              </a:rPr>
              <a:t>Hadron</a:t>
            </a:r>
            <a:r>
              <a:rPr lang="en-US" altLang="ja-JP" dirty="0" smtClean="0">
                <a:solidFill>
                  <a:srgbClr val="7030A0"/>
                </a:solidFill>
              </a:rPr>
              <a:t> spectroscopy  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            charm (baryons)</a:t>
            </a:r>
          </a:p>
          <a:p>
            <a:r>
              <a:rPr lang="en-US" altLang="ja-JP" dirty="0" smtClean="0">
                <a:solidFill>
                  <a:srgbClr val="7030A0"/>
                </a:solidFill>
              </a:rPr>
              <a:t> Hadrons and </a:t>
            </a:r>
            <a:r>
              <a:rPr lang="en-US" altLang="ja-JP" dirty="0" err="1" smtClean="0">
                <a:solidFill>
                  <a:srgbClr val="7030A0"/>
                </a:solidFill>
              </a:rPr>
              <a:t>hadron</a:t>
            </a:r>
            <a:r>
              <a:rPr lang="en-US" altLang="ja-JP" dirty="0" smtClean="0">
                <a:solidFill>
                  <a:srgbClr val="7030A0"/>
                </a:solidFill>
              </a:rPr>
              <a:t> interactions in nuclear  medium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             </a:t>
            </a:r>
            <a:r>
              <a:rPr lang="en-US" altLang="ja-JP" dirty="0" err="1" smtClean="0">
                <a:solidFill>
                  <a:srgbClr val="7030A0"/>
                </a:solidFill>
              </a:rPr>
              <a:t>chiral</a:t>
            </a:r>
            <a:r>
              <a:rPr lang="en-US" altLang="ja-JP" dirty="0" smtClean="0">
                <a:solidFill>
                  <a:srgbClr val="7030A0"/>
                </a:solidFill>
              </a:rPr>
              <a:t> / color properties 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Hyperon</a:t>
            </a:r>
            <a:r>
              <a:rPr kumimoji="1" lang="en-US" altLang="ja-JP" dirty="0" smtClean="0"/>
              <a:t> spectroscopy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(1405) ½-       exotic baryon,  </a:t>
            </a:r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nuclei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Is there 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srgbClr val="002060"/>
                </a:solidFill>
              </a:rPr>
              <a:t>(1405) analogue of 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X</a:t>
            </a:r>
            <a:r>
              <a:rPr lang="en-US" altLang="ja-JP" dirty="0" smtClean="0">
                <a:solidFill>
                  <a:srgbClr val="002060"/>
                </a:solidFill>
              </a:rPr>
              <a:t>* and </a:t>
            </a:r>
            <a:r>
              <a:rPr lang="en-US" altLang="ja-JP" dirty="0" smtClean="0">
                <a:solidFill>
                  <a:srgbClr val="002060"/>
                </a:solidFill>
                <a:latin typeface="Symbol" pitchFamily="18" charset="2"/>
              </a:rPr>
              <a:t>W</a:t>
            </a:r>
            <a:r>
              <a:rPr lang="en-US" altLang="ja-JP" dirty="0" smtClean="0">
                <a:solidFill>
                  <a:srgbClr val="002060"/>
                </a:solidFill>
              </a:rPr>
              <a:t>* ?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PDG statement on </a:t>
            </a:r>
            <a:r>
              <a:rPr lang="en-US" altLang="ja-JP" dirty="0" smtClean="0">
                <a:latin typeface="Symbol" pitchFamily="18" charset="2"/>
              </a:rPr>
              <a:t>X</a:t>
            </a:r>
            <a:r>
              <a:rPr lang="en-US" altLang="ja-JP" dirty="0" smtClean="0"/>
              <a:t>*</a:t>
            </a:r>
          </a:p>
          <a:p>
            <a:pPr>
              <a:buNone/>
            </a:pPr>
            <a:r>
              <a:rPr lang="en-US" altLang="ja-JP" i="1" dirty="0" smtClean="0">
                <a:solidFill>
                  <a:srgbClr val="7030A0"/>
                </a:solidFill>
              </a:rPr>
              <a:t>“Nothing of significance on </a:t>
            </a:r>
            <a:r>
              <a:rPr lang="en-US" altLang="ja-JP" i="1" dirty="0" smtClean="0">
                <a:solidFill>
                  <a:srgbClr val="7030A0"/>
                </a:solidFill>
                <a:latin typeface="Symbol" pitchFamily="18" charset="2"/>
              </a:rPr>
              <a:t>X</a:t>
            </a:r>
            <a:r>
              <a:rPr lang="en-US" altLang="ja-JP" i="1" dirty="0" smtClean="0">
                <a:solidFill>
                  <a:srgbClr val="7030A0"/>
                </a:solidFill>
              </a:rPr>
              <a:t> resonances has been added since our 1988 edition.”</a:t>
            </a:r>
          </a:p>
          <a:p>
            <a:pPr>
              <a:buNone/>
            </a:pPr>
            <a:r>
              <a:rPr kumimoji="1" lang="en-US" altLang="ja-JP" dirty="0" smtClean="0"/>
              <a:t>    Same for 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 resonances </a:t>
            </a:r>
            <a:r>
              <a:rPr kumimoji="1" lang="en-US" altLang="ja-JP" dirty="0" smtClean="0"/>
              <a:t>!</a:t>
            </a:r>
          </a:p>
          <a:p>
            <a:pPr>
              <a:buNone/>
            </a:pPr>
            <a:r>
              <a:rPr lang="en-US" altLang="ja-JP" dirty="0" smtClean="0"/>
              <a:t> </a:t>
            </a:r>
            <a:r>
              <a:rPr lang="en-US" altLang="ja-JP" dirty="0" smtClean="0"/>
              <a:t>   No ½- states identified.  No spin parity identified 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*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  -&gt; high momentum K beam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(1405) analogue for </a:t>
            </a:r>
            <a:r>
              <a:rPr kumimoji="1" lang="en-US" altLang="ja-JP" i="1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*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Symbol" pitchFamily="18" charset="2"/>
              </a:rPr>
              <a:t>W</a:t>
            </a:r>
            <a:r>
              <a:rPr kumimoji="1" lang="en-US" altLang="ja-JP" dirty="0" smtClean="0">
                <a:solidFill>
                  <a:srgbClr val="7030A0"/>
                </a:solidFill>
              </a:rPr>
              <a:t>* ½-   </a:t>
            </a:r>
            <a:r>
              <a:rPr lang="en-US" altLang="ja-JP" dirty="0" smtClean="0">
                <a:solidFill>
                  <a:srgbClr val="7030A0"/>
                </a:solidFill>
              </a:rPr>
              <a:t> Is it</a:t>
            </a:r>
            <a:r>
              <a:rPr kumimoji="1" lang="en-US" altLang="ja-JP" dirty="0" smtClean="0">
                <a:solidFill>
                  <a:srgbClr val="7030A0"/>
                </a:solidFill>
              </a:rPr>
              <a:t> below or above </a:t>
            </a:r>
            <a:r>
              <a:rPr kumimoji="1" lang="en-US" altLang="ja-JP" dirty="0" smtClean="0">
                <a:solidFill>
                  <a:srgbClr val="7030A0"/>
                </a:solidFill>
                <a:latin typeface="Symbol" pitchFamily="18" charset="2"/>
              </a:rPr>
              <a:t>X</a:t>
            </a:r>
            <a:r>
              <a:rPr kumimoji="1" lang="en-US" altLang="ja-JP" dirty="0" smtClean="0">
                <a:solidFill>
                  <a:srgbClr val="7030A0"/>
                </a:solidFill>
              </a:rPr>
              <a:t>K (1815MeV) ?</a:t>
            </a:r>
          </a:p>
          <a:p>
            <a:pPr>
              <a:buNone/>
            </a:pPr>
            <a:endParaRPr lang="en-US" altLang="ja-JP" dirty="0" smtClean="0">
              <a:solidFill>
                <a:srgbClr val="7030A0"/>
              </a:solidFill>
            </a:endParaRPr>
          </a:p>
          <a:p>
            <a:r>
              <a:rPr kumimoji="1" lang="en-US" altLang="ja-JP" dirty="0" smtClean="0">
                <a:solidFill>
                  <a:srgbClr val="7030A0"/>
                </a:solidFill>
              </a:rPr>
              <a:t>If it is below </a:t>
            </a:r>
            <a:r>
              <a:rPr kumimoji="1" lang="en-US" altLang="ja-JP" dirty="0" smtClean="0">
                <a:solidFill>
                  <a:srgbClr val="7030A0"/>
                </a:solidFill>
                <a:latin typeface="Symbol" pitchFamily="18" charset="2"/>
              </a:rPr>
              <a:t>X</a:t>
            </a:r>
            <a:r>
              <a:rPr kumimoji="1" lang="en-US" altLang="ja-JP" dirty="0" smtClean="0">
                <a:solidFill>
                  <a:srgbClr val="7030A0"/>
                </a:solidFill>
              </a:rPr>
              <a:t>K, it should have very narrow width.  </a:t>
            </a:r>
            <a:r>
              <a:rPr kumimoji="1" lang="en-US" altLang="ja-JP" dirty="0" smtClean="0">
                <a:solidFill>
                  <a:srgbClr val="7030A0"/>
                </a:solidFill>
                <a:latin typeface="Symbol" pitchFamily="18" charset="2"/>
              </a:rPr>
              <a:t>W</a:t>
            </a:r>
            <a:r>
              <a:rPr kumimoji="1" lang="en-US" altLang="ja-JP" dirty="0" smtClean="0">
                <a:solidFill>
                  <a:srgbClr val="7030A0"/>
                </a:solidFill>
              </a:rPr>
              <a:t>*-&gt;</a:t>
            </a:r>
            <a:r>
              <a:rPr kumimoji="1" lang="en-US" altLang="ja-JP" dirty="0" err="1" smtClean="0">
                <a:solidFill>
                  <a:srgbClr val="7030A0"/>
                </a:solidFill>
                <a:latin typeface="Symbol" pitchFamily="18" charset="2"/>
              </a:rPr>
              <a:t>Wp</a:t>
            </a:r>
            <a:r>
              <a:rPr kumimoji="1" lang="en-US" altLang="ja-JP" dirty="0" smtClean="0">
                <a:solidFill>
                  <a:srgbClr val="7030A0"/>
                </a:solidFill>
              </a:rPr>
              <a:t> is forbidden by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isospin</a:t>
            </a:r>
            <a:r>
              <a:rPr kumimoji="1" lang="en-US" altLang="ja-JP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    It can be </a:t>
            </a:r>
            <a:r>
              <a:rPr lang="en-US" altLang="ja-JP" dirty="0" smtClean="0">
                <a:solidFill>
                  <a:srgbClr val="7030A0"/>
                </a:solidFill>
                <a:latin typeface="Symbol" pitchFamily="18" charset="2"/>
              </a:rPr>
              <a:t>X</a:t>
            </a:r>
            <a:r>
              <a:rPr lang="en-US" altLang="ja-JP" dirty="0" smtClean="0">
                <a:solidFill>
                  <a:srgbClr val="7030A0"/>
                </a:solidFill>
              </a:rPr>
              <a:t>K bound state and </a:t>
            </a:r>
            <a:endParaRPr kumimoji="1" lang="en-US" altLang="ja-JP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    Main decay mode is </a:t>
            </a:r>
            <a:r>
              <a:rPr lang="en-US" altLang="ja-JP" dirty="0" smtClean="0">
                <a:solidFill>
                  <a:srgbClr val="7030A0"/>
                </a:solidFill>
                <a:latin typeface="Symbol" pitchFamily="18" charset="2"/>
              </a:rPr>
              <a:t>W</a:t>
            </a:r>
            <a:r>
              <a:rPr lang="en-US" altLang="ja-JP" dirty="0" smtClean="0">
                <a:solidFill>
                  <a:srgbClr val="7030A0"/>
                </a:solidFill>
              </a:rPr>
              <a:t>*-&gt; </a:t>
            </a:r>
            <a:r>
              <a:rPr lang="en-US" altLang="ja-JP" dirty="0" err="1" smtClean="0">
                <a:solidFill>
                  <a:srgbClr val="7030A0"/>
                </a:solidFill>
                <a:latin typeface="Symbol" pitchFamily="18" charset="2"/>
              </a:rPr>
              <a:t>Wg</a:t>
            </a:r>
            <a:r>
              <a:rPr lang="en-US" altLang="ja-JP" dirty="0" smtClean="0">
                <a:solidFill>
                  <a:srgbClr val="7030A0"/>
                </a:solidFill>
                <a:latin typeface="Symbol" pitchFamily="18" charset="2"/>
              </a:rPr>
              <a:t>  (</a:t>
            </a:r>
            <a:r>
              <a:rPr lang="en-US" altLang="ja-JP" dirty="0" smtClean="0">
                <a:solidFill>
                  <a:srgbClr val="7030A0"/>
                </a:solidFill>
                <a:latin typeface="Century" pitchFamily="18" charset="0"/>
              </a:rPr>
              <a:t>unique !)</a:t>
            </a:r>
            <a:endParaRPr kumimoji="1" lang="ja-JP" altLang="en-US" dirty="0">
              <a:solidFill>
                <a:srgbClr val="7030A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kumimoji="1" lang="en-US" altLang="ja-JP" i="1" dirty="0" smtClean="0">
                <a:solidFill>
                  <a:srgbClr val="002060"/>
                </a:solidFill>
              </a:rPr>
              <a:t>High-momentum beam line at J-PARC will be an important resource for international </a:t>
            </a:r>
            <a:r>
              <a:rPr kumimoji="1" lang="en-US" altLang="ja-JP" i="1" dirty="0" err="1" smtClean="0">
                <a:solidFill>
                  <a:srgbClr val="002060"/>
                </a:solidFill>
              </a:rPr>
              <a:t>hadron</a:t>
            </a:r>
            <a:r>
              <a:rPr kumimoji="1" lang="en-US" altLang="ja-JP" i="1" dirty="0" smtClean="0">
                <a:solidFill>
                  <a:srgbClr val="002060"/>
                </a:solidFill>
              </a:rPr>
              <a:t> physics community</a:t>
            </a:r>
          </a:p>
          <a:p>
            <a:r>
              <a:rPr lang="en-US" altLang="ja-JP" i="1" dirty="0" smtClean="0">
                <a:solidFill>
                  <a:srgbClr val="002060"/>
                </a:solidFill>
              </a:rPr>
              <a:t>J-PARC PAC encourages to have international workshops to enhance physics programs with high-momentum beams.</a:t>
            </a:r>
          </a:p>
          <a:p>
            <a:r>
              <a:rPr lang="en-US" altLang="ja-JP" i="1" dirty="0" smtClean="0">
                <a:solidFill>
                  <a:srgbClr val="002060"/>
                </a:solidFill>
              </a:rPr>
              <a:t>This workshop is the important step.</a:t>
            </a:r>
          </a:p>
          <a:p>
            <a:endParaRPr lang="en-US" altLang="ja-JP" i="1" dirty="0" smtClean="0">
              <a:solidFill>
                <a:srgbClr val="002060"/>
              </a:solidFill>
            </a:endParaRPr>
          </a:p>
          <a:p>
            <a:r>
              <a:rPr lang="en-US" altLang="ja-JP" i="1" dirty="0" smtClean="0">
                <a:solidFill>
                  <a:srgbClr val="7030A0"/>
                </a:solidFill>
              </a:rPr>
              <a:t>It is important to have “interactions” with 12GeV </a:t>
            </a:r>
            <a:r>
              <a:rPr lang="en-US" altLang="ja-JP" i="1" dirty="0" err="1" smtClean="0">
                <a:solidFill>
                  <a:srgbClr val="7030A0"/>
                </a:solidFill>
              </a:rPr>
              <a:t>Jlab</a:t>
            </a:r>
            <a:r>
              <a:rPr lang="en-US" altLang="ja-JP" i="1" dirty="0" smtClean="0">
                <a:solidFill>
                  <a:srgbClr val="7030A0"/>
                </a:solidFill>
              </a:rPr>
              <a:t>, FAIR, COMPASS,,, to produce complimentary and competitive physics</a:t>
            </a:r>
            <a:r>
              <a:rPr lang="en-US" altLang="ja-JP" dirty="0" smtClean="0">
                <a:solidFill>
                  <a:srgbClr val="7030A0"/>
                </a:solidFill>
              </a:rPr>
              <a:t>.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Extension of </a:t>
            </a:r>
            <a:r>
              <a:rPr lang="en-US" altLang="ja-JP" dirty="0" err="1" smtClean="0"/>
              <a:t>H</a:t>
            </a:r>
            <a:r>
              <a:rPr kumimoji="1" lang="en-US" altLang="ja-JP" dirty="0" err="1" smtClean="0"/>
              <a:t>adron</a:t>
            </a:r>
            <a:r>
              <a:rPr kumimoji="1" lang="en-US" altLang="ja-JP" dirty="0" smtClean="0"/>
              <a:t> Hall</a:t>
            </a:r>
            <a:br>
              <a:rPr kumimoji="1" lang="en-US" altLang="ja-JP" dirty="0" smtClean="0"/>
            </a:br>
            <a:r>
              <a:rPr lang="en-US" altLang="ja-JP" dirty="0" smtClean="0"/>
              <a:t>(Original Plan)</a:t>
            </a:r>
            <a:endParaRPr kumimoji="1" lang="ja-JP" altLang="en-US" dirty="0"/>
          </a:p>
        </p:txBody>
      </p:sp>
      <p:pic>
        <p:nvPicPr>
          <p:cNvPr id="4" name="コンテンツ プレースホルダ 3" descr="hadron_hall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7231"/>
            <a:ext cx="8229600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499</Words>
  <Application>Microsoft Office PowerPoint</Application>
  <PresentationFormat>画面に合わせる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(Concluding) Remarks</vt:lpstr>
      <vt:lpstr>Hadron Hall at J-PARC </vt:lpstr>
      <vt:lpstr>High-momentum beams at J-PARC</vt:lpstr>
      <vt:lpstr>Proposals to J-PARC at PAC</vt:lpstr>
      <vt:lpstr>Possible physics at the high-momentum beam line discussed in this workshop</vt:lpstr>
      <vt:lpstr>Hyperon spectroscopy</vt:lpstr>
      <vt:lpstr>L(1405) analogue for W*</vt:lpstr>
      <vt:lpstr>スライド 8</vt:lpstr>
      <vt:lpstr>Extension of Hadron Hall (Original Plan)</vt:lpstr>
      <vt:lpstr>Phase 1 and Phase 2  (as of 2001)</vt:lpstr>
      <vt:lpstr>スライド 11</vt:lpstr>
      <vt:lpstr>      X*       quark model:   Chao, Isgur, Karl    PRD  23 (1981)</vt:lpstr>
      <vt:lpstr>スライド 13</vt:lpstr>
    </vt:vector>
  </TitlesOfParts>
  <Company>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(Concluding) Remarks</dc:title>
  <dc:creator>IMAI</dc:creator>
  <cp:lastModifiedBy>IMAI</cp:lastModifiedBy>
  <cp:revision>23</cp:revision>
  <dcterms:created xsi:type="dcterms:W3CDTF">2013-01-17T00:46:45Z</dcterms:created>
  <dcterms:modified xsi:type="dcterms:W3CDTF">2013-01-18T06:19:23Z</dcterms:modified>
</cp:coreProperties>
</file>