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1038" r:id="rId2"/>
    <p:sldId id="1064" r:id="rId3"/>
    <p:sldId id="1039" r:id="rId4"/>
    <p:sldId id="760" r:id="rId5"/>
    <p:sldId id="715" r:id="rId6"/>
    <p:sldId id="720" r:id="rId7"/>
    <p:sldId id="954" r:id="rId8"/>
    <p:sldId id="1045" r:id="rId9"/>
    <p:sldId id="1047" r:id="rId10"/>
    <p:sldId id="1048" r:id="rId11"/>
    <p:sldId id="994" r:id="rId12"/>
    <p:sldId id="1049" r:id="rId13"/>
    <p:sldId id="1050" r:id="rId14"/>
    <p:sldId id="999" r:id="rId15"/>
    <p:sldId id="1051" r:id="rId16"/>
    <p:sldId id="1052" r:id="rId17"/>
    <p:sldId id="1055" r:id="rId18"/>
    <p:sldId id="1054" r:id="rId19"/>
    <p:sldId id="1053" r:id="rId20"/>
    <p:sldId id="1056" r:id="rId21"/>
    <p:sldId id="1044" r:id="rId22"/>
    <p:sldId id="1059" r:id="rId23"/>
    <p:sldId id="1057" r:id="rId24"/>
    <p:sldId id="1058" r:id="rId25"/>
    <p:sldId id="895" r:id="rId26"/>
    <p:sldId id="987" r:id="rId27"/>
    <p:sldId id="988" r:id="rId28"/>
    <p:sldId id="1060" r:id="rId29"/>
    <p:sldId id="897" r:id="rId30"/>
    <p:sldId id="902" r:id="rId31"/>
    <p:sldId id="905" r:id="rId32"/>
    <p:sldId id="1033" r:id="rId33"/>
    <p:sldId id="1034" r:id="rId34"/>
    <p:sldId id="969" r:id="rId35"/>
    <p:sldId id="1061" r:id="rId36"/>
    <p:sldId id="1062" r:id="rId37"/>
    <p:sldId id="914" r:id="rId38"/>
    <p:sldId id="962" r:id="rId39"/>
    <p:sldId id="1063" r:id="rId40"/>
    <p:sldId id="917" r:id="rId41"/>
    <p:sldId id="1068" r:id="rId42"/>
    <p:sldId id="703" r:id="rId43"/>
  </p:sldIdLst>
  <p:sldSz cx="9144000" cy="6858000" type="screen4x3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accent2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accent2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accent2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accent2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accent2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accent2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accent2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accent2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accent2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66"/>
    <a:srgbClr val="003300"/>
    <a:srgbClr val="CC0000"/>
    <a:srgbClr val="800000"/>
    <a:srgbClr val="008000"/>
    <a:srgbClr val="CC0066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22" autoAdjust="0"/>
    <p:restoredTop sz="86310" autoAdjust="0"/>
  </p:normalViewPr>
  <p:slideViewPr>
    <p:cSldViewPr>
      <p:cViewPr>
        <p:scale>
          <a:sx n="60" d="100"/>
          <a:sy n="60" d="100"/>
        </p:scale>
        <p:origin x="-34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0" y="1530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9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4" Type="http://schemas.openxmlformats.org/officeDocument/2006/relationships/image" Target="../media/image5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4" Type="http://schemas.openxmlformats.org/officeDocument/2006/relationships/image" Target="../media/image5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9.wmf"/><Relationship Id="rId1" Type="http://schemas.openxmlformats.org/officeDocument/2006/relationships/image" Target="../media/image61.wmf"/><Relationship Id="rId4" Type="http://schemas.openxmlformats.org/officeDocument/2006/relationships/image" Target="../media/image4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4" Type="http://schemas.openxmlformats.org/officeDocument/2006/relationships/image" Target="../media/image65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81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0.wmf"/><Relationship Id="rId1" Type="http://schemas.openxmlformats.org/officeDocument/2006/relationships/image" Target="../media/image89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wmf"/><Relationship Id="rId1" Type="http://schemas.openxmlformats.org/officeDocument/2006/relationships/image" Target="../media/image89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wmf"/><Relationship Id="rId1" Type="http://schemas.openxmlformats.org/officeDocument/2006/relationships/image" Target="../media/image9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3" tIns="46631" rIns="93263" bIns="46631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3" tIns="46631" rIns="93263" bIns="46631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0788"/>
            <a:ext cx="30416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3" tIns="46631" rIns="93263" bIns="46631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0788"/>
            <a:ext cx="30416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3" tIns="46631" rIns="93263" bIns="46631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0DB04CF-A4CA-4148-8C5A-2B282B7C6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62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3" tIns="46631" rIns="93263" bIns="46631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275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3" tIns="46631" rIns="93263" bIns="46631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5455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21188"/>
            <a:ext cx="5149850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3" tIns="46631" rIns="93263" bIns="466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0788"/>
            <a:ext cx="30416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3" tIns="46631" rIns="93263" bIns="46631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275" y="8840788"/>
            <a:ext cx="30416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3" tIns="46631" rIns="93263" bIns="46631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35EEAD9-784F-4F7B-9E13-2E9DF34AE8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071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5EEAD9-784F-4F7B-9E13-2E9DF34AE84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92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52596-49C6-4D78-8991-DE886F24BF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152CA-5896-401F-A8FC-6A3186A9E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D8AAA-A773-4EB3-8B09-A141DAED4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C5F3E-1821-4BD8-91CF-BBBD66D323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921E1-D4B0-4DA6-8544-50066CD47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1550F-E873-4D34-92C9-997D86EB1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BCA17-1089-4E8F-878B-7BCDB0C00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C44A7-0FD0-40F2-AD41-561C31C0C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F8A3D-3E81-41B0-9AD4-DFCA73DB0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7B0D1-C230-4550-A94A-8CD400830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BE22C-625C-4B4C-A283-C0E9178E4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8318E-CF7B-498D-9216-680B68A98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80C78-9514-4864-AB86-4B9A7BA05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E5EB8-EFD4-4A1A-AE9D-6C1178E45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CC2EA-F38F-465D-9B65-D8FDC4F42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419FBA7F-A46F-4C21-9D2F-D74DB56B46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7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4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2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6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51.png"/><Relationship Id="rId4" Type="http://schemas.openxmlformats.org/officeDocument/2006/relationships/image" Target="../media/image47.wmf"/><Relationship Id="rId9" Type="http://schemas.openxmlformats.org/officeDocument/2006/relationships/image" Target="../media/image50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8.wmf"/><Relationship Id="rId11" Type="http://schemas.openxmlformats.org/officeDocument/2006/relationships/image" Target="../media/image54.wmf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53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3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55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7.wmf"/><Relationship Id="rId11" Type="http://schemas.openxmlformats.org/officeDocument/2006/relationships/image" Target="../media/image59.wmf"/><Relationship Id="rId5" Type="http://schemas.openxmlformats.org/officeDocument/2006/relationships/oleObject" Target="../embeddings/oleObject35.bin"/><Relationship Id="rId10" Type="http://schemas.openxmlformats.org/officeDocument/2006/relationships/oleObject" Target="../embeddings/oleObject37.bin"/><Relationship Id="rId4" Type="http://schemas.openxmlformats.org/officeDocument/2006/relationships/image" Target="../media/image56.wmf"/><Relationship Id="rId9" Type="http://schemas.openxmlformats.org/officeDocument/2006/relationships/image" Target="../media/image6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image" Target="../media/image44.wmf"/><Relationship Id="rId3" Type="http://schemas.openxmlformats.org/officeDocument/2006/relationships/oleObject" Target="../embeddings/oleObject38.bin"/><Relationship Id="rId7" Type="http://schemas.openxmlformats.org/officeDocument/2006/relationships/image" Target="../media/image59.wmf"/><Relationship Id="rId12" Type="http://schemas.openxmlformats.org/officeDocument/2006/relationships/oleObject" Target="../embeddings/oleObject4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52.wmf"/><Relationship Id="rId5" Type="http://schemas.openxmlformats.org/officeDocument/2006/relationships/image" Target="../media/image60.wmf"/><Relationship Id="rId10" Type="http://schemas.openxmlformats.org/officeDocument/2006/relationships/oleObject" Target="../embeddings/oleObject40.bin"/><Relationship Id="rId4" Type="http://schemas.openxmlformats.org/officeDocument/2006/relationships/image" Target="../media/image61.wmf"/><Relationship Id="rId9" Type="http://schemas.openxmlformats.org/officeDocument/2006/relationships/image" Target="../media/image45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image" Target="../media/image66.wmf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65.wmf"/><Relationship Id="rId5" Type="http://schemas.openxmlformats.org/officeDocument/2006/relationships/image" Target="../media/image62.wmf"/><Relationship Id="rId10" Type="http://schemas.openxmlformats.org/officeDocument/2006/relationships/oleObject" Target="../embeddings/oleObject45.bin"/><Relationship Id="rId4" Type="http://schemas.openxmlformats.org/officeDocument/2006/relationships/oleObject" Target="../embeddings/oleObject42.bin"/><Relationship Id="rId9" Type="http://schemas.openxmlformats.org/officeDocument/2006/relationships/image" Target="../media/image6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7" Type="http://schemas.openxmlformats.org/officeDocument/2006/relationships/image" Target="../media/image6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67.wmf"/><Relationship Id="rId4" Type="http://schemas.openxmlformats.org/officeDocument/2006/relationships/oleObject" Target="../embeddings/oleObject46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70.wmf"/><Relationship Id="rId9" Type="http://schemas.openxmlformats.org/officeDocument/2006/relationships/image" Target="../media/image73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7" Type="http://schemas.openxmlformats.org/officeDocument/2006/relationships/image" Target="../media/image7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52.bin"/><Relationship Id="rId5" Type="http://schemas.openxmlformats.org/officeDocument/2006/relationships/image" Target="../media/image75.wmf"/><Relationship Id="rId4" Type="http://schemas.openxmlformats.org/officeDocument/2006/relationships/oleObject" Target="../embeddings/oleObject5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80.png"/><Relationship Id="rId5" Type="http://schemas.openxmlformats.org/officeDocument/2006/relationships/image" Target="../media/image78.wmf"/><Relationship Id="rId4" Type="http://schemas.openxmlformats.org/officeDocument/2006/relationships/oleObject" Target="../embeddings/oleObject5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7" Type="http://schemas.openxmlformats.org/officeDocument/2006/relationships/image" Target="../media/image6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55.bin"/><Relationship Id="rId5" Type="http://schemas.openxmlformats.org/officeDocument/2006/relationships/image" Target="../media/image82.wmf"/><Relationship Id="rId4" Type="http://schemas.openxmlformats.org/officeDocument/2006/relationships/image" Target="../media/image81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84.png"/><Relationship Id="rId4" Type="http://schemas.openxmlformats.org/officeDocument/2006/relationships/image" Target="../media/image8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86.wmf"/><Relationship Id="rId4" Type="http://schemas.openxmlformats.org/officeDocument/2006/relationships/image" Target="../media/image85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87.wmf"/><Relationship Id="rId4" Type="http://schemas.openxmlformats.org/officeDocument/2006/relationships/oleObject" Target="../embeddings/oleObject58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7" Type="http://schemas.openxmlformats.org/officeDocument/2006/relationships/image" Target="../media/image9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60.bin"/><Relationship Id="rId5" Type="http://schemas.openxmlformats.org/officeDocument/2006/relationships/image" Target="../media/image89.wmf"/><Relationship Id="rId4" Type="http://schemas.openxmlformats.org/officeDocument/2006/relationships/oleObject" Target="../embeddings/oleObject59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7" Type="http://schemas.openxmlformats.org/officeDocument/2006/relationships/image" Target="../media/image9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91.w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89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98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3" Type="http://schemas.openxmlformats.org/officeDocument/2006/relationships/image" Target="../media/image101.png"/><Relationship Id="rId7" Type="http://schemas.openxmlformats.org/officeDocument/2006/relationships/oleObject" Target="../embeddings/oleObject6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99.w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102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2.wmf"/><Relationship Id="rId3" Type="http://schemas.openxmlformats.org/officeDocument/2006/relationships/oleObject" Target="../embeddings/oleObject4.bin"/><Relationship Id="rId7" Type="http://schemas.openxmlformats.org/officeDocument/2006/relationships/image" Target="../media/image13.png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11" Type="http://schemas.openxmlformats.org/officeDocument/2006/relationships/image" Target="../media/image11.wmf"/><Relationship Id="rId5" Type="http://schemas.openxmlformats.org/officeDocument/2006/relationships/oleObject" Target="../embeddings/oleObject5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9.wmf"/><Relationship Id="rId9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oleObject" Target="../embeddings/oleObject12.bin"/><Relationship Id="rId3" Type="http://schemas.openxmlformats.org/officeDocument/2006/relationships/image" Target="../media/image22.wmf"/><Relationship Id="rId7" Type="http://schemas.openxmlformats.org/officeDocument/2006/relationships/image" Target="../media/image17.wmf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.w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5" Type="http://schemas.openxmlformats.org/officeDocument/2006/relationships/oleObject" Target="../embeddings/oleObject13.bin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8.wmf"/><Relationship Id="rId14" Type="http://schemas.openxmlformats.org/officeDocument/2006/relationships/image" Target="../media/image20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7.wmf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6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1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31.wmf"/><Relationship Id="rId4" Type="http://schemas.openxmlformats.org/officeDocument/2006/relationships/image" Target="../media/image2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DDDC739-99CC-4D1A-9D9C-5724FB6F1A0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9650" y="381000"/>
            <a:ext cx="7124700" cy="990600"/>
          </a:xfrm>
        </p:spPr>
        <p:txBody>
          <a:bodyPr/>
          <a:lstStyle/>
          <a:p>
            <a:pPr eaLnBrk="1" hangingPunct="1"/>
            <a:r>
              <a:rPr lang="en-US" sz="3000" dirty="0" smtClean="0">
                <a:solidFill>
                  <a:srgbClr val="800000"/>
                </a:solidFill>
                <a:latin typeface="Arial" pitchFamily="34" charset="0"/>
              </a:rPr>
              <a:t>High-Energy Hadron Physics with </a:t>
            </a:r>
            <a:r>
              <a:rPr lang="en-US" sz="3000" dirty="0" err="1" smtClean="0">
                <a:solidFill>
                  <a:srgbClr val="800000"/>
                </a:solidFill>
                <a:latin typeface="Arial" pitchFamily="34" charset="0"/>
              </a:rPr>
              <a:t>Dilepton</a:t>
            </a:r>
            <a:r>
              <a:rPr lang="en-US" sz="3000" dirty="0" smtClean="0">
                <a:solidFill>
                  <a:srgbClr val="800000"/>
                </a:solidFill>
                <a:latin typeface="Arial" pitchFamily="34" charset="0"/>
              </a:rPr>
              <a:t> Production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50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1981200" y="5943600"/>
            <a:ext cx="44958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600" b="1">
              <a:solidFill>
                <a:schemeClr val="tx1"/>
              </a:solidFill>
              <a:latin typeface="Times New Roman" pitchFamily="18" charset="0"/>
            </a:endParaRPr>
          </a:p>
          <a:p>
            <a:endParaRPr lang="en-US" sz="1600" b="1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endParaRPr lang="en-US" sz="1600" b="1">
              <a:solidFill>
                <a:schemeClr val="tx1"/>
              </a:solidFill>
              <a:latin typeface="Times New Roman" pitchFamily="18" charset="0"/>
            </a:endParaRPr>
          </a:p>
          <a:p>
            <a:endParaRPr lang="en-US" sz="1600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31" name="Text Box 6"/>
          <p:cNvSpPr txBox="1">
            <a:spLocks noChangeArrowheads="1"/>
          </p:cNvSpPr>
          <p:nvPr/>
        </p:nvSpPr>
        <p:spPr bwMode="auto">
          <a:xfrm>
            <a:off x="952500" y="1696703"/>
            <a:ext cx="7239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</a:rPr>
              <a:t>Jen-</a:t>
            </a:r>
            <a:r>
              <a:rPr lang="en-US" sz="2400" dirty="0" err="1">
                <a:solidFill>
                  <a:schemeClr val="tx1"/>
                </a:solidFill>
              </a:rPr>
              <a:t>Chieh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609600" y="4042347"/>
            <a:ext cx="815340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rgbClr val="000099"/>
                </a:solidFill>
              </a:rPr>
              <a:t>KEK Theory Center Workshop on “Hadron Physics with High-Momentum Hadron Beams at J-PARC”                                                   KEK, January 15-18, 2013 </a:t>
            </a:r>
            <a:endParaRPr lang="en-US" sz="2000" dirty="0">
              <a:solidFill>
                <a:srgbClr val="000099"/>
              </a:solidFill>
            </a:endParaRPr>
          </a:p>
        </p:txBody>
      </p:sp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1676400" y="2590800"/>
            <a:ext cx="62103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006600"/>
                </a:solidFill>
              </a:rPr>
              <a:t>University of Illinois at Urbana-Champaign</a:t>
            </a:r>
          </a:p>
        </p:txBody>
      </p:sp>
    </p:spTree>
    <p:extLst>
      <p:ext uri="{BB962C8B-B14F-4D97-AF65-F5344CB8AC3E}">
        <p14:creationId xmlns:p14="http://schemas.microsoft.com/office/powerpoint/2010/main" val="297728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6DE25753-8F49-43A1-9F50-3B427EA8A04B}" type="slidenum">
              <a:rPr lang="en-US" sz="1400">
                <a:solidFill>
                  <a:schemeClr val="tx1"/>
                </a:solidFill>
                <a:latin typeface="Times New Roman" pitchFamily="18" charset="0"/>
              </a:rPr>
              <a:pPr algn="r"/>
              <a:t>10</a:t>
            </a:fld>
            <a:endParaRPr lang="en-US" sz="140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100148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685800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0148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181600"/>
            <a:ext cx="86868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01484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057400"/>
            <a:ext cx="37338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01485" name="Text Box 13"/>
          <p:cNvSpPr txBox="1">
            <a:spLocks noChangeArrowheads="1"/>
          </p:cNvSpPr>
          <p:nvPr/>
        </p:nvSpPr>
        <p:spPr bwMode="auto">
          <a:xfrm>
            <a:off x="3886200" y="2514600"/>
            <a:ext cx="4876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000066"/>
                </a:solidFill>
              </a:rPr>
              <a:t>Blue band corresponds to CTEQ6 best fit, including uncertainty</a:t>
            </a:r>
          </a:p>
        </p:txBody>
      </p:sp>
      <p:sp>
        <p:nvSpPr>
          <p:cNvPr id="1001486" name="Text Box 14"/>
          <p:cNvSpPr txBox="1">
            <a:spLocks noChangeArrowheads="1"/>
          </p:cNvSpPr>
          <p:nvPr/>
        </p:nvSpPr>
        <p:spPr bwMode="auto">
          <a:xfrm>
            <a:off x="3810000" y="3505200"/>
            <a:ext cx="533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CC0000"/>
                </a:solidFill>
              </a:rPr>
              <a:t>Red curves include intrinsic charm of </a:t>
            </a:r>
            <a:r>
              <a:rPr lang="en-US" sz="2400" dirty="0" smtClean="0">
                <a:solidFill>
                  <a:srgbClr val="CC0000"/>
                </a:solidFill>
              </a:rPr>
              <a:t>1% </a:t>
            </a:r>
            <a:r>
              <a:rPr lang="en-US" sz="2400" dirty="0">
                <a:solidFill>
                  <a:srgbClr val="CC0000"/>
                </a:solidFill>
              </a:rPr>
              <a:t>and </a:t>
            </a:r>
            <a:r>
              <a:rPr lang="en-US" sz="2400" dirty="0" smtClean="0">
                <a:solidFill>
                  <a:srgbClr val="CC0000"/>
                </a:solidFill>
              </a:rPr>
              <a:t>3% (</a:t>
            </a:r>
            <a:r>
              <a:rPr lang="el-GR" sz="2400" dirty="0" smtClean="0">
                <a:solidFill>
                  <a:srgbClr val="CC0000"/>
                </a:solidFill>
                <a:latin typeface="Times New Roman"/>
                <a:cs typeface="Times New Roman"/>
              </a:rPr>
              <a:t>χ</a:t>
            </a:r>
            <a:r>
              <a:rPr lang="en-US" sz="2400" baseline="30000" dirty="0" smtClean="0">
                <a:solidFill>
                  <a:srgbClr val="CC0000"/>
                </a:solidFill>
                <a:latin typeface="Times New Roman"/>
                <a:cs typeface="Times New Roman"/>
              </a:rPr>
              <a:t>2 </a:t>
            </a:r>
            <a:r>
              <a:rPr lang="en-US" sz="24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changes only slightly</a:t>
            </a:r>
            <a:r>
              <a:rPr lang="en-US" sz="2400" dirty="0" smtClean="0">
                <a:solidFill>
                  <a:srgbClr val="CC0000"/>
                </a:solidFill>
                <a:latin typeface="Times New Roman"/>
                <a:cs typeface="Times New Roman"/>
              </a:rPr>
              <a:t>)</a:t>
            </a:r>
            <a:endParaRPr lang="en-US" sz="2400" dirty="0">
              <a:solidFill>
                <a:srgbClr val="CC0000"/>
              </a:solidFill>
            </a:endParaRPr>
          </a:p>
        </p:txBody>
      </p:sp>
      <p:sp>
        <p:nvSpPr>
          <p:cNvPr id="1001487" name="Rectangle 15"/>
          <p:cNvSpPr>
            <a:spLocks noChangeArrowheads="1"/>
          </p:cNvSpPr>
          <p:nvPr/>
        </p:nvSpPr>
        <p:spPr bwMode="auto">
          <a:xfrm>
            <a:off x="2286000" y="685800"/>
            <a:ext cx="4495800" cy="12192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1488" name="Line 16"/>
          <p:cNvSpPr>
            <a:spLocks noChangeShapeType="1"/>
          </p:cNvSpPr>
          <p:nvPr/>
        </p:nvSpPr>
        <p:spPr bwMode="auto">
          <a:xfrm>
            <a:off x="304800" y="5410200"/>
            <a:ext cx="8458200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1489" name="Line 17"/>
          <p:cNvSpPr>
            <a:spLocks noChangeShapeType="1"/>
          </p:cNvSpPr>
          <p:nvPr/>
        </p:nvSpPr>
        <p:spPr bwMode="auto">
          <a:xfrm>
            <a:off x="304800" y="5638800"/>
            <a:ext cx="1295400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533400" y="0"/>
            <a:ext cx="815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global fit by CTEQ to extract intrinsic-charm 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81000" y="5867400"/>
            <a:ext cx="815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No conclusive evidence for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intrinsic-charm </a:t>
            </a:r>
          </a:p>
        </p:txBody>
      </p:sp>
      <p:sp>
        <p:nvSpPr>
          <p:cNvPr id="14" name="矩形 13"/>
          <p:cNvSpPr/>
          <p:nvPr/>
        </p:nvSpPr>
        <p:spPr bwMode="auto">
          <a:xfrm>
            <a:off x="838200" y="6019800"/>
            <a:ext cx="7239000" cy="584775"/>
          </a:xfrm>
          <a:prstGeom prst="rect">
            <a:avLst/>
          </a:prstGeom>
          <a:noFill/>
          <a:ln w="28575" cap="flat" cmpd="sng" algn="ctr">
            <a:solidFill>
              <a:srgbClr val="993366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8ABD8-5BFB-48D0-9FC8-5CEC605479B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4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DD30E00F-C7D0-47AC-85F1-3927E4065BFB}" type="slidenum">
              <a:rPr lang="en-US" sz="1400">
                <a:solidFill>
                  <a:schemeClr val="tx1"/>
                </a:solidFill>
                <a:latin typeface="Times New Roman" pitchFamily="18" charset="0"/>
              </a:rPr>
              <a:pPr algn="r"/>
              <a:t>11</a:t>
            </a:fld>
            <a:endParaRPr lang="en-US" sz="1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035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305800" cy="762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800000"/>
                </a:solidFill>
              </a:rPr>
              <a:t>Search for the lighter “intrinsic” quark sea</a:t>
            </a:r>
          </a:p>
        </p:txBody>
      </p:sp>
      <p:sp>
        <p:nvSpPr>
          <p:cNvPr id="1003526" name="Text Box 8"/>
          <p:cNvSpPr txBox="1">
            <a:spLocks noChangeArrowheads="1"/>
          </p:cNvSpPr>
          <p:nvPr/>
        </p:nvSpPr>
        <p:spPr bwMode="auto">
          <a:xfrm>
            <a:off x="1447800" y="2286000"/>
            <a:ext cx="6248400" cy="9461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8000"/>
                </a:solidFill>
              </a:rPr>
              <a:t>No conclusive experimental evidence for intrinsic-charm so far</a:t>
            </a:r>
          </a:p>
        </p:txBody>
      </p:sp>
      <p:graphicFrame>
        <p:nvGraphicFramePr>
          <p:cNvPr id="1003527" name="Object 7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838200" y="3352800"/>
          <a:ext cx="7620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41" name="Equation" r:id="rId3" imgW="3047760" imgH="457200" progId="">
                  <p:embed/>
                </p:oleObj>
              </mc:Choice>
              <mc:Fallback>
                <p:oleObj name="Equation" r:id="rId3" imgW="3047760" imgH="4572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352800"/>
                        <a:ext cx="76200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528" name="Object 8"/>
          <p:cNvGraphicFramePr>
            <a:graphicFrameLocks noChangeAspect="1"/>
          </p:cNvGraphicFramePr>
          <p:nvPr/>
        </p:nvGraphicFramePr>
        <p:xfrm>
          <a:off x="3429000" y="4572000"/>
          <a:ext cx="2057400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42" name="Equation" r:id="rId5" imgW="698400" imgH="253800" progId="">
                  <p:embed/>
                </p:oleObj>
              </mc:Choice>
              <mc:Fallback>
                <p:oleObj name="Equation" r:id="rId5" imgW="698400" imgH="2538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572000"/>
                        <a:ext cx="2057400" cy="747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530" name="Text Box 10"/>
          <p:cNvSpPr txBox="1">
            <a:spLocks noChangeArrowheads="1"/>
          </p:cNvSpPr>
          <p:nvPr/>
        </p:nvSpPr>
        <p:spPr bwMode="auto">
          <a:xfrm>
            <a:off x="1295400" y="5486400"/>
            <a:ext cx="6172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800000"/>
                </a:solidFill>
              </a:rPr>
              <a:t>The 5-quark states for lighter quarks have larger probabilities!</a:t>
            </a:r>
          </a:p>
        </p:txBody>
      </p:sp>
      <p:sp>
        <p:nvSpPr>
          <p:cNvPr id="1003531" name="Rectangle 11"/>
          <p:cNvSpPr>
            <a:spLocks noChangeArrowheads="1"/>
          </p:cNvSpPr>
          <p:nvPr/>
        </p:nvSpPr>
        <p:spPr bwMode="auto">
          <a:xfrm>
            <a:off x="3276600" y="4572000"/>
            <a:ext cx="2438400" cy="7620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03529" name="Object 9"/>
          <p:cNvGraphicFramePr>
            <a:graphicFrameLocks noChangeAspect="1"/>
          </p:cNvGraphicFramePr>
          <p:nvPr/>
        </p:nvGraphicFramePr>
        <p:xfrm>
          <a:off x="1676400" y="1371600"/>
          <a:ext cx="6096000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43" name="Equation" r:id="rId7" imgW="2286000" imgH="253800" progId="">
                  <p:embed/>
                </p:oleObj>
              </mc:Choice>
              <mc:Fallback>
                <p:oleObj name="Equation" r:id="rId7" imgW="2286000" imgH="2538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371600"/>
                        <a:ext cx="6096000" cy="677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8ABD8-5BFB-48D0-9FC8-5CEC605479B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4F949-CAB4-4735-9D4B-3960E0A3FD7C}" type="slidenum">
              <a:rPr lang="en-US"/>
              <a:pPr/>
              <a:t>12</a:t>
            </a:fld>
            <a:endParaRPr lang="en-US"/>
          </a:p>
        </p:txBody>
      </p:sp>
      <p:sp>
        <p:nvSpPr>
          <p:cNvPr id="94823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800000"/>
                </a:solidFill>
              </a:rPr>
              <a:t>How to separate the “intrinsic sea” from the “extrinsic sea”?</a:t>
            </a:r>
          </a:p>
        </p:txBody>
      </p:sp>
      <p:sp>
        <p:nvSpPr>
          <p:cNvPr id="9482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524000"/>
            <a:ext cx="8305800" cy="3733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66"/>
                </a:solidFill>
              </a:rPr>
              <a:t>Select experimental observables which have no contributions from the “extrinsic sea”</a:t>
            </a:r>
          </a:p>
          <a:p>
            <a:pPr eaLnBrk="1" hangingPunct="1"/>
            <a:r>
              <a:rPr lang="en-US" dirty="0" smtClean="0">
                <a:solidFill>
                  <a:srgbClr val="000066"/>
                </a:solidFill>
              </a:rPr>
              <a:t>“Intrinsic sea” and “extrinsic sea” are expected to have different </a:t>
            </a:r>
            <a:r>
              <a:rPr lang="en-US" i="1" dirty="0" smtClean="0">
                <a:solidFill>
                  <a:srgbClr val="000066"/>
                </a:solidFill>
              </a:rPr>
              <a:t>x</a:t>
            </a:r>
            <a:r>
              <a:rPr lang="en-US" dirty="0" smtClean="0">
                <a:solidFill>
                  <a:srgbClr val="000066"/>
                </a:solidFill>
              </a:rPr>
              <a:t>-distributions</a:t>
            </a:r>
          </a:p>
          <a:p>
            <a:pPr lvl="1" eaLnBrk="1" hangingPunct="1"/>
            <a:r>
              <a:rPr lang="en-US" dirty="0" smtClean="0">
                <a:solidFill>
                  <a:srgbClr val="003300"/>
                </a:solidFill>
              </a:rPr>
              <a:t>Intrinsic sea is “valence-like” and  is more abundant at larger </a:t>
            </a:r>
            <a:r>
              <a:rPr lang="en-US" i="1" dirty="0" smtClean="0">
                <a:solidFill>
                  <a:srgbClr val="003300"/>
                </a:solidFill>
              </a:rPr>
              <a:t>x</a:t>
            </a:r>
          </a:p>
          <a:p>
            <a:pPr lvl="1" eaLnBrk="1" hangingPunct="1"/>
            <a:r>
              <a:rPr lang="en-US" dirty="0" smtClean="0">
                <a:solidFill>
                  <a:srgbClr val="003300"/>
                </a:solidFill>
              </a:rPr>
              <a:t>Extrinsic sea is more abundant at smaller </a:t>
            </a:r>
            <a:r>
              <a:rPr lang="en-US" i="1" dirty="0" smtClean="0">
                <a:solidFill>
                  <a:srgbClr val="0033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6739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4F949-CAB4-4735-9D4B-3960E0A3FD7C}" type="slidenum">
              <a:rPr lang="en-US"/>
              <a:pPr/>
              <a:t>13</a:t>
            </a:fld>
            <a:endParaRPr lang="en-US"/>
          </a:p>
        </p:txBody>
      </p:sp>
      <p:sp>
        <p:nvSpPr>
          <p:cNvPr id="94823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800000"/>
                </a:solidFill>
              </a:rPr>
              <a:t>How to separate the “intrinsic sea” from the “extrinsic sea”?</a:t>
            </a:r>
          </a:p>
        </p:txBody>
      </p:sp>
      <p:sp>
        <p:nvSpPr>
          <p:cNvPr id="9482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76400"/>
            <a:ext cx="8229600" cy="13716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0066"/>
                </a:solidFill>
              </a:rPr>
              <a:t>Select experimental observables which have no contributions from the “extrinsic sea”</a:t>
            </a:r>
          </a:p>
        </p:txBody>
      </p:sp>
      <p:pic>
        <p:nvPicPr>
          <p:cNvPr id="948233" name="Picture 4" descr="gu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267200"/>
            <a:ext cx="23288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8234" name="Picture 3" descr="gd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4343400"/>
            <a:ext cx="22272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8235" name="文字方塊 11"/>
          <p:cNvSpPr txBox="1">
            <a:spLocks noChangeArrowheads="1"/>
          </p:cNvSpPr>
          <p:nvPr/>
        </p:nvSpPr>
        <p:spPr bwMode="auto">
          <a:xfrm>
            <a:off x="4191000" y="4876800"/>
            <a:ext cx="83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=</a:t>
            </a:r>
          </a:p>
        </p:txBody>
      </p:sp>
      <p:graphicFrame>
        <p:nvGraphicFramePr>
          <p:cNvPr id="948229" name="Object 5"/>
          <p:cNvGraphicFramePr>
            <a:graphicFrameLocks noChangeAspect="1"/>
          </p:cNvGraphicFramePr>
          <p:nvPr/>
        </p:nvGraphicFramePr>
        <p:xfrm>
          <a:off x="762000" y="3124200"/>
          <a:ext cx="7794625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19" name="方程式" r:id="rId5" imgW="3288960" imgH="457200" progId="Equation.3">
                  <p:embed/>
                </p:oleObj>
              </mc:Choice>
              <mc:Fallback>
                <p:oleObj name="方程式" r:id="rId5" imgW="32889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124200"/>
                        <a:ext cx="7794625" cy="1082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32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E2A2-D227-4AAF-A7D9-B9EF237DD7AE}" type="slidenum">
              <a:rPr lang="en-US"/>
              <a:pPr/>
              <a:t>14</a:t>
            </a:fld>
            <a:endParaRPr lang="en-US" dirty="0"/>
          </a:p>
        </p:txBody>
      </p:sp>
      <p:pic>
        <p:nvPicPr>
          <p:cNvPr id="873484" name="Picture 4" descr="fig_dbarubar"/>
          <p:cNvPicPr>
            <a:picLocks noChangeAspect="1" noChangeArrowheads="1"/>
          </p:cNvPicPr>
          <p:nvPr/>
        </p:nvPicPr>
        <p:blipFill>
          <a:blip r:embed="rId3" cstate="print"/>
          <a:srcRect t="15237"/>
          <a:stretch>
            <a:fillRect/>
          </a:stretch>
        </p:blipFill>
        <p:spPr bwMode="auto">
          <a:xfrm>
            <a:off x="0" y="990600"/>
            <a:ext cx="557325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73478" name="Object 6"/>
          <p:cNvGraphicFramePr>
            <a:graphicFrameLocks noGrp="1" noChangeAspect="1"/>
          </p:cNvGraphicFramePr>
          <p:nvPr>
            <p:ph sz="half" idx="1"/>
          </p:nvPr>
        </p:nvGraphicFramePr>
        <p:xfrm>
          <a:off x="1143000" y="152400"/>
          <a:ext cx="7162800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16" name="Equation" r:id="rId4" imgW="2590560" imgH="457200" progId="">
                  <p:embed/>
                </p:oleObj>
              </mc:Choice>
              <mc:Fallback>
                <p:oleObj name="Equation" r:id="rId4" imgW="2590560" imgH="4572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52400"/>
                        <a:ext cx="7162800" cy="1263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3485" name="Text Box 8"/>
          <p:cNvSpPr txBox="1">
            <a:spLocks noChangeArrowheads="1"/>
          </p:cNvSpPr>
          <p:nvPr/>
        </p:nvSpPr>
        <p:spPr bwMode="auto">
          <a:xfrm>
            <a:off x="4953000" y="3733800"/>
            <a:ext cx="3886200" cy="181588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800000"/>
                </a:solidFill>
              </a:rPr>
              <a:t>The difference in the two 5-quark components can also be determined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873486" name="Text Box 9"/>
          <p:cNvSpPr txBox="1">
            <a:spLocks noChangeArrowheads="1"/>
          </p:cNvSpPr>
          <p:nvPr/>
        </p:nvSpPr>
        <p:spPr bwMode="auto">
          <a:xfrm>
            <a:off x="4800600" y="1447800"/>
            <a:ext cx="4038600" cy="224676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000066"/>
                </a:solidFill>
              </a:rPr>
              <a:t>The data are in good agreement with the </a:t>
            </a:r>
            <a:r>
              <a:rPr lang="en-US" sz="2800" dirty="0">
                <a:solidFill>
                  <a:srgbClr val="000066"/>
                </a:solidFill>
              </a:rPr>
              <a:t>5-q </a:t>
            </a:r>
            <a:r>
              <a:rPr lang="en-US" sz="2800" dirty="0" smtClean="0">
                <a:solidFill>
                  <a:srgbClr val="000066"/>
                </a:solidFill>
              </a:rPr>
              <a:t>model after evolution from </a:t>
            </a:r>
            <a:r>
              <a:rPr lang="en-US" sz="2800" dirty="0">
                <a:solidFill>
                  <a:srgbClr val="000066"/>
                </a:solidFill>
              </a:rPr>
              <a:t>the initial scale </a:t>
            </a:r>
            <a:r>
              <a:rPr lang="el-GR" sz="2800" dirty="0">
                <a:solidFill>
                  <a:srgbClr val="000066"/>
                </a:solidFill>
                <a:cs typeface="Arial" charset="0"/>
              </a:rPr>
              <a:t>μ</a:t>
            </a:r>
            <a:r>
              <a:rPr lang="en-US" sz="2800" dirty="0">
                <a:solidFill>
                  <a:srgbClr val="000066"/>
                </a:solidFill>
              </a:rPr>
              <a:t> to Q</a:t>
            </a:r>
            <a:r>
              <a:rPr lang="en-US" sz="2800" baseline="30000" dirty="0">
                <a:solidFill>
                  <a:srgbClr val="000066"/>
                </a:solidFill>
              </a:rPr>
              <a:t>2</a:t>
            </a:r>
            <a:r>
              <a:rPr lang="en-US" sz="2800" dirty="0">
                <a:solidFill>
                  <a:srgbClr val="000066"/>
                </a:solidFill>
              </a:rPr>
              <a:t>=54 GeV</a:t>
            </a:r>
            <a:r>
              <a:rPr lang="en-US" sz="2800" baseline="30000" dirty="0">
                <a:solidFill>
                  <a:srgbClr val="000066"/>
                </a:solidFill>
              </a:rPr>
              <a:t>2</a:t>
            </a:r>
          </a:p>
        </p:txBody>
      </p:sp>
      <p:graphicFrame>
        <p:nvGraphicFramePr>
          <p:cNvPr id="873482" name="Object 10"/>
          <p:cNvGraphicFramePr>
            <a:graphicFrameLocks noGrp="1" noChangeAspect="1"/>
          </p:cNvGraphicFramePr>
          <p:nvPr>
            <p:ph sz="half" idx="2"/>
          </p:nvPr>
        </p:nvGraphicFramePr>
        <p:xfrm>
          <a:off x="2819400" y="5867400"/>
          <a:ext cx="3638550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17" name="Equation" r:id="rId6" imgW="1384200" imgH="253800" progId="">
                  <p:embed/>
                </p:oleObj>
              </mc:Choice>
              <mc:Fallback>
                <p:oleObj name="Equation" r:id="rId6" imgW="1384200" imgH="2538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867400"/>
                        <a:ext cx="3638550" cy="668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3487" name="Rectangle 13"/>
          <p:cNvSpPr>
            <a:spLocks noChangeArrowheads="1"/>
          </p:cNvSpPr>
          <p:nvPr/>
        </p:nvSpPr>
        <p:spPr bwMode="auto">
          <a:xfrm>
            <a:off x="2438400" y="5867400"/>
            <a:ext cx="4343400" cy="762000"/>
          </a:xfrm>
          <a:prstGeom prst="rect">
            <a:avLst/>
          </a:prstGeom>
          <a:noFill/>
          <a:ln w="28575" algn="ctr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Tx/>
              <a:buChar char="•"/>
            </a:pPr>
            <a:endParaRPr lang="en-US"/>
          </a:p>
        </p:txBody>
      </p:sp>
      <p:sp>
        <p:nvSpPr>
          <p:cNvPr id="873488" name="Text Box 14"/>
          <p:cNvSpPr txBox="1">
            <a:spLocks noChangeArrowheads="1"/>
          </p:cNvSpPr>
          <p:nvPr/>
        </p:nvSpPr>
        <p:spPr bwMode="auto">
          <a:xfrm>
            <a:off x="0" y="5410200"/>
            <a:ext cx="5029200" cy="36933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8000"/>
                </a:solidFill>
              </a:rPr>
              <a:t>(W. Chang and JCP , PRL 106, 252002 (2011))</a:t>
            </a:r>
          </a:p>
        </p:txBody>
      </p:sp>
      <p:sp>
        <p:nvSpPr>
          <p:cNvPr id="10" name="矩形 9"/>
          <p:cNvSpPr/>
          <p:nvPr/>
        </p:nvSpPr>
        <p:spPr bwMode="auto">
          <a:xfrm>
            <a:off x="5105400" y="3733800"/>
            <a:ext cx="3657600" cy="1905000"/>
          </a:xfrm>
          <a:prstGeom prst="rect">
            <a:avLst/>
          </a:prstGeom>
          <a:noFill/>
          <a:ln w="28575" cap="flat" cmpd="sng" algn="ctr">
            <a:solidFill>
              <a:srgbClr val="993366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4F949-CAB4-4735-9D4B-3960E0A3FD7C}" type="slidenum">
              <a:rPr lang="en-US"/>
              <a:pPr/>
              <a:t>15</a:t>
            </a:fld>
            <a:endParaRPr lang="en-US"/>
          </a:p>
        </p:txBody>
      </p:sp>
      <p:sp>
        <p:nvSpPr>
          <p:cNvPr id="94823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800000"/>
                </a:solidFill>
              </a:rPr>
              <a:t>How to separate the “intrinsic sea” from the “extrinsic sea”?</a:t>
            </a:r>
          </a:p>
        </p:txBody>
      </p:sp>
      <p:sp>
        <p:nvSpPr>
          <p:cNvPr id="9482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524000"/>
            <a:ext cx="8305800" cy="3733800"/>
          </a:xfrm>
        </p:spPr>
        <p:txBody>
          <a:bodyPr/>
          <a:lstStyle/>
          <a:p>
            <a:pPr eaLnBrk="1" hangingPunct="1">
              <a:buNone/>
            </a:pPr>
            <a:endParaRPr lang="en-US" dirty="0" smtClean="0">
              <a:solidFill>
                <a:srgbClr val="000066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000066"/>
                </a:solidFill>
              </a:rPr>
              <a:t>“Intrinsic sea” and “extrinsic sea” are expected to have different </a:t>
            </a:r>
            <a:r>
              <a:rPr lang="en-US" i="1" dirty="0" smtClean="0">
                <a:solidFill>
                  <a:srgbClr val="000066"/>
                </a:solidFill>
              </a:rPr>
              <a:t>x</a:t>
            </a:r>
            <a:r>
              <a:rPr lang="en-US" dirty="0" smtClean="0">
                <a:solidFill>
                  <a:srgbClr val="000066"/>
                </a:solidFill>
              </a:rPr>
              <a:t>-distributions</a:t>
            </a:r>
          </a:p>
          <a:p>
            <a:pPr lvl="1" eaLnBrk="1" hangingPunct="1"/>
            <a:r>
              <a:rPr lang="en-US" dirty="0" smtClean="0">
                <a:solidFill>
                  <a:srgbClr val="003300"/>
                </a:solidFill>
              </a:rPr>
              <a:t>Intrinsic sea is “valence-like” and  is more abundant at larger </a:t>
            </a:r>
            <a:r>
              <a:rPr lang="en-US" i="1" dirty="0" smtClean="0">
                <a:solidFill>
                  <a:srgbClr val="003300"/>
                </a:solidFill>
              </a:rPr>
              <a:t>x</a:t>
            </a:r>
          </a:p>
          <a:p>
            <a:pPr lvl="1" eaLnBrk="1" hangingPunct="1"/>
            <a:r>
              <a:rPr lang="en-US" dirty="0" smtClean="0">
                <a:solidFill>
                  <a:srgbClr val="003300"/>
                </a:solidFill>
              </a:rPr>
              <a:t>Extrinsic sea is more abundant at smaller </a:t>
            </a:r>
            <a:r>
              <a:rPr lang="en-US" i="1" dirty="0" smtClean="0">
                <a:solidFill>
                  <a:srgbClr val="003300"/>
                </a:solidFill>
              </a:rPr>
              <a:t>x</a:t>
            </a:r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/>
        </p:nvGraphicFramePr>
        <p:xfrm>
          <a:off x="838200" y="5257800"/>
          <a:ext cx="7658101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43" name="方程式" r:id="rId3" imgW="2552400" imgH="203040" progId="Equation.3">
                  <p:embed/>
                </p:oleObj>
              </mc:Choice>
              <mc:Fallback>
                <p:oleObj name="方程式" r:id="rId3" imgW="2552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257800"/>
                        <a:ext cx="7658101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339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FAD4-4AE9-43A6-B96D-33935B554EFC}" type="slidenum">
              <a:rPr lang="en-US"/>
              <a:pPr/>
              <a:t>16</a:t>
            </a:fld>
            <a:endParaRPr lang="en-US" dirty="0"/>
          </a:p>
        </p:txBody>
      </p:sp>
      <p:graphicFrame>
        <p:nvGraphicFramePr>
          <p:cNvPr id="874502" name="Object 6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447800" y="228600"/>
          <a:ext cx="640080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98" name="Equation" r:id="rId3" imgW="2552400" imgH="431640" progId="">
                  <p:embed/>
                </p:oleObj>
              </mc:Choice>
              <mc:Fallback>
                <p:oleObj name="Equation" r:id="rId3" imgW="2552400" imgH="431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28600"/>
                        <a:ext cx="6400800" cy="1082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4505" name="Object 9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776805" y="1981200"/>
          <a:ext cx="4367195" cy="941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99" name="Equation" r:id="rId5" imgW="2120760" imgH="457200" progId="">
                  <p:embed/>
                </p:oleObj>
              </mc:Choice>
              <mc:Fallback>
                <p:oleObj name="Equation" r:id="rId5" imgW="2120760" imgH="457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6805" y="1981200"/>
                        <a:ext cx="4367195" cy="9413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4515" name="Object 19"/>
          <p:cNvGraphicFramePr>
            <a:graphicFrameLocks noChangeAspect="1"/>
          </p:cNvGraphicFramePr>
          <p:nvPr/>
        </p:nvGraphicFramePr>
        <p:xfrm>
          <a:off x="4953000" y="3505200"/>
          <a:ext cx="3987800" cy="144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00" name="Equation" r:id="rId7" imgW="1815840" imgH="660240" progId="">
                  <p:embed/>
                </p:oleObj>
              </mc:Choice>
              <mc:Fallback>
                <p:oleObj name="Equation" r:id="rId7" imgW="1815840" imgH="6602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505200"/>
                        <a:ext cx="3987800" cy="1449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4520" name="Rectangle 24"/>
          <p:cNvSpPr>
            <a:spLocks noChangeArrowheads="1"/>
          </p:cNvSpPr>
          <p:nvPr/>
        </p:nvSpPr>
        <p:spPr bwMode="auto">
          <a:xfrm>
            <a:off x="4876800" y="3429000"/>
            <a:ext cx="4038600" cy="16002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74516" name="Picture 20" descr="C:\Users\jcpeng\Desktop\QNP2012_fig4.ep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599" y="1219200"/>
            <a:ext cx="4648201" cy="4648200"/>
          </a:xfrm>
          <a:prstGeom prst="rect">
            <a:avLst/>
          </a:prstGeom>
          <a:noFill/>
        </p:spPr>
      </p:pic>
      <p:sp>
        <p:nvSpPr>
          <p:cNvPr id="9" name="文字方塊 8"/>
          <p:cNvSpPr txBox="1"/>
          <p:nvPr/>
        </p:nvSpPr>
        <p:spPr>
          <a:xfrm>
            <a:off x="228600" y="57150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8000"/>
                </a:solidFill>
              </a:rPr>
              <a:t>HERMES collaboration, Phys. </a:t>
            </a:r>
            <a:r>
              <a:rPr lang="en-US" sz="2400" dirty="0" err="1" smtClean="0">
                <a:solidFill>
                  <a:srgbClr val="008000"/>
                </a:solidFill>
              </a:rPr>
              <a:t>Lett</a:t>
            </a:r>
            <a:r>
              <a:rPr lang="en-US" sz="2400" dirty="0" smtClean="0">
                <a:solidFill>
                  <a:srgbClr val="008000"/>
                </a:solidFill>
              </a:rPr>
              <a:t>. B666, 446 (2008)</a:t>
            </a:r>
            <a:endParaRPr lang="en-US" sz="2400" dirty="0">
              <a:solidFill>
                <a:srgbClr val="008000"/>
              </a:solidFill>
            </a:endParaRPr>
          </a:p>
        </p:txBody>
      </p:sp>
      <p:pic>
        <p:nvPicPr>
          <p:cNvPr id="2" name="Picture 2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4600" y="2133600"/>
            <a:ext cx="1879126" cy="306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235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8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620E9EC8-F7B7-4A1C-83E9-858139D6A566}" type="slidenum">
              <a:rPr lang="en-US" sz="1400">
                <a:solidFill>
                  <a:schemeClr val="tx1"/>
                </a:solidFill>
                <a:latin typeface="Times New Roman" pitchFamily="18" charset="0"/>
              </a:rPr>
              <a:pPr algn="r"/>
              <a:t>17</a:t>
            </a:fld>
            <a:endParaRPr lang="en-US" sz="1400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1004548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447800" y="228600"/>
          <a:ext cx="640080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38" name="Equation" r:id="rId3" imgW="2552400" imgH="431640" progId="">
                  <p:embed/>
                </p:oleObj>
              </mc:Choice>
              <mc:Fallback>
                <p:oleObj name="Equation" r:id="rId3" imgW="2552400" imgH="431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28600"/>
                        <a:ext cx="6400800" cy="1082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4549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648200" y="1600200"/>
          <a:ext cx="424227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39" name="Equation" r:id="rId5" imgW="2120760" imgH="457200" progId="">
                  <p:embed/>
                </p:oleObj>
              </mc:Choice>
              <mc:Fallback>
                <p:oleObj name="Equation" r:id="rId5" imgW="2120760" imgH="457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600200"/>
                        <a:ext cx="4242272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4550" name="Rectangle 20"/>
          <p:cNvSpPr>
            <a:spLocks noChangeArrowheads="1"/>
          </p:cNvSpPr>
          <p:nvPr/>
        </p:nvSpPr>
        <p:spPr bwMode="auto">
          <a:xfrm>
            <a:off x="3429000" y="5867400"/>
            <a:ext cx="2895600" cy="685800"/>
          </a:xfrm>
          <a:prstGeom prst="rect">
            <a:avLst/>
          </a:prstGeom>
          <a:noFill/>
          <a:ln w="28575" algn="ctr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Tx/>
              <a:buChar char="•"/>
            </a:pPr>
            <a:endParaRPr lang="en-US"/>
          </a:p>
        </p:txBody>
      </p:sp>
      <p:graphicFrame>
        <p:nvGraphicFramePr>
          <p:cNvPr id="1004551" name="Object 7"/>
          <p:cNvGraphicFramePr>
            <a:graphicFrameLocks noChangeAspect="1"/>
          </p:cNvGraphicFramePr>
          <p:nvPr/>
        </p:nvGraphicFramePr>
        <p:xfrm>
          <a:off x="3657600" y="5867400"/>
          <a:ext cx="24907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40" name="方程式" r:id="rId7" imgW="876240" imgH="241200" progId="Equation.3">
                  <p:embed/>
                </p:oleObj>
              </mc:Choice>
              <mc:Fallback>
                <p:oleObj name="方程式" r:id="rId7" imgW="876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867400"/>
                        <a:ext cx="2490788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4552" name="Object 8"/>
          <p:cNvGraphicFramePr>
            <a:graphicFrameLocks noChangeAspect="1"/>
          </p:cNvGraphicFramePr>
          <p:nvPr/>
        </p:nvGraphicFramePr>
        <p:xfrm>
          <a:off x="4578816" y="2667000"/>
          <a:ext cx="4565184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41" name="方程式" r:id="rId9" imgW="2082600" imgH="660240" progId="Equation.3">
                  <p:embed/>
                </p:oleObj>
              </mc:Choice>
              <mc:Fallback>
                <p:oleObj name="方程式" r:id="rId9" imgW="208260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8816" y="2667000"/>
                        <a:ext cx="4565184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04553" name="Picture 9" descr="C:\Users\jcpeng\Desktop\QNP2012_fig5.eps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838200"/>
            <a:ext cx="4800600" cy="4800601"/>
          </a:xfrm>
          <a:prstGeom prst="rect">
            <a:avLst/>
          </a:prstGeom>
          <a:noFill/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28600" y="5410200"/>
            <a:ext cx="4648200" cy="36933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008000"/>
                </a:solidFill>
              </a:rPr>
              <a:t>(W. Chang </a:t>
            </a:r>
            <a:r>
              <a:rPr lang="en-US" sz="1800" dirty="0">
                <a:solidFill>
                  <a:srgbClr val="008000"/>
                </a:solidFill>
              </a:rPr>
              <a:t>and </a:t>
            </a:r>
            <a:r>
              <a:rPr lang="en-US" sz="1800" dirty="0" smtClean="0">
                <a:solidFill>
                  <a:srgbClr val="008000"/>
                </a:solidFill>
              </a:rPr>
              <a:t>JCP, PL </a:t>
            </a:r>
            <a:r>
              <a:rPr lang="en-US" sz="1800" dirty="0">
                <a:solidFill>
                  <a:srgbClr val="008000"/>
                </a:solidFill>
              </a:rPr>
              <a:t>B704, 197(2011))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4495800" y="426720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66"/>
                </a:solidFill>
              </a:rPr>
              <a:t>This allows the extraction of the intrinsic sea for strange quarks</a:t>
            </a:r>
            <a:endParaRPr lang="en-US" sz="2400" dirty="0">
              <a:solidFill>
                <a:srgbClr val="000066"/>
              </a:solidFill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4495800" y="4267200"/>
            <a:ext cx="4495800" cy="914400"/>
          </a:xfrm>
          <a:prstGeom prst="rect">
            <a:avLst/>
          </a:prstGeom>
          <a:noFill/>
          <a:ln w="28575" cap="flat" cmpd="sng" algn="ctr">
            <a:solidFill>
              <a:srgbClr val="993366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8ABD8-5BFB-48D0-9FC8-5CEC605479B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75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4F949-CAB4-4735-9D4B-3960E0A3FD7C}" type="slidenum">
              <a:rPr lang="en-US"/>
              <a:pPr/>
              <a:t>18</a:t>
            </a:fld>
            <a:endParaRPr lang="en-US"/>
          </a:p>
        </p:txBody>
      </p:sp>
      <p:sp>
        <p:nvSpPr>
          <p:cNvPr id="94823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800000"/>
                </a:solidFill>
              </a:rPr>
              <a:t>How to separate the “intrinsic sea” from the “extrinsic sea”?</a:t>
            </a:r>
          </a:p>
        </p:txBody>
      </p:sp>
      <p:sp>
        <p:nvSpPr>
          <p:cNvPr id="9482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76400"/>
            <a:ext cx="8229600" cy="13716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0066"/>
                </a:solidFill>
              </a:rPr>
              <a:t>Select experimental observables which have no contributions from the “extrinsic sea”</a:t>
            </a:r>
          </a:p>
        </p:txBody>
      </p:sp>
      <p:graphicFrame>
        <p:nvGraphicFramePr>
          <p:cNvPr id="948229" name="Object 5"/>
          <p:cNvGraphicFramePr>
            <a:graphicFrameLocks noChangeAspect="1"/>
          </p:cNvGraphicFramePr>
          <p:nvPr/>
        </p:nvGraphicFramePr>
        <p:xfrm>
          <a:off x="363537" y="3733800"/>
          <a:ext cx="8475663" cy="1044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14" name="方程式" r:id="rId3" imgW="3708360" imgH="457200" progId="Equation.3">
                  <p:embed/>
                </p:oleObj>
              </mc:Choice>
              <mc:Fallback>
                <p:oleObj name="方程式" r:id="rId3" imgW="37083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" y="3733800"/>
                        <a:ext cx="8475663" cy="10443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/>
          <p:nvPr/>
        </p:nvSpPr>
        <p:spPr bwMode="auto">
          <a:xfrm>
            <a:off x="228600" y="3657600"/>
            <a:ext cx="8686800" cy="1219200"/>
          </a:xfrm>
          <a:prstGeom prst="rect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17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07E3B-B406-4EC2-8044-9294F7B1D969}" type="slidenum">
              <a:rPr lang="en-US"/>
              <a:pPr/>
              <a:t>19</a:t>
            </a:fld>
            <a:endParaRPr lang="en-US"/>
          </a:p>
        </p:txBody>
      </p:sp>
      <p:sp>
        <p:nvSpPr>
          <p:cNvPr id="875541" name="Text Box 6"/>
          <p:cNvSpPr txBox="1">
            <a:spLocks noChangeArrowheads="1"/>
          </p:cNvSpPr>
          <p:nvPr/>
        </p:nvSpPr>
        <p:spPr bwMode="auto">
          <a:xfrm>
            <a:off x="228600" y="5334000"/>
            <a:ext cx="5334000" cy="36933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008000"/>
                </a:solidFill>
              </a:rPr>
              <a:t>(W. Chang </a:t>
            </a:r>
            <a:r>
              <a:rPr lang="en-US" sz="1800" dirty="0">
                <a:solidFill>
                  <a:srgbClr val="008000"/>
                </a:solidFill>
              </a:rPr>
              <a:t>and </a:t>
            </a:r>
            <a:r>
              <a:rPr lang="en-US" sz="1800" dirty="0" smtClean="0">
                <a:solidFill>
                  <a:srgbClr val="008000"/>
                </a:solidFill>
              </a:rPr>
              <a:t>JCP, PL </a:t>
            </a:r>
            <a:r>
              <a:rPr lang="en-US" sz="1800" dirty="0">
                <a:solidFill>
                  <a:srgbClr val="008000"/>
                </a:solidFill>
              </a:rPr>
              <a:t>B704, 197(2011))</a:t>
            </a:r>
          </a:p>
        </p:txBody>
      </p:sp>
      <p:graphicFrame>
        <p:nvGraphicFramePr>
          <p:cNvPr id="875527" name="Object 7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838200" y="0"/>
          <a:ext cx="7467600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6" name="Equation" r:id="rId3" imgW="3098520" imgH="457200" progId="">
                  <p:embed/>
                </p:oleObj>
              </mc:Choice>
              <mc:Fallback>
                <p:oleObj name="Equation" r:id="rId3" imgW="3098520" imgH="457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0"/>
                        <a:ext cx="7467600" cy="1101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5533" name="Object 1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953000" y="1600200"/>
          <a:ext cx="3429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7" name="Equation" r:id="rId5" imgW="1714320" imgH="457200" progId="">
                  <p:embed/>
                </p:oleObj>
              </mc:Choice>
              <mc:Fallback>
                <p:oleObj name="Equation" r:id="rId5" imgW="1714320" imgH="457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600200"/>
                        <a:ext cx="34290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5538" name="Object 18"/>
          <p:cNvGraphicFramePr>
            <a:graphicFrameLocks noChangeAspect="1"/>
          </p:cNvGraphicFramePr>
          <p:nvPr/>
        </p:nvGraphicFramePr>
        <p:xfrm>
          <a:off x="4748213" y="2867025"/>
          <a:ext cx="4200525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8" name="Equation" r:id="rId7" imgW="1866600" imgH="711000" progId="">
                  <p:embed/>
                </p:oleObj>
              </mc:Choice>
              <mc:Fallback>
                <p:oleObj name="Equation" r:id="rId7" imgW="1866600" imgH="711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8213" y="2867025"/>
                        <a:ext cx="4200525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47558" name="Picture 6" descr="C:\Users\jcpeng\Desktop\QNP2012_fig7.ep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399" y="838200"/>
            <a:ext cx="4572001" cy="4572000"/>
          </a:xfrm>
          <a:prstGeom prst="rect">
            <a:avLst/>
          </a:prstGeom>
          <a:noFill/>
        </p:spPr>
      </p:pic>
      <p:graphicFrame>
        <p:nvGraphicFramePr>
          <p:cNvPr id="12" name="物件 11"/>
          <p:cNvGraphicFramePr>
            <a:graphicFrameLocks noChangeAspect="1"/>
          </p:cNvGraphicFramePr>
          <p:nvPr/>
        </p:nvGraphicFramePr>
        <p:xfrm>
          <a:off x="1676400" y="5791200"/>
          <a:ext cx="5562600" cy="7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9" name="方程式" r:id="rId10" imgW="1942920" imgH="253800" progId="Equation.3">
                  <p:embed/>
                </p:oleObj>
              </mc:Choice>
              <mc:Fallback>
                <p:oleObj name="方程式" r:id="rId10" imgW="19429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791200"/>
                        <a:ext cx="5562600" cy="727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/>
          <p:cNvSpPr/>
          <p:nvPr/>
        </p:nvSpPr>
        <p:spPr bwMode="auto">
          <a:xfrm>
            <a:off x="1600200" y="5791200"/>
            <a:ext cx="5791200" cy="762000"/>
          </a:xfrm>
          <a:prstGeom prst="rect">
            <a:avLst/>
          </a:prstGeom>
          <a:noFill/>
          <a:ln w="28575" cap="flat" cmpd="sng" algn="ctr">
            <a:solidFill>
              <a:srgbClr val="993366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81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6781800" cy="838200"/>
          </a:xfrm>
        </p:spPr>
        <p:txBody>
          <a:bodyPr/>
          <a:lstStyle/>
          <a:p>
            <a:r>
              <a:rPr lang="en-US" altLang="zh-TW" sz="3200" dirty="0" smtClean="0">
                <a:solidFill>
                  <a:srgbClr val="800000"/>
                </a:solidFill>
              </a:rPr>
              <a:t>Challenge and opportunities of </a:t>
            </a:r>
            <a:r>
              <a:rPr lang="en-US" altLang="zh-TW" sz="3200" dirty="0" err="1" smtClean="0">
                <a:solidFill>
                  <a:srgbClr val="800000"/>
                </a:solidFill>
              </a:rPr>
              <a:t>dilepton</a:t>
            </a:r>
            <a:r>
              <a:rPr lang="en-US" altLang="zh-TW" sz="3200" dirty="0" smtClean="0">
                <a:solidFill>
                  <a:srgbClr val="800000"/>
                </a:solidFill>
              </a:rPr>
              <a:t> experiments at J-PARC</a:t>
            </a:r>
            <a:endParaRPr lang="zh-TW" altLang="en-US" sz="3200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077200" cy="4648200"/>
          </a:xfrm>
        </p:spPr>
        <p:txBody>
          <a:bodyPr/>
          <a:lstStyle/>
          <a:p>
            <a:r>
              <a:rPr lang="en-US" altLang="zh-TW" dirty="0" smtClean="0"/>
              <a:t>Challenge</a:t>
            </a:r>
          </a:p>
          <a:p>
            <a:pPr lvl="1"/>
            <a:r>
              <a:rPr lang="en-US" altLang="zh-TW" dirty="0" smtClean="0">
                <a:solidFill>
                  <a:srgbClr val="000066"/>
                </a:solidFill>
              </a:rPr>
              <a:t>Beam energies are relatively low (30-50 </a:t>
            </a:r>
            <a:r>
              <a:rPr lang="en-US" altLang="zh-TW" dirty="0" err="1" smtClean="0">
                <a:solidFill>
                  <a:srgbClr val="000066"/>
                </a:solidFill>
              </a:rPr>
              <a:t>GeV</a:t>
            </a:r>
            <a:r>
              <a:rPr lang="en-US" altLang="zh-TW" dirty="0" smtClean="0">
                <a:solidFill>
                  <a:srgbClr val="000066"/>
                </a:solidFill>
              </a:rPr>
              <a:t> </a:t>
            </a:r>
            <a:r>
              <a:rPr lang="en-US" altLang="zh-TW" dirty="0" err="1" smtClean="0">
                <a:solidFill>
                  <a:srgbClr val="000066"/>
                </a:solidFill>
              </a:rPr>
              <a:t>ptoton</a:t>
            </a:r>
            <a:r>
              <a:rPr lang="en-US" altLang="zh-TW" dirty="0" smtClean="0">
                <a:solidFill>
                  <a:srgbClr val="000066"/>
                </a:solidFill>
              </a:rPr>
              <a:t>, and secondary pion, </a:t>
            </a:r>
            <a:r>
              <a:rPr lang="en-US" altLang="zh-TW" dirty="0" err="1" smtClean="0">
                <a:solidFill>
                  <a:srgbClr val="000066"/>
                </a:solidFill>
              </a:rPr>
              <a:t>kaon</a:t>
            </a:r>
            <a:r>
              <a:rPr lang="en-US" altLang="zh-TW" dirty="0" smtClean="0">
                <a:solidFill>
                  <a:srgbClr val="000066"/>
                </a:solidFill>
              </a:rPr>
              <a:t>, antiproton at lower energies)</a:t>
            </a:r>
          </a:p>
          <a:p>
            <a:r>
              <a:rPr lang="en-US" altLang="zh-TW" dirty="0" smtClean="0"/>
              <a:t>Opportunities</a:t>
            </a:r>
          </a:p>
          <a:p>
            <a:pPr lvl="1"/>
            <a:r>
              <a:rPr lang="en-US" altLang="zh-TW" dirty="0" smtClean="0">
                <a:solidFill>
                  <a:srgbClr val="000066"/>
                </a:solidFill>
              </a:rPr>
              <a:t>Very few existing data at this energy region</a:t>
            </a:r>
          </a:p>
          <a:p>
            <a:pPr lvl="1"/>
            <a:r>
              <a:rPr lang="en-US" altLang="zh-TW" dirty="0" smtClean="0">
                <a:solidFill>
                  <a:srgbClr val="000066"/>
                </a:solidFill>
              </a:rPr>
              <a:t>Some novel </a:t>
            </a:r>
            <a:r>
              <a:rPr lang="en-US" altLang="zh-TW" dirty="0">
                <a:solidFill>
                  <a:srgbClr val="000066"/>
                </a:solidFill>
              </a:rPr>
              <a:t>h</a:t>
            </a:r>
            <a:r>
              <a:rPr lang="en-US" altLang="zh-TW" dirty="0" smtClean="0">
                <a:solidFill>
                  <a:srgbClr val="000066"/>
                </a:solidFill>
              </a:rPr>
              <a:t>adron physics topics could be well studied at relatively low energies</a:t>
            </a:r>
          </a:p>
          <a:p>
            <a:pPr lvl="1"/>
            <a:r>
              <a:rPr lang="en-US" altLang="zh-TW" dirty="0" smtClean="0">
                <a:solidFill>
                  <a:srgbClr val="000066"/>
                </a:solidFill>
              </a:rPr>
              <a:t>Polarized beam/target offers new poss</a:t>
            </a:r>
            <a:r>
              <a:rPr lang="en-US" altLang="zh-TW" dirty="0" smtClean="0"/>
              <a:t>ibilities</a:t>
            </a:r>
          </a:p>
          <a:p>
            <a:pPr lvl="1"/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BC44A7-0FD0-40F2-AD41-561C31C0C25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63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07E3B-B406-4EC2-8044-9294F7B1D969}" type="slidenum">
              <a:rPr lang="en-US"/>
              <a:pPr/>
              <a:t>20</a:t>
            </a:fld>
            <a:endParaRPr lang="en-US"/>
          </a:p>
        </p:txBody>
      </p:sp>
      <p:sp>
        <p:nvSpPr>
          <p:cNvPr id="875542" name="Rectangle 19"/>
          <p:cNvSpPr>
            <a:spLocks noChangeArrowheads="1"/>
          </p:cNvSpPr>
          <p:nvPr/>
        </p:nvSpPr>
        <p:spPr bwMode="auto">
          <a:xfrm>
            <a:off x="228600" y="5181600"/>
            <a:ext cx="8686800" cy="584775"/>
          </a:xfrm>
          <a:prstGeom prst="rect">
            <a:avLst/>
          </a:prstGeom>
          <a:noFill/>
          <a:ln w="28575" algn="ctr">
            <a:solidFill>
              <a:srgbClr val="00FF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Tx/>
              <a:buChar char="•"/>
            </a:pPr>
            <a:endParaRPr lang="en-US"/>
          </a:p>
        </p:txBody>
      </p:sp>
      <p:graphicFrame>
        <p:nvGraphicFramePr>
          <p:cNvPr id="875537" name="Object 17"/>
          <p:cNvGraphicFramePr>
            <a:graphicFrameLocks noChangeAspect="1"/>
          </p:cNvGraphicFramePr>
          <p:nvPr/>
        </p:nvGraphicFramePr>
        <p:xfrm>
          <a:off x="685800" y="5105400"/>
          <a:ext cx="8001000" cy="73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10" name="方程式" r:id="rId3" imgW="2781000" imgH="253800" progId="Equation.3">
                  <p:embed/>
                </p:oleObj>
              </mc:Choice>
              <mc:Fallback>
                <p:oleObj name="方程式" r:id="rId3" imgW="27810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105400"/>
                        <a:ext cx="8001000" cy="730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001000" cy="10668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800000"/>
                </a:solidFill>
              </a:rPr>
              <a:t>Extraction of the various five-quark components for light quarks</a:t>
            </a:r>
          </a:p>
        </p:txBody>
      </p:sp>
      <p:pic>
        <p:nvPicPr>
          <p:cNvPr id="12" name="Picture 6" descr="C:\Users\jcpeng\Desktop\QNP2012_fig7.ep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799" y="1371600"/>
            <a:ext cx="3124201" cy="3124200"/>
          </a:xfrm>
          <a:prstGeom prst="rect">
            <a:avLst/>
          </a:prstGeom>
          <a:noFill/>
        </p:spPr>
      </p:pic>
      <p:graphicFrame>
        <p:nvGraphicFramePr>
          <p:cNvPr id="1046534" name="Object 6"/>
          <p:cNvGraphicFramePr>
            <a:graphicFrameLocks noChangeAspect="1"/>
          </p:cNvGraphicFramePr>
          <p:nvPr/>
        </p:nvGraphicFramePr>
        <p:xfrm>
          <a:off x="6096000" y="4495800"/>
          <a:ext cx="291489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11" name="方程式" r:id="rId6" imgW="1942920" imgH="253800" progId="Equation.3">
                  <p:embed/>
                </p:oleObj>
              </mc:Choice>
              <mc:Fallback>
                <p:oleObj name="方程式" r:id="rId6" imgW="19429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495800"/>
                        <a:ext cx="2914897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9" descr="C:\Users\jcpeng\Desktop\QNP2012_fig5.ep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71800" y="1371600"/>
            <a:ext cx="3124200" cy="3124201"/>
          </a:xfrm>
          <a:prstGeom prst="rect">
            <a:avLst/>
          </a:prstGeom>
          <a:noFill/>
        </p:spPr>
      </p:pic>
      <p:pic>
        <p:nvPicPr>
          <p:cNvPr id="15" name="Picture 4" descr="fig_dbarubar"/>
          <p:cNvPicPr>
            <a:picLocks noChangeAspect="1" noChangeArrowheads="1"/>
          </p:cNvPicPr>
          <p:nvPr/>
        </p:nvPicPr>
        <p:blipFill>
          <a:blip r:embed="rId9" cstate="print"/>
          <a:srcRect t="15237"/>
          <a:stretch>
            <a:fillRect/>
          </a:stretch>
        </p:blipFill>
        <p:spPr bwMode="auto">
          <a:xfrm>
            <a:off x="-228600" y="1371600"/>
            <a:ext cx="3810000" cy="3229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46535" name="Object 7"/>
          <p:cNvGraphicFramePr>
            <a:graphicFrameLocks noChangeAspect="1"/>
          </p:cNvGraphicFramePr>
          <p:nvPr/>
        </p:nvGraphicFramePr>
        <p:xfrm>
          <a:off x="4038600" y="4495800"/>
          <a:ext cx="1447800" cy="398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12" name="方程式" r:id="rId10" imgW="876240" imgH="241200" progId="Equation.3">
                  <p:embed/>
                </p:oleObj>
              </mc:Choice>
              <mc:Fallback>
                <p:oleObj name="方程式" r:id="rId10" imgW="876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495800"/>
                        <a:ext cx="1447800" cy="3986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6536" name="Object 8"/>
          <p:cNvGraphicFramePr>
            <a:graphicFrameLocks noChangeAspect="1"/>
          </p:cNvGraphicFramePr>
          <p:nvPr/>
        </p:nvGraphicFramePr>
        <p:xfrm>
          <a:off x="762000" y="4495800"/>
          <a:ext cx="2209800" cy="405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13" name="Equation" r:id="rId12" imgW="1384200" imgH="253800" progId="">
                  <p:embed/>
                </p:oleObj>
              </mc:Choice>
              <mc:Fallback>
                <p:oleObj name="Equation" r:id="rId12" imgW="1384200" imgH="253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495800"/>
                        <a:ext cx="2209800" cy="4059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256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467600" cy="762000"/>
          </a:xfrm>
        </p:spPr>
        <p:txBody>
          <a:bodyPr/>
          <a:lstStyle/>
          <a:p>
            <a:r>
              <a:rPr lang="en-US" sz="3600" dirty="0" smtClean="0">
                <a:solidFill>
                  <a:srgbClr val="800000"/>
                </a:solidFill>
              </a:rPr>
              <a:t>Future Prospect (Experimental)</a:t>
            </a:r>
          </a:p>
        </p:txBody>
      </p:sp>
      <p:sp>
        <p:nvSpPr>
          <p:cNvPr id="100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105400"/>
          </a:xfrm>
        </p:spPr>
        <p:txBody>
          <a:bodyPr/>
          <a:lstStyle/>
          <a:p>
            <a:r>
              <a:rPr lang="en-US" dirty="0" err="1" smtClean="0">
                <a:solidFill>
                  <a:srgbClr val="000066"/>
                </a:solidFill>
              </a:rPr>
              <a:t>dbar-ubar</a:t>
            </a:r>
            <a:r>
              <a:rPr lang="en-US" dirty="0" smtClean="0">
                <a:solidFill>
                  <a:srgbClr val="000066"/>
                </a:solidFill>
              </a:rPr>
              <a:t>  for large </a:t>
            </a:r>
            <a:r>
              <a:rPr lang="en-US" i="1" dirty="0" smtClean="0">
                <a:solidFill>
                  <a:srgbClr val="000066"/>
                </a:solidFill>
              </a:rPr>
              <a:t>x</a:t>
            </a:r>
            <a:r>
              <a:rPr lang="en-US" dirty="0" smtClean="0">
                <a:solidFill>
                  <a:srgbClr val="000066"/>
                </a:solidFill>
              </a:rPr>
              <a:t> region at the </a:t>
            </a:r>
            <a:r>
              <a:rPr lang="en-US" dirty="0" err="1" smtClean="0">
                <a:solidFill>
                  <a:srgbClr val="000066"/>
                </a:solidFill>
              </a:rPr>
              <a:t>Fermilab</a:t>
            </a:r>
            <a:r>
              <a:rPr lang="en-US" dirty="0" smtClean="0">
                <a:solidFill>
                  <a:srgbClr val="000066"/>
                </a:solidFill>
              </a:rPr>
              <a:t> E906 </a:t>
            </a:r>
            <a:r>
              <a:rPr lang="en-US" dirty="0" err="1" smtClean="0">
                <a:solidFill>
                  <a:srgbClr val="000066"/>
                </a:solidFill>
              </a:rPr>
              <a:t>andd</a:t>
            </a:r>
            <a:r>
              <a:rPr lang="en-US" dirty="0" smtClean="0">
                <a:solidFill>
                  <a:srgbClr val="000066"/>
                </a:solidFill>
              </a:rPr>
              <a:t> J-PARC </a:t>
            </a:r>
            <a:r>
              <a:rPr lang="en-US" dirty="0" err="1" smtClean="0">
                <a:solidFill>
                  <a:srgbClr val="000066"/>
                </a:solidFill>
              </a:rPr>
              <a:t>Drell</a:t>
            </a:r>
            <a:r>
              <a:rPr lang="en-US" dirty="0" smtClean="0">
                <a:solidFill>
                  <a:srgbClr val="000066"/>
                </a:solidFill>
              </a:rPr>
              <a:t>-Yan experiments.</a:t>
            </a:r>
          </a:p>
          <a:p>
            <a:r>
              <a:rPr lang="en-US" dirty="0" err="1" smtClean="0">
                <a:solidFill>
                  <a:schemeClr val="tx2"/>
                </a:solidFill>
              </a:rPr>
              <a:t>Kaon</a:t>
            </a:r>
            <a:r>
              <a:rPr lang="en-US" dirty="0" smtClean="0">
                <a:solidFill>
                  <a:schemeClr val="tx2"/>
                </a:solidFill>
              </a:rPr>
              <a:t> production in SIDIS at COMPASS and 12 </a:t>
            </a:r>
            <a:r>
              <a:rPr lang="en-US" dirty="0" err="1" smtClean="0">
                <a:solidFill>
                  <a:schemeClr val="tx2"/>
                </a:solidFill>
              </a:rPr>
              <a:t>GeV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Jlab</a:t>
            </a:r>
            <a:r>
              <a:rPr lang="en-US" dirty="0" smtClean="0">
                <a:solidFill>
                  <a:schemeClr val="tx2"/>
                </a:solidFill>
              </a:rPr>
              <a:t>/EIC  for more information on s and  s-bar? </a:t>
            </a:r>
          </a:p>
          <a:p>
            <a:r>
              <a:rPr lang="en-US" dirty="0" err="1" smtClean="0">
                <a:solidFill>
                  <a:srgbClr val="000066"/>
                </a:solidFill>
              </a:rPr>
              <a:t>Kaon</a:t>
            </a:r>
            <a:r>
              <a:rPr lang="en-US" dirty="0" smtClean="0">
                <a:solidFill>
                  <a:srgbClr val="000066"/>
                </a:solidFill>
              </a:rPr>
              <a:t>-induced </a:t>
            </a:r>
            <a:r>
              <a:rPr lang="en-US" dirty="0" err="1" smtClean="0">
                <a:solidFill>
                  <a:srgbClr val="000066"/>
                </a:solidFill>
              </a:rPr>
              <a:t>Drell</a:t>
            </a:r>
            <a:r>
              <a:rPr lang="en-US" dirty="0" smtClean="0">
                <a:solidFill>
                  <a:srgbClr val="000066"/>
                </a:solidFill>
              </a:rPr>
              <a:t>-Yan at J-PARC for probing s and s-bar?</a:t>
            </a:r>
          </a:p>
          <a:p>
            <a:r>
              <a:rPr lang="en-US" dirty="0" smtClean="0">
                <a:solidFill>
                  <a:srgbClr val="1C1C1C"/>
                </a:solidFill>
              </a:rPr>
              <a:t>Open-charm production at forward rapidity at RHIC and LHC.</a:t>
            </a:r>
          </a:p>
          <a:p>
            <a:r>
              <a:rPr lang="en-US" dirty="0" smtClean="0">
                <a:solidFill>
                  <a:srgbClr val="000066"/>
                </a:solidFill>
              </a:rPr>
              <a:t>J/</a:t>
            </a:r>
            <a:r>
              <a:rPr lang="el-GR" dirty="0" smtClean="0">
                <a:solidFill>
                  <a:srgbClr val="000066"/>
                </a:solidFill>
                <a:latin typeface="Times New Roman"/>
                <a:cs typeface="Times New Roman"/>
              </a:rPr>
              <a:t>ψ</a:t>
            </a:r>
            <a:r>
              <a:rPr lang="en-US" dirty="0" smtClean="0">
                <a:solidFill>
                  <a:srgbClr val="000066"/>
                </a:solidFill>
              </a:rPr>
              <a:t> production at forward </a:t>
            </a:r>
            <a:r>
              <a:rPr lang="en-US" i="1" dirty="0" err="1" smtClean="0">
                <a:solidFill>
                  <a:srgbClr val="000066"/>
                </a:solidFill>
              </a:rPr>
              <a:t>x</a:t>
            </a:r>
            <a:r>
              <a:rPr lang="en-US" i="1" baseline="-25000" dirty="0" err="1" smtClean="0">
                <a:solidFill>
                  <a:srgbClr val="000066"/>
                </a:solidFill>
              </a:rPr>
              <a:t>F</a:t>
            </a:r>
            <a:r>
              <a:rPr lang="en-US" i="1" baseline="-25000" dirty="0" smtClean="0">
                <a:solidFill>
                  <a:srgbClr val="000066"/>
                </a:solidFill>
              </a:rPr>
              <a:t> </a:t>
            </a:r>
            <a:r>
              <a:rPr lang="en-US" dirty="0" smtClean="0">
                <a:solidFill>
                  <a:srgbClr val="000066"/>
                </a:solidFill>
              </a:rPr>
              <a:t>in p-A collision at J-PARC?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0640C-F6B5-4296-A237-36F872EB3EC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381000" y="1143000"/>
            <a:ext cx="8458200" cy="990600"/>
          </a:xfrm>
          <a:prstGeom prst="rect">
            <a:avLst/>
          </a:prstGeom>
          <a:noFill/>
          <a:ln w="28575" cap="flat" cmpd="sng" algn="ctr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zh-TW" altLang="en-US" sz="3200" b="0" i="0" u="none" strike="noStrike" cap="none" normalizeH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81000" y="3276600"/>
            <a:ext cx="8458200" cy="990600"/>
          </a:xfrm>
          <a:prstGeom prst="rect">
            <a:avLst/>
          </a:prstGeom>
          <a:noFill/>
          <a:ln w="28575" cap="flat" cmpd="sng" algn="ctr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zh-TW" altLang="en-US" sz="3200" b="0" i="0" u="none" strike="noStrike" cap="none" normalizeH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81000" y="5410200"/>
            <a:ext cx="8458200" cy="990600"/>
          </a:xfrm>
          <a:prstGeom prst="rect">
            <a:avLst/>
          </a:prstGeom>
          <a:noFill/>
          <a:ln w="28575" cap="flat" cmpd="sng" algn="ctr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zh-TW" altLang="en-US" sz="3200" b="0" i="0" u="none" strike="noStrike" cap="none" normalizeH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128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1C950-B62A-4444-8BCB-59D6CDB72CFF}" type="slidenum">
              <a:rPr lang="en-US" altLang="zh-TW"/>
              <a:pPr/>
              <a:t>22</a:t>
            </a:fld>
            <a:endParaRPr lang="en-US" altLang="zh-TW"/>
          </a:p>
        </p:txBody>
      </p:sp>
      <p:pic>
        <p:nvPicPr>
          <p:cNvPr id="388102" name="Picture 6" descr="rate1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3"/>
          <a:stretch>
            <a:fillRect/>
          </a:stretch>
        </p:blipFill>
        <p:spPr bwMode="auto">
          <a:xfrm>
            <a:off x="196838" y="2286000"/>
            <a:ext cx="502228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881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7892485"/>
              </p:ext>
            </p:extLst>
          </p:nvPr>
        </p:nvGraphicFramePr>
        <p:xfrm>
          <a:off x="4876800" y="2528887"/>
          <a:ext cx="4114800" cy="204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30" name="Equation" r:id="rId4" imgW="1841400" imgH="914400" progId="Equation.DSMT4">
                  <p:embed/>
                </p:oleObj>
              </mc:Choice>
              <mc:Fallback>
                <p:oleObj name="Equation" r:id="rId4" imgW="184140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528887"/>
                        <a:ext cx="4114800" cy="204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10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9570268"/>
              </p:ext>
            </p:extLst>
          </p:nvPr>
        </p:nvGraphicFramePr>
        <p:xfrm>
          <a:off x="5029200" y="4724400"/>
          <a:ext cx="3636963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31" name="Equation" r:id="rId6" imgW="1688760" imgH="431640" progId="Equation.DSMT4">
                  <p:embed/>
                </p:oleObj>
              </mc:Choice>
              <mc:Fallback>
                <p:oleObj name="Equation" r:id="rId6" imgW="16887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724400"/>
                        <a:ext cx="3636963" cy="93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98703"/>
              </p:ext>
            </p:extLst>
          </p:nvPr>
        </p:nvGraphicFramePr>
        <p:xfrm>
          <a:off x="3016469" y="0"/>
          <a:ext cx="3415862" cy="788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32" name="Equation" r:id="rId8" imgW="990360" imgH="228600" progId="Equation.3">
                  <p:embed/>
                </p:oleObj>
              </mc:Choice>
              <mc:Fallback>
                <p:oleObj name="Equation" r:id="rId8" imgW="99036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16469" y="0"/>
                        <a:ext cx="3415862" cy="7882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4800" y="809333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800000"/>
                </a:solidFill>
              </a:rPr>
              <a:t>DY cross section is ~ 16 time larger at 50 </a:t>
            </a:r>
            <a:r>
              <a:rPr lang="en-US" altLang="zh-TW" sz="2400" dirty="0" err="1" smtClean="0">
                <a:solidFill>
                  <a:srgbClr val="800000"/>
                </a:solidFill>
              </a:rPr>
              <a:t>GeV</a:t>
            </a:r>
            <a:r>
              <a:rPr lang="en-US" altLang="zh-TW" sz="2400" dirty="0" smtClean="0">
                <a:solidFill>
                  <a:srgbClr val="800000"/>
                </a:solidFill>
              </a:rPr>
              <a:t> than at 800 </a:t>
            </a:r>
            <a:r>
              <a:rPr lang="en-US" altLang="zh-TW" sz="2400" dirty="0" err="1" smtClean="0">
                <a:solidFill>
                  <a:srgbClr val="800000"/>
                </a:solidFill>
              </a:rPr>
              <a:t>GeV</a:t>
            </a:r>
            <a:endParaRPr lang="zh-TW" altLang="en-US" sz="2400" dirty="0">
              <a:solidFill>
                <a:srgbClr val="80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503263"/>
              </p:ext>
            </p:extLst>
          </p:nvPr>
        </p:nvGraphicFramePr>
        <p:xfrm>
          <a:off x="3276600" y="1276253"/>
          <a:ext cx="3563813" cy="1009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33" name="Equation" r:id="rId10" imgW="1523880" imgH="431640" progId="Equation.3">
                  <p:embed/>
                </p:oleObj>
              </mc:Choice>
              <mc:Fallback>
                <p:oleObj name="Equation" r:id="rId10" imgW="152388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276600" y="1276253"/>
                        <a:ext cx="3563813" cy="10097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231524" y="5638801"/>
            <a:ext cx="2921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009900"/>
                </a:solidFill>
              </a:rPr>
              <a:t>J-PARC P-04  (</a:t>
            </a:r>
            <a:r>
              <a:rPr lang="en-US" altLang="zh-TW" sz="2400" dirty="0" err="1" smtClean="0">
                <a:solidFill>
                  <a:srgbClr val="009900"/>
                </a:solidFill>
              </a:rPr>
              <a:t>Peng</a:t>
            </a:r>
            <a:r>
              <a:rPr lang="en-US" altLang="zh-TW" sz="2400" dirty="0" smtClean="0">
                <a:solidFill>
                  <a:srgbClr val="009900"/>
                </a:solidFill>
              </a:rPr>
              <a:t> and Sawada</a:t>
            </a:r>
            <a:r>
              <a:rPr lang="en-US" altLang="zh-TW" sz="2000" dirty="0" smtClean="0">
                <a:solidFill>
                  <a:srgbClr val="009900"/>
                </a:solidFill>
              </a:rPr>
              <a:t>)</a:t>
            </a:r>
            <a:endParaRPr lang="zh-TW" altLang="en-US" sz="20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9185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00B9-0C6B-4E72-B88F-D254590EF0BB}" type="slidenum">
              <a:rPr lang="en-US"/>
              <a:pPr/>
              <a:t>23</a:t>
            </a:fld>
            <a:endParaRPr lang="en-US"/>
          </a:p>
        </p:txBody>
      </p:sp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800000"/>
                </a:solidFill>
                <a:latin typeface="Arial" charset="0"/>
              </a:rPr>
              <a:t>Revisit the NMC measurement of the Gottfried Sum rule</a:t>
            </a:r>
            <a:endParaRPr lang="en-US" sz="3600" dirty="0">
              <a:solidFill>
                <a:srgbClr val="800000"/>
              </a:solidFill>
            </a:endParaRPr>
          </a:p>
        </p:txBody>
      </p:sp>
      <p:pic>
        <p:nvPicPr>
          <p:cNvPr id="456709" name="Picture 5" descr="nm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66800"/>
            <a:ext cx="4267200" cy="4267200"/>
          </a:xfrm>
          <a:prstGeom prst="rect">
            <a:avLst/>
          </a:prstGeom>
          <a:noFill/>
        </p:spPr>
      </p:pic>
      <p:sp>
        <p:nvSpPr>
          <p:cNvPr id="456711" name="Text Box 7"/>
          <p:cNvSpPr txBox="1">
            <a:spLocks noChangeArrowheads="1"/>
          </p:cNvSpPr>
          <p:nvPr/>
        </p:nvSpPr>
        <p:spPr bwMode="auto">
          <a:xfrm>
            <a:off x="381000" y="1524000"/>
            <a:ext cx="3657600" cy="457200"/>
          </a:xfrm>
          <a:prstGeom prst="rect">
            <a:avLst/>
          </a:prstGeom>
          <a:noFill/>
          <a:ln w="28575" algn="ctr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2400" dirty="0">
                <a:solidFill>
                  <a:srgbClr val="006600"/>
                </a:solidFill>
              </a:rPr>
              <a:t>The Gottfried Sum Rule</a:t>
            </a:r>
            <a:r>
              <a:rPr lang="en-US" sz="2400" dirty="0">
                <a:solidFill>
                  <a:srgbClr val="33CC33"/>
                </a:solidFill>
              </a:rPr>
              <a:t> </a:t>
            </a:r>
          </a:p>
        </p:txBody>
      </p:sp>
      <p:sp>
        <p:nvSpPr>
          <p:cNvPr id="456712" name="Text Box 8"/>
          <p:cNvSpPr txBox="1">
            <a:spLocks noChangeArrowheads="1"/>
          </p:cNvSpPr>
          <p:nvPr/>
        </p:nvSpPr>
        <p:spPr bwMode="auto">
          <a:xfrm>
            <a:off x="457200" y="3276600"/>
            <a:ext cx="3733800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endParaRPr lang="en-US" sz="2400">
              <a:solidFill>
                <a:schemeClr val="accent1"/>
              </a:solidFill>
            </a:endParaRPr>
          </a:p>
        </p:txBody>
      </p:sp>
      <p:graphicFrame>
        <p:nvGraphicFramePr>
          <p:cNvPr id="456713" name="Object 9"/>
          <p:cNvGraphicFramePr>
            <a:graphicFrameLocks noChangeAspect="1"/>
          </p:cNvGraphicFramePr>
          <p:nvPr/>
        </p:nvGraphicFramePr>
        <p:xfrm>
          <a:off x="152400" y="2590800"/>
          <a:ext cx="4267200" cy="249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20" name="Equation" r:id="rId4" imgW="1955520" imgH="1143000" progId="">
                  <p:embed/>
                </p:oleObj>
              </mc:Choice>
              <mc:Fallback>
                <p:oleObj name="Equation" r:id="rId4" imgW="1955520" imgH="1143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590800"/>
                        <a:ext cx="4267200" cy="2493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6714" name="Text Box 10"/>
          <p:cNvSpPr txBox="1">
            <a:spLocks noChangeArrowheads="1"/>
          </p:cNvSpPr>
          <p:nvPr/>
        </p:nvSpPr>
        <p:spPr bwMode="auto">
          <a:xfrm>
            <a:off x="609600" y="5257800"/>
            <a:ext cx="7315200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2400">
                <a:solidFill>
                  <a:srgbClr val="006600"/>
                </a:solidFill>
              </a:rPr>
              <a:t>New Muon Collaboration (NMC) obtains</a:t>
            </a:r>
          </a:p>
        </p:txBody>
      </p:sp>
      <p:sp>
        <p:nvSpPr>
          <p:cNvPr id="456715" name="Text Box 11"/>
          <p:cNvSpPr txBox="1">
            <a:spLocks noChangeArrowheads="1"/>
          </p:cNvSpPr>
          <p:nvPr/>
        </p:nvSpPr>
        <p:spPr bwMode="auto">
          <a:xfrm>
            <a:off x="1676400" y="5638800"/>
            <a:ext cx="4876800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2400" i="1"/>
              <a:t>S</a:t>
            </a:r>
            <a:r>
              <a:rPr lang="en-US" sz="2400" i="1" baseline="-25000"/>
              <a:t>G</a:t>
            </a:r>
            <a:r>
              <a:rPr lang="en-US" sz="2400"/>
              <a:t> = 0.235 </a:t>
            </a:r>
            <a:r>
              <a:rPr lang="en-US" sz="2400">
                <a:cs typeface="Arial" charset="0"/>
              </a:rPr>
              <a:t>± 0.026</a:t>
            </a:r>
          </a:p>
        </p:txBody>
      </p:sp>
      <p:sp>
        <p:nvSpPr>
          <p:cNvPr id="456716" name="Text Box 12"/>
          <p:cNvSpPr txBox="1">
            <a:spLocks noChangeArrowheads="1"/>
          </p:cNvSpPr>
          <p:nvPr/>
        </p:nvSpPr>
        <p:spPr bwMode="auto">
          <a:xfrm>
            <a:off x="990600" y="6019800"/>
            <a:ext cx="5943600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FF3300"/>
                </a:solidFill>
              </a:rPr>
              <a:t>( Significantly lower than 1/3 ! )</a:t>
            </a:r>
          </a:p>
        </p:txBody>
      </p:sp>
      <p:graphicFrame>
        <p:nvGraphicFramePr>
          <p:cNvPr id="45672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290772"/>
              </p:ext>
            </p:extLst>
          </p:nvPr>
        </p:nvGraphicFramePr>
        <p:xfrm>
          <a:off x="6232525" y="5924550"/>
          <a:ext cx="16732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21" name="Equation" r:id="rId6" imgW="660240" imgH="203040" progId="">
                  <p:embed/>
                </p:oleObj>
              </mc:Choice>
              <mc:Fallback>
                <p:oleObj name="Equation" r:id="rId6" imgW="660240" imgH="203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2525" y="5924550"/>
                        <a:ext cx="1673225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6723" name="Rectangle 19"/>
          <p:cNvSpPr>
            <a:spLocks noChangeArrowheads="1"/>
          </p:cNvSpPr>
          <p:nvPr/>
        </p:nvSpPr>
        <p:spPr bwMode="auto">
          <a:xfrm>
            <a:off x="6229350" y="5886450"/>
            <a:ext cx="1905000" cy="609600"/>
          </a:xfrm>
          <a:prstGeom prst="rect">
            <a:avLst/>
          </a:prstGeom>
          <a:noFill/>
          <a:ln w="28575" algn="ctr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5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BC44A7-0FD0-40F2-AD41-561C31C0C255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graphicFrame>
        <p:nvGraphicFramePr>
          <p:cNvPr id="5" name="內容版面配置區 4"/>
          <p:cNvGraphicFramePr>
            <a:graphicFrameLocks noGrp="1" noChangeAspect="1"/>
          </p:cNvGraphicFramePr>
          <p:nvPr>
            <p:ph idx="1"/>
          </p:nvPr>
        </p:nvGraphicFramePr>
        <p:xfrm>
          <a:off x="457200" y="228600"/>
          <a:ext cx="793214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57" name="方程式" r:id="rId3" imgW="2641320" imgH="228600" progId="Equation.3">
                  <p:embed/>
                </p:oleObj>
              </mc:Choice>
              <mc:Fallback>
                <p:oleObj name="方程式" r:id="rId3" imgW="2641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28600"/>
                        <a:ext cx="793214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/>
        </p:nvGraphicFramePr>
        <p:xfrm>
          <a:off x="304800" y="990600"/>
          <a:ext cx="8505825" cy="483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58" name="方程式" r:id="rId5" imgW="4241520" imgH="241200" progId="Equation.3">
                  <p:embed/>
                </p:oleObj>
              </mc:Choice>
              <mc:Fallback>
                <p:oleObj name="方程式" r:id="rId5" imgW="42415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990600"/>
                        <a:ext cx="8505825" cy="4837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 bwMode="auto">
          <a:xfrm>
            <a:off x="228600" y="914400"/>
            <a:ext cx="8763000" cy="584775"/>
          </a:xfrm>
          <a:prstGeom prst="rect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graphicFrame>
        <p:nvGraphicFramePr>
          <p:cNvPr id="10" name="物件 9"/>
          <p:cNvGraphicFramePr>
            <a:graphicFrameLocks noChangeAspect="1"/>
          </p:cNvGraphicFramePr>
          <p:nvPr/>
        </p:nvGraphicFramePr>
        <p:xfrm>
          <a:off x="5486400" y="2895600"/>
          <a:ext cx="3386666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59" name="方程式" r:id="rId7" imgW="1625400" imgH="914400" progId="Equation.3">
                  <p:embed/>
                </p:oleObj>
              </mc:Choice>
              <mc:Fallback>
                <p:oleObj name="方程式" r:id="rId7" imgW="16254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895600"/>
                        <a:ext cx="3386666" cy="190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/>
          <p:nvPr/>
        </p:nvSpPr>
        <p:spPr bwMode="auto">
          <a:xfrm>
            <a:off x="5410200" y="2819400"/>
            <a:ext cx="3505200" cy="2057400"/>
          </a:xfrm>
          <a:prstGeom prst="rect">
            <a:avLst/>
          </a:prstGeom>
          <a:noFill/>
          <a:ln w="28575" cap="flat" cmpd="sng" algn="ctr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cxnSp>
        <p:nvCxnSpPr>
          <p:cNvPr id="13" name="直線單箭頭接點 12"/>
          <p:cNvCxnSpPr/>
          <p:nvPr/>
        </p:nvCxnSpPr>
        <p:spPr bwMode="auto">
          <a:xfrm flipH="1">
            <a:off x="3048000" y="4114800"/>
            <a:ext cx="685800" cy="1447800"/>
          </a:xfrm>
          <a:prstGeom prst="straightConnector1">
            <a:avLst/>
          </a:prstGeom>
          <a:noFill/>
          <a:ln w="28575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文字方塊 14"/>
          <p:cNvSpPr txBox="1"/>
          <p:nvPr/>
        </p:nvSpPr>
        <p:spPr>
          <a:xfrm>
            <a:off x="3733800" y="36576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NMC</a:t>
            </a:r>
            <a:endParaRPr lang="en-US" sz="2800" dirty="0">
              <a:solidFill>
                <a:srgbClr val="C00000"/>
              </a:solidFill>
            </a:endParaRPr>
          </a:p>
        </p:txBody>
      </p:sp>
      <p:cxnSp>
        <p:nvCxnSpPr>
          <p:cNvPr id="17" name="直線單箭頭接點 16"/>
          <p:cNvCxnSpPr/>
          <p:nvPr/>
        </p:nvCxnSpPr>
        <p:spPr bwMode="auto">
          <a:xfrm flipH="1">
            <a:off x="2057400" y="3886200"/>
            <a:ext cx="152400" cy="1295400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文字方塊 17"/>
          <p:cNvSpPr txBox="1"/>
          <p:nvPr/>
        </p:nvSpPr>
        <p:spPr>
          <a:xfrm>
            <a:off x="2133600" y="33528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E866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93541" name="Picture 5" descr="C:\Users\jcpeng\Desktop\nmc3.ep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" y="1524000"/>
            <a:ext cx="5334001" cy="5334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791201" y="5562600"/>
            <a:ext cx="1904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solidFill>
                  <a:srgbClr val="003300"/>
                </a:solidFill>
              </a:rPr>
              <a:t>(W.C. Chen, K.F. Liu, JCP)</a:t>
            </a:r>
            <a:endParaRPr lang="zh-TW" altLang="en-US" sz="20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92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DD8CB6-84C7-4E99-9EA8-00CE936A3686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533400" y="0"/>
            <a:ext cx="8229600" cy="57943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CC0000"/>
                </a:solidFill>
              </a:rPr>
              <a:t>Modification of Parton Distributions in Nuclei</a:t>
            </a:r>
          </a:p>
        </p:txBody>
      </p:sp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1981200" y="609600"/>
            <a:ext cx="5181600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6600"/>
                </a:solidFill>
              </a:rPr>
              <a:t>EMC effect observed in DIS</a:t>
            </a:r>
          </a:p>
        </p:txBody>
      </p:sp>
      <p:sp>
        <p:nvSpPr>
          <p:cNvPr id="37893" name="Text Box 4"/>
          <p:cNvSpPr txBox="1">
            <a:spLocks noChangeArrowheads="1"/>
          </p:cNvSpPr>
          <p:nvPr/>
        </p:nvSpPr>
        <p:spPr bwMode="auto">
          <a:xfrm>
            <a:off x="228600" y="5867400"/>
            <a:ext cx="8915400" cy="5191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CC0000"/>
                </a:solidFill>
              </a:rPr>
              <a:t>How are the antiquark distributions modified in nuclei?</a:t>
            </a:r>
          </a:p>
        </p:txBody>
      </p:sp>
      <p:sp>
        <p:nvSpPr>
          <p:cNvPr id="37894" name="Text Box 5"/>
          <p:cNvSpPr txBox="1">
            <a:spLocks noChangeArrowheads="1"/>
          </p:cNvSpPr>
          <p:nvPr/>
        </p:nvSpPr>
        <p:spPr bwMode="auto">
          <a:xfrm>
            <a:off x="1066800" y="5181600"/>
            <a:ext cx="7543800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6600"/>
                </a:solidFill>
              </a:rPr>
              <a:t>F</a:t>
            </a:r>
            <a:r>
              <a:rPr lang="en-US" sz="2400" baseline="-25000">
                <a:solidFill>
                  <a:srgbClr val="006600"/>
                </a:solidFill>
              </a:rPr>
              <a:t>2</a:t>
            </a:r>
            <a:r>
              <a:rPr lang="en-US" sz="2400">
                <a:solidFill>
                  <a:srgbClr val="006600"/>
                </a:solidFill>
              </a:rPr>
              <a:t> contains contributions from quarks and antiquarks</a:t>
            </a:r>
          </a:p>
        </p:txBody>
      </p:sp>
      <p:pic>
        <p:nvPicPr>
          <p:cNvPr id="37895" name="Picture 6" descr="F2C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066800"/>
            <a:ext cx="5105400" cy="362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6" name="Text Box 7"/>
          <p:cNvSpPr txBox="1">
            <a:spLocks noChangeArrowheads="1"/>
          </p:cNvSpPr>
          <p:nvPr/>
        </p:nvSpPr>
        <p:spPr bwMode="auto">
          <a:xfrm>
            <a:off x="685800" y="4648200"/>
            <a:ext cx="81153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33CC33"/>
                </a:solidFill>
              </a:rPr>
              <a:t> </a:t>
            </a:r>
            <a:r>
              <a:rPr lang="en-US" sz="2000">
                <a:solidFill>
                  <a:srgbClr val="000099"/>
                </a:solidFill>
              </a:rPr>
              <a:t>(Ann. Rev. Nucl. Part. Phys., Geesaman, Sato and Thomas)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0C1847-2FFE-4532-BF90-8CF7FD3702A4}" type="slidenum">
              <a:rPr lang="en-US" smtClean="0"/>
              <a:pPr/>
              <a:t>26</a:t>
            </a:fld>
            <a:endParaRPr lang="en-US" dirty="0" smtClean="0"/>
          </a:p>
        </p:txBody>
      </p:sp>
      <p:sp>
        <p:nvSpPr>
          <p:cNvPr id="7175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304800"/>
            <a:ext cx="6324600" cy="914400"/>
          </a:xfrm>
        </p:spPr>
        <p:txBody>
          <a:bodyPr/>
          <a:lstStyle/>
          <a:p>
            <a:pPr eaLnBrk="1" hangingPunct="1"/>
            <a:r>
              <a:rPr lang="en-US" sz="3600" dirty="0" err="1" smtClean="0">
                <a:solidFill>
                  <a:srgbClr val="800000"/>
                </a:solidFill>
                <a:latin typeface="Arial" pitchFamily="34" charset="0"/>
              </a:rPr>
              <a:t>Drell</a:t>
            </a:r>
            <a:r>
              <a:rPr lang="en-US" sz="3600" dirty="0" smtClean="0">
                <a:solidFill>
                  <a:srgbClr val="800000"/>
                </a:solidFill>
                <a:latin typeface="Arial" pitchFamily="34" charset="0"/>
              </a:rPr>
              <a:t>-Yan on nuclear targets</a:t>
            </a:r>
            <a:r>
              <a:rPr lang="en-US" sz="3600" dirty="0" smtClean="0"/>
              <a:t> </a:t>
            </a:r>
          </a:p>
        </p:txBody>
      </p:sp>
      <p:pic>
        <p:nvPicPr>
          <p:cNvPr id="7176" name="Picture 3" descr="slide5a"/>
          <p:cNvPicPr>
            <a:picLocks noChangeAspect="1" noChangeArrowheads="1"/>
          </p:cNvPicPr>
          <p:nvPr/>
        </p:nvPicPr>
        <p:blipFill>
          <a:blip r:embed="rId3" cstate="print"/>
          <a:srcRect l="9787" t="27376" r="9787"/>
          <a:stretch>
            <a:fillRect/>
          </a:stretch>
        </p:blipFill>
        <p:spPr bwMode="auto">
          <a:xfrm>
            <a:off x="-457200" y="1295400"/>
            <a:ext cx="710440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Text Box 4"/>
          <p:cNvSpPr txBox="1">
            <a:spLocks noChangeArrowheads="1"/>
          </p:cNvSpPr>
          <p:nvPr/>
        </p:nvSpPr>
        <p:spPr bwMode="auto">
          <a:xfrm>
            <a:off x="381000" y="5181600"/>
            <a:ext cx="8534400" cy="107721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3333CC"/>
                </a:solidFill>
              </a:rPr>
              <a:t>The x-dependence of                      can be directly measured</a:t>
            </a: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4876800" y="5181600"/>
          <a:ext cx="221262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80" name="Equation" r:id="rId4" imgW="825480" imgH="228600" progId="">
                  <p:embed/>
                </p:oleObj>
              </mc:Choice>
              <mc:Fallback>
                <p:oleObj name="Equation" r:id="rId4" imgW="825480" imgH="2286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181600"/>
                        <a:ext cx="221262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5714999" y="2286000"/>
          <a:ext cx="3212403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81" name="Equation" r:id="rId6" imgW="838080" imgH="457200" progId="">
                  <p:embed/>
                </p:oleObj>
              </mc:Choice>
              <mc:Fallback>
                <p:oleObj name="Equation" r:id="rId6" imgW="838080" imgH="4572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999" y="2286000"/>
                        <a:ext cx="3212403" cy="175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0C1847-2FFE-4532-BF90-8CF7FD3702A4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7175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52400"/>
            <a:ext cx="5638800" cy="533400"/>
          </a:xfrm>
        </p:spPr>
        <p:txBody>
          <a:bodyPr/>
          <a:lstStyle/>
          <a:p>
            <a:pPr eaLnBrk="1" hangingPunct="1"/>
            <a:r>
              <a:rPr lang="en-US" sz="3200" dirty="0" err="1" smtClean="0">
                <a:solidFill>
                  <a:srgbClr val="800000"/>
                </a:solidFill>
                <a:latin typeface="Arial" pitchFamily="34" charset="0"/>
              </a:rPr>
              <a:t>Drell</a:t>
            </a:r>
            <a:r>
              <a:rPr lang="en-US" sz="3200" dirty="0" smtClean="0">
                <a:solidFill>
                  <a:srgbClr val="800000"/>
                </a:solidFill>
                <a:latin typeface="Arial" pitchFamily="34" charset="0"/>
              </a:rPr>
              <a:t>-Yan on nuclear targets</a:t>
            </a:r>
            <a:r>
              <a:rPr lang="en-US" sz="4000" dirty="0" smtClean="0"/>
              <a:t> </a:t>
            </a:r>
          </a:p>
        </p:txBody>
      </p:sp>
      <p:pic>
        <p:nvPicPr>
          <p:cNvPr id="7178" name="Picture 7" descr="e772c"/>
          <p:cNvPicPr>
            <a:picLocks noChangeAspect="1" noChangeArrowheads="1"/>
          </p:cNvPicPr>
          <p:nvPr/>
        </p:nvPicPr>
        <p:blipFill>
          <a:blip r:embed="rId3" cstate="print"/>
          <a:srcRect l="20399" t="23718" r="12000" b="22023"/>
          <a:stretch>
            <a:fillRect/>
          </a:stretch>
        </p:blipFill>
        <p:spPr bwMode="auto">
          <a:xfrm>
            <a:off x="0" y="381000"/>
            <a:ext cx="425616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9" name="Text Box 8"/>
          <p:cNvSpPr txBox="1">
            <a:spLocks noChangeArrowheads="1"/>
          </p:cNvSpPr>
          <p:nvPr/>
        </p:nvSpPr>
        <p:spPr bwMode="auto">
          <a:xfrm>
            <a:off x="1143000" y="4800600"/>
            <a:ext cx="2971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dirty="0">
                <a:solidFill>
                  <a:srgbClr val="33CC33"/>
                </a:solidFill>
              </a:rPr>
              <a:t>PRL 64 (1990) 2479</a:t>
            </a:r>
          </a:p>
        </p:txBody>
      </p:sp>
      <p:sp>
        <p:nvSpPr>
          <p:cNvPr id="7180" name="Text Box 10"/>
          <p:cNvSpPr txBox="1">
            <a:spLocks noChangeArrowheads="1"/>
          </p:cNvSpPr>
          <p:nvPr/>
        </p:nvSpPr>
        <p:spPr bwMode="auto">
          <a:xfrm>
            <a:off x="5334000" y="4724400"/>
            <a:ext cx="27432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dirty="0">
                <a:solidFill>
                  <a:srgbClr val="33CC33"/>
                </a:solidFill>
              </a:rPr>
              <a:t>PRL 83 (1999) 2304</a:t>
            </a:r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914400" y="5257800"/>
          <a:ext cx="728027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3" name="Equation" r:id="rId4" imgW="3314520" imgH="203040" progId="">
                  <p:embed/>
                </p:oleObj>
              </mc:Choice>
              <mc:Fallback>
                <p:oleObj name="Equation" r:id="rId4" imgW="3314520" imgH="20304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257800"/>
                        <a:ext cx="7280275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1219200"/>
            <a:ext cx="4724400" cy="324160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10" name="文字方塊 9"/>
          <p:cNvSpPr txBox="1"/>
          <p:nvPr/>
        </p:nvSpPr>
        <p:spPr>
          <a:xfrm>
            <a:off x="1447800" y="5715000"/>
            <a:ext cx="624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66"/>
                </a:solidFill>
              </a:rPr>
              <a:t>The </a:t>
            </a:r>
            <a:r>
              <a:rPr lang="en-US" sz="2800" dirty="0" err="1" smtClean="0">
                <a:solidFill>
                  <a:srgbClr val="000066"/>
                </a:solidFill>
              </a:rPr>
              <a:t>Drell</a:t>
            </a:r>
            <a:r>
              <a:rPr lang="en-US" sz="2800" dirty="0" smtClean="0">
                <a:solidFill>
                  <a:srgbClr val="000066"/>
                </a:solidFill>
              </a:rPr>
              <a:t>-Yan data place strong constraints on EMC models</a:t>
            </a:r>
            <a:endParaRPr lang="en-US" sz="28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A91AC-78E4-40CD-8230-92F8EF450F90}" type="slidenum">
              <a:rPr lang="en-US" altLang="zh-TW"/>
              <a:pPr/>
              <a:t>28</a:t>
            </a:fld>
            <a:endParaRPr lang="en-US" altLang="zh-TW"/>
          </a:p>
        </p:txBody>
      </p:sp>
      <p:sp>
        <p:nvSpPr>
          <p:cNvPr id="394243" name="Text Box 3"/>
          <p:cNvSpPr txBox="1">
            <a:spLocks noChangeArrowheads="1"/>
          </p:cNvSpPr>
          <p:nvPr/>
        </p:nvSpPr>
        <p:spPr bwMode="auto">
          <a:xfrm>
            <a:off x="228600" y="2286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altLang="zh-TW" dirty="0">
                <a:solidFill>
                  <a:srgbClr val="CC0000"/>
                </a:solidFill>
                <a:ea typeface="新細明體" pitchFamily="18" charset="-120"/>
              </a:rPr>
              <a:t>Modification of Antiquark Distributions in Nuclei</a:t>
            </a:r>
          </a:p>
        </p:txBody>
      </p:sp>
      <p:sp>
        <p:nvSpPr>
          <p:cNvPr id="394244" name="Text Box 4"/>
          <p:cNvSpPr txBox="1">
            <a:spLocks noChangeArrowheads="1"/>
          </p:cNvSpPr>
          <p:nvPr/>
        </p:nvSpPr>
        <p:spPr bwMode="auto">
          <a:xfrm>
            <a:off x="1219200" y="808038"/>
            <a:ext cx="6324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altLang="zh-TW" sz="2800" dirty="0">
                <a:solidFill>
                  <a:srgbClr val="006600"/>
                </a:solidFill>
                <a:ea typeface="新細明體" pitchFamily="18" charset="-120"/>
              </a:rPr>
              <a:t>Nuclear dependence of </a:t>
            </a:r>
            <a:r>
              <a:rPr lang="en-US" altLang="zh-TW" sz="2800" dirty="0" err="1" smtClean="0">
                <a:solidFill>
                  <a:srgbClr val="006600"/>
                </a:solidFill>
                <a:ea typeface="新細明體" pitchFamily="18" charset="-120"/>
              </a:rPr>
              <a:t>Drell</a:t>
            </a:r>
            <a:r>
              <a:rPr lang="en-US" altLang="zh-TW" sz="2800" dirty="0" smtClean="0">
                <a:solidFill>
                  <a:srgbClr val="006600"/>
                </a:solidFill>
                <a:ea typeface="新細明體" pitchFamily="18" charset="-120"/>
              </a:rPr>
              <a:t>-Yan at larger </a:t>
            </a:r>
            <a:r>
              <a:rPr lang="en-US" altLang="zh-TW" sz="2800" i="1" dirty="0" smtClean="0">
                <a:solidFill>
                  <a:srgbClr val="006600"/>
                </a:solidFill>
                <a:ea typeface="新細明體" pitchFamily="18" charset="-120"/>
              </a:rPr>
              <a:t>x </a:t>
            </a:r>
            <a:r>
              <a:rPr lang="en-US" altLang="zh-TW" sz="2800" dirty="0" smtClean="0">
                <a:solidFill>
                  <a:srgbClr val="006600"/>
                </a:solidFill>
                <a:ea typeface="新細明體" pitchFamily="18" charset="-120"/>
              </a:rPr>
              <a:t>at J-PARC?</a:t>
            </a:r>
            <a:endParaRPr lang="en-US" altLang="zh-TW" sz="2800" dirty="0">
              <a:solidFill>
                <a:srgbClr val="006600"/>
              </a:solidFill>
              <a:ea typeface="新細明體" pitchFamily="18" charset="-120"/>
            </a:endParaRPr>
          </a:p>
        </p:txBody>
      </p:sp>
      <p:graphicFrame>
        <p:nvGraphicFramePr>
          <p:cNvPr id="3942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4161322"/>
              </p:ext>
            </p:extLst>
          </p:nvPr>
        </p:nvGraphicFramePr>
        <p:xfrm>
          <a:off x="1219200" y="6096000"/>
          <a:ext cx="65532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66" name="Equation" r:id="rId3" imgW="2197080" imgH="177480" progId="Equation.DSMT4">
                  <p:embed/>
                </p:oleObj>
              </mc:Choice>
              <mc:Fallback>
                <p:oleObj name="Equation" r:id="rId3" imgW="21970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6096000"/>
                        <a:ext cx="655320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4246" name="Picture 6" descr="rate2x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9"/>
          <a:stretch>
            <a:fillRect/>
          </a:stretch>
        </p:blipFill>
        <p:spPr bwMode="auto">
          <a:xfrm>
            <a:off x="228600" y="1752599"/>
            <a:ext cx="4876800" cy="451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94247" name="Object 7"/>
          <p:cNvGraphicFramePr>
            <a:graphicFrameLocks noChangeAspect="1"/>
          </p:cNvGraphicFramePr>
          <p:nvPr/>
        </p:nvGraphicFramePr>
        <p:xfrm>
          <a:off x="5029200" y="2743200"/>
          <a:ext cx="3810000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67" name="Equation" r:id="rId6" imgW="1841400" imgH="914400" progId="Equation.DSMT4">
                  <p:embed/>
                </p:oleObj>
              </mc:Choice>
              <mc:Fallback>
                <p:oleObj name="Equation" r:id="rId6" imgW="184140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743200"/>
                        <a:ext cx="3810000" cy="189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410200" y="5105400"/>
            <a:ext cx="2921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009900"/>
                </a:solidFill>
              </a:rPr>
              <a:t>J-PARC P-04  (</a:t>
            </a:r>
            <a:r>
              <a:rPr lang="en-US" altLang="zh-TW" sz="2400" dirty="0" err="1" smtClean="0">
                <a:solidFill>
                  <a:srgbClr val="009900"/>
                </a:solidFill>
              </a:rPr>
              <a:t>Peng</a:t>
            </a:r>
            <a:r>
              <a:rPr lang="en-US" altLang="zh-TW" sz="2400" dirty="0" smtClean="0">
                <a:solidFill>
                  <a:srgbClr val="009900"/>
                </a:solidFill>
              </a:rPr>
              <a:t> and Sawada</a:t>
            </a:r>
            <a:r>
              <a:rPr lang="en-US" altLang="zh-TW" sz="2000" dirty="0" smtClean="0">
                <a:solidFill>
                  <a:srgbClr val="009900"/>
                </a:solidFill>
              </a:rPr>
              <a:t>)</a:t>
            </a:r>
            <a:endParaRPr lang="zh-TW" altLang="en-US" sz="20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396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CBD38C-E4CF-4709-B7F8-5EBA02BB09F8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8196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F34424D-C1B3-4F42-A10C-438D3527A917}" type="slidenum">
              <a:rPr lang="en-US" sz="1400">
                <a:solidFill>
                  <a:schemeClr val="tx1"/>
                </a:solidFill>
                <a:latin typeface="Times New Roman" pitchFamily="18" charset="0"/>
              </a:rPr>
              <a:pPr algn="r"/>
              <a:t>29</a:t>
            </a:fld>
            <a:endParaRPr lang="en-US" sz="1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1554217" y="4419600"/>
            <a:ext cx="6629400" cy="83099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err="1">
                <a:solidFill>
                  <a:srgbClr val="008000"/>
                </a:solidFill>
              </a:rPr>
              <a:t>Cloet</a:t>
            </a:r>
            <a:r>
              <a:rPr lang="en-US" sz="2400" dirty="0">
                <a:solidFill>
                  <a:srgbClr val="008000"/>
                </a:solidFill>
              </a:rPr>
              <a:t>, </a:t>
            </a:r>
            <a:r>
              <a:rPr lang="en-US" sz="2400" dirty="0" err="1">
                <a:solidFill>
                  <a:srgbClr val="008000"/>
                </a:solidFill>
              </a:rPr>
              <a:t>Bentz</a:t>
            </a:r>
            <a:r>
              <a:rPr lang="en-US" sz="2400" dirty="0">
                <a:solidFill>
                  <a:srgbClr val="008000"/>
                </a:solidFill>
              </a:rPr>
              <a:t>, and Thomas, </a:t>
            </a:r>
            <a:r>
              <a:rPr lang="en-US" sz="2400" dirty="0" smtClean="0">
                <a:solidFill>
                  <a:srgbClr val="008000"/>
                </a:solidFill>
              </a:rPr>
              <a:t>arXiv:0901.355  </a:t>
            </a:r>
            <a:r>
              <a:rPr lang="en-US" sz="2400" dirty="0" smtClean="0">
                <a:solidFill>
                  <a:srgbClr val="008000"/>
                </a:solidFill>
              </a:rPr>
              <a:t>(see also Kumano et al.)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8198" name="Text Box 4"/>
          <p:cNvSpPr txBox="1">
            <a:spLocks noChangeArrowheads="1"/>
          </p:cNvSpPr>
          <p:nvPr/>
        </p:nvSpPr>
        <p:spPr bwMode="auto">
          <a:xfrm>
            <a:off x="370490" y="3429000"/>
            <a:ext cx="8991600" cy="10668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0066"/>
                </a:solidFill>
              </a:rPr>
              <a:t>Isovector</a:t>
            </a:r>
            <a:r>
              <a:rPr lang="en-US" dirty="0">
                <a:solidFill>
                  <a:srgbClr val="000066"/>
                </a:solidFill>
              </a:rPr>
              <a:t> mean-field generated in Z</a:t>
            </a:r>
            <a:r>
              <a:rPr lang="en-US" dirty="0">
                <a:solidFill>
                  <a:srgbClr val="000066"/>
                </a:solidFill>
                <a:cs typeface="Arial" pitchFamily="34" charset="0"/>
              </a:rPr>
              <a:t>≠N</a:t>
            </a:r>
            <a:r>
              <a:rPr lang="en-US" dirty="0">
                <a:solidFill>
                  <a:srgbClr val="000066"/>
                </a:solidFill>
              </a:rPr>
              <a:t> nuclei can modify nucleon’s </a:t>
            </a:r>
            <a:r>
              <a:rPr lang="en-US" i="1" dirty="0">
                <a:solidFill>
                  <a:srgbClr val="000066"/>
                </a:solidFill>
              </a:rPr>
              <a:t>u</a:t>
            </a:r>
            <a:r>
              <a:rPr lang="en-US" dirty="0">
                <a:solidFill>
                  <a:srgbClr val="000066"/>
                </a:solidFill>
              </a:rPr>
              <a:t> and </a:t>
            </a:r>
            <a:r>
              <a:rPr lang="en-US" i="1" dirty="0">
                <a:solidFill>
                  <a:srgbClr val="000066"/>
                </a:solidFill>
              </a:rPr>
              <a:t>d</a:t>
            </a:r>
            <a:r>
              <a:rPr lang="en-US" dirty="0">
                <a:solidFill>
                  <a:srgbClr val="000066"/>
                </a:solidFill>
              </a:rPr>
              <a:t> PDFs in nuclei</a:t>
            </a:r>
          </a:p>
        </p:txBody>
      </p:sp>
      <p:graphicFrame>
        <p:nvGraphicFramePr>
          <p:cNvPr id="8194" name="Object 5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24872414"/>
              </p:ext>
            </p:extLst>
          </p:nvPr>
        </p:nvGraphicFramePr>
        <p:xfrm>
          <a:off x="1322990" y="5257800"/>
          <a:ext cx="64770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name="Equation" r:id="rId3" imgW="2222280" imgH="203040" progId="">
                  <p:embed/>
                </p:oleObj>
              </mc:Choice>
              <mc:Fallback>
                <p:oleObj name="Equation" r:id="rId3" imgW="2222280" imgH="20304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2990" y="5257800"/>
                        <a:ext cx="6477000" cy="592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762000" y="152400"/>
            <a:ext cx="7620000" cy="57943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990000"/>
                </a:solidFill>
              </a:rPr>
              <a:t>Flavor dependence of the EMC effects ?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370490" y="5689937"/>
            <a:ext cx="8382000" cy="10156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/>
              <a:t> SIDIS </a:t>
            </a:r>
            <a:r>
              <a:rPr lang="en-US" sz="2400" dirty="0" smtClean="0"/>
              <a:t>(</a:t>
            </a:r>
            <a:r>
              <a:rPr lang="en-US" sz="2400" dirty="0" smtClean="0"/>
              <a:t>Semi-</a:t>
            </a:r>
            <a:r>
              <a:rPr lang="en-US" sz="2400" dirty="0" err="1" smtClean="0"/>
              <a:t>inlusive</a:t>
            </a:r>
            <a:r>
              <a:rPr lang="en-US" sz="2400" dirty="0" smtClean="0"/>
              <a:t> DIS)</a:t>
            </a:r>
            <a:r>
              <a:rPr lang="en-US" sz="2400" dirty="0" smtClean="0"/>
              <a:t> and PVDIS (Parity-violating DIS)</a:t>
            </a:r>
            <a:endParaRPr lang="en-US" sz="24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/>
              <a:t> Pion-induced </a:t>
            </a:r>
            <a:r>
              <a:rPr lang="en-US" sz="2400" dirty="0" err="1"/>
              <a:t>Drell</a:t>
            </a:r>
            <a:r>
              <a:rPr lang="en-US" sz="2400" dirty="0"/>
              <a:t>-Yan </a:t>
            </a:r>
          </a:p>
        </p:txBody>
      </p:sp>
      <p:pic>
        <p:nvPicPr>
          <p:cNvPr id="820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762000"/>
            <a:ext cx="481353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5A84-CB4E-4C77-81B4-D4F347E3D9DE}" type="slidenum">
              <a:rPr lang="en-US" altLang="zh-TW"/>
              <a:pPr/>
              <a:t>3</a:t>
            </a:fld>
            <a:endParaRPr lang="en-US" altLang="zh-TW"/>
          </a:p>
        </p:txBody>
      </p:sp>
      <p:pic>
        <p:nvPicPr>
          <p:cNvPr id="385027" name="Picture 3" descr="slide4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0015"/>
            <a:ext cx="4351302" cy="397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5028" name="Text Box 4"/>
          <p:cNvSpPr txBox="1">
            <a:spLocks noChangeArrowheads="1"/>
          </p:cNvSpPr>
          <p:nvPr/>
        </p:nvSpPr>
        <p:spPr bwMode="auto">
          <a:xfrm>
            <a:off x="278642" y="254786"/>
            <a:ext cx="856055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altLang="zh-TW" dirty="0" err="1" smtClean="0">
                <a:solidFill>
                  <a:srgbClr val="800000"/>
                </a:solidFill>
                <a:ea typeface="新細明體" pitchFamily="18" charset="-120"/>
              </a:rPr>
              <a:t>Dilepton</a:t>
            </a:r>
            <a:r>
              <a:rPr lang="en-US" altLang="zh-TW" dirty="0" smtClean="0">
                <a:solidFill>
                  <a:srgbClr val="800000"/>
                </a:solidFill>
                <a:ea typeface="新細明體" pitchFamily="18" charset="-120"/>
              </a:rPr>
              <a:t> production in hadron-hadron collision</a:t>
            </a:r>
            <a:endParaRPr lang="en-US" altLang="zh-TW" dirty="0">
              <a:solidFill>
                <a:srgbClr val="800000"/>
              </a:solidFill>
              <a:ea typeface="新細明體" pitchFamily="18" charset="-120"/>
            </a:endParaRPr>
          </a:p>
        </p:txBody>
      </p:sp>
      <p:sp>
        <p:nvSpPr>
          <p:cNvPr id="385029" name="Text Box 5"/>
          <p:cNvSpPr txBox="1">
            <a:spLocks noChangeArrowheads="1"/>
          </p:cNvSpPr>
          <p:nvPr/>
        </p:nvSpPr>
        <p:spPr bwMode="auto">
          <a:xfrm>
            <a:off x="228600" y="1219200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altLang="zh-TW" sz="2400" i="1" dirty="0">
                <a:solidFill>
                  <a:srgbClr val="009900"/>
                </a:solidFill>
                <a:ea typeface="新細明體" pitchFamily="18" charset="-120"/>
              </a:rPr>
              <a:t>p + p(d) </a:t>
            </a:r>
            <a:r>
              <a:rPr lang="en-US" altLang="zh-TW" sz="2400" i="1" dirty="0">
                <a:solidFill>
                  <a:srgbClr val="009900"/>
                </a:solidFill>
                <a:ea typeface="新細明體" pitchFamily="18" charset="-120"/>
                <a:cs typeface="Arial" pitchFamily="34" charset="0"/>
              </a:rPr>
              <a:t>→ </a:t>
            </a:r>
            <a:r>
              <a:rPr lang="el-GR" sz="2400" i="1" dirty="0">
                <a:solidFill>
                  <a:srgbClr val="009900"/>
                </a:solidFill>
                <a:cs typeface="Arial" pitchFamily="34" charset="0"/>
              </a:rPr>
              <a:t>μ</a:t>
            </a:r>
            <a:r>
              <a:rPr lang="en-US" altLang="zh-TW" sz="2400" i="1" baseline="30000" dirty="0">
                <a:solidFill>
                  <a:srgbClr val="009900"/>
                </a:solidFill>
                <a:ea typeface="新細明體" pitchFamily="18" charset="-120"/>
                <a:cs typeface="Arial" pitchFamily="34" charset="0"/>
              </a:rPr>
              <a:t>+</a:t>
            </a:r>
            <a:r>
              <a:rPr lang="el-GR" sz="2400" i="1" dirty="0">
                <a:solidFill>
                  <a:srgbClr val="009900"/>
                </a:solidFill>
                <a:cs typeface="Arial" pitchFamily="34" charset="0"/>
              </a:rPr>
              <a:t>μ</a:t>
            </a:r>
            <a:r>
              <a:rPr lang="en-US" altLang="zh-TW" sz="2400" i="1" baseline="30000" dirty="0">
                <a:solidFill>
                  <a:srgbClr val="009900"/>
                </a:solidFill>
                <a:ea typeface="新細明體" pitchFamily="18" charset="-120"/>
                <a:cs typeface="Arial" pitchFamily="34" charset="0"/>
              </a:rPr>
              <a:t>-</a:t>
            </a:r>
            <a:r>
              <a:rPr lang="en-US" altLang="zh-TW" sz="2400" i="1" dirty="0">
                <a:solidFill>
                  <a:srgbClr val="009900"/>
                </a:solidFill>
                <a:ea typeface="新細明體" pitchFamily="18" charset="-120"/>
                <a:cs typeface="Arial" pitchFamily="34" charset="0"/>
              </a:rPr>
              <a:t> x   at 800 </a:t>
            </a:r>
            <a:r>
              <a:rPr lang="en-US" altLang="zh-TW" sz="2400" i="1" dirty="0" err="1">
                <a:solidFill>
                  <a:srgbClr val="009900"/>
                </a:solidFill>
                <a:ea typeface="新細明體" pitchFamily="18" charset="-120"/>
                <a:cs typeface="Arial" pitchFamily="34" charset="0"/>
              </a:rPr>
              <a:t>GeV</a:t>
            </a:r>
            <a:r>
              <a:rPr lang="en-US" altLang="zh-TW" sz="2400" i="1" dirty="0">
                <a:solidFill>
                  <a:srgbClr val="009900"/>
                </a:solidFill>
                <a:ea typeface="新細明體" pitchFamily="18" charset="-120"/>
                <a:cs typeface="Arial" pitchFamily="34" charset="0"/>
              </a:rPr>
              <a:t>/c</a:t>
            </a:r>
            <a:endParaRPr lang="el-GR" sz="2400" i="1" dirty="0">
              <a:solidFill>
                <a:srgbClr val="009900"/>
              </a:solidFill>
              <a:cs typeface="Arial" pitchFamily="34" charset="0"/>
            </a:endParaRPr>
          </a:p>
        </p:txBody>
      </p:sp>
      <p:sp>
        <p:nvSpPr>
          <p:cNvPr id="385031" name="Text Box 7"/>
          <p:cNvSpPr txBox="1">
            <a:spLocks noChangeArrowheads="1"/>
          </p:cNvSpPr>
          <p:nvPr/>
        </p:nvSpPr>
        <p:spPr bwMode="auto">
          <a:xfrm>
            <a:off x="4343400" y="3321185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TW" sz="2400" dirty="0">
                <a:solidFill>
                  <a:srgbClr val="000099"/>
                </a:solidFill>
                <a:ea typeface="新細明體" pitchFamily="18" charset="-120"/>
              </a:rPr>
              <a:t>(a) Continuum: </a:t>
            </a:r>
            <a:r>
              <a:rPr lang="en-US" altLang="zh-TW" sz="2400" dirty="0" err="1">
                <a:solidFill>
                  <a:srgbClr val="000099"/>
                </a:solidFill>
                <a:ea typeface="新細明體" pitchFamily="18" charset="-120"/>
              </a:rPr>
              <a:t>Drell</a:t>
            </a:r>
            <a:r>
              <a:rPr lang="en-US" altLang="zh-TW" sz="2400" dirty="0">
                <a:solidFill>
                  <a:srgbClr val="000099"/>
                </a:solidFill>
                <a:ea typeface="新細明體" pitchFamily="18" charset="-120"/>
              </a:rPr>
              <a:t>-Yan process</a:t>
            </a:r>
          </a:p>
        </p:txBody>
      </p:sp>
      <p:sp>
        <p:nvSpPr>
          <p:cNvPr id="385032" name="Text Box 8"/>
          <p:cNvSpPr txBox="1">
            <a:spLocks noChangeArrowheads="1"/>
          </p:cNvSpPr>
          <p:nvPr/>
        </p:nvSpPr>
        <p:spPr bwMode="auto">
          <a:xfrm>
            <a:off x="4353930" y="4647256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TW" sz="2400" dirty="0">
                <a:solidFill>
                  <a:srgbClr val="000099"/>
                </a:solidFill>
                <a:ea typeface="新細明體" pitchFamily="18" charset="-120"/>
              </a:rPr>
              <a:t>(b) Vector mesons: J/</a:t>
            </a:r>
            <a:r>
              <a:rPr lang="el-GR" sz="2400" dirty="0">
                <a:solidFill>
                  <a:srgbClr val="000099"/>
                </a:solidFill>
                <a:cs typeface="Arial" pitchFamily="34" charset="0"/>
              </a:rPr>
              <a:t>ψ</a:t>
            </a:r>
            <a:r>
              <a:rPr lang="en-US" altLang="zh-TW" sz="2400" dirty="0">
                <a:solidFill>
                  <a:srgbClr val="000099"/>
                </a:solidFill>
                <a:ea typeface="新細明體" pitchFamily="18" charset="-120"/>
                <a:cs typeface="Arial" pitchFamily="34" charset="0"/>
              </a:rPr>
              <a:t>, </a:t>
            </a:r>
            <a:r>
              <a:rPr lang="el-GR" sz="2400" dirty="0">
                <a:solidFill>
                  <a:srgbClr val="000099"/>
                </a:solidFill>
                <a:cs typeface="Arial" pitchFamily="34" charset="0"/>
              </a:rPr>
              <a:t>Υ</a:t>
            </a:r>
          </a:p>
        </p:txBody>
      </p:sp>
      <p:sp>
        <p:nvSpPr>
          <p:cNvPr id="385033" name="Text Box 9"/>
          <p:cNvSpPr txBox="1">
            <a:spLocks noChangeArrowheads="1"/>
          </p:cNvSpPr>
          <p:nvPr/>
        </p:nvSpPr>
        <p:spPr bwMode="auto">
          <a:xfrm>
            <a:off x="1527951" y="4417325"/>
            <a:ext cx="175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99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TW" sz="2000" u="sng" dirty="0">
                <a:solidFill>
                  <a:srgbClr val="006600"/>
                </a:solidFill>
                <a:ea typeface="新細明體" pitchFamily="18" charset="-120"/>
              </a:rPr>
              <a:t>FNAL E866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48200" y="2198217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solidFill>
                  <a:srgbClr val="800000"/>
                </a:solidFill>
              </a:rPr>
              <a:t>Two components in the </a:t>
            </a:r>
            <a:r>
              <a:rPr lang="en-US" altLang="zh-TW" sz="2800" dirty="0" err="1" smtClean="0">
                <a:solidFill>
                  <a:srgbClr val="800000"/>
                </a:solidFill>
              </a:rPr>
              <a:t>dilepton</a:t>
            </a:r>
            <a:r>
              <a:rPr lang="en-US" altLang="zh-TW" sz="2800" dirty="0" smtClean="0">
                <a:solidFill>
                  <a:srgbClr val="800000"/>
                </a:solidFill>
              </a:rPr>
              <a:t> mass spectrum</a:t>
            </a:r>
            <a:endParaRPr lang="zh-TW" altLang="en-US" sz="2800" dirty="0">
              <a:solidFill>
                <a:srgbClr val="8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680330"/>
              </p:ext>
            </p:extLst>
          </p:nvPr>
        </p:nvGraphicFramePr>
        <p:xfrm>
          <a:off x="4615074" y="3837887"/>
          <a:ext cx="3592512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94" name="Equation" r:id="rId4" imgW="1993680" imgH="431640" progId="Equation.3">
                  <p:embed/>
                </p:oleObj>
              </mc:Choice>
              <mc:Fallback>
                <p:oleObj name="Equation" r:id="rId4" imgW="199368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15074" y="3837887"/>
                        <a:ext cx="3592512" cy="77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7996691"/>
              </p:ext>
            </p:extLst>
          </p:nvPr>
        </p:nvGraphicFramePr>
        <p:xfrm>
          <a:off x="4534905" y="5122849"/>
          <a:ext cx="3752850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95" name="Equation" r:id="rId6" imgW="2082600" imgH="660240" progId="Equation.3">
                  <p:embed/>
                </p:oleObj>
              </mc:Choice>
              <mc:Fallback>
                <p:oleObj name="Equation" r:id="rId6" imgW="2082600" imgH="660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34905" y="5122849"/>
                        <a:ext cx="3752850" cy="1190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7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655D9D-82CE-49E5-AD1F-6C260A3016F7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800000"/>
                </a:solidFill>
              </a:rPr>
              <a:t>Pion-induced Drell-Yan and the flavor-dependent EMC effect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52400" y="5410200"/>
            <a:ext cx="8534400" cy="9461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err="1">
                <a:solidFill>
                  <a:srgbClr val="800000"/>
                </a:solidFill>
              </a:rPr>
              <a:t>Drell</a:t>
            </a:r>
            <a:r>
              <a:rPr lang="en-US" sz="2800" dirty="0">
                <a:solidFill>
                  <a:srgbClr val="800000"/>
                </a:solidFill>
              </a:rPr>
              <a:t>-Yan data from </a:t>
            </a:r>
            <a:r>
              <a:rPr lang="en-US" sz="2800" dirty="0" smtClean="0">
                <a:solidFill>
                  <a:srgbClr val="800000"/>
                </a:solidFill>
              </a:rPr>
              <a:t>COMPASS and J-PARC </a:t>
            </a:r>
            <a:r>
              <a:rPr lang="en-US" sz="2800" dirty="0">
                <a:solidFill>
                  <a:srgbClr val="800000"/>
                </a:solidFill>
              </a:rPr>
              <a:t>with pion beams could provide important new information</a:t>
            </a:r>
          </a:p>
        </p:txBody>
      </p:sp>
      <p:graphicFrame>
        <p:nvGraphicFramePr>
          <p:cNvPr id="10242" name="Object 7"/>
          <p:cNvGraphicFramePr>
            <a:graphicFrameLocks noGrp="1" noChangeAspect="1"/>
          </p:cNvGraphicFramePr>
          <p:nvPr>
            <p:ph sz="half" idx="1"/>
          </p:nvPr>
        </p:nvGraphicFramePr>
        <p:xfrm>
          <a:off x="1752600" y="1219200"/>
          <a:ext cx="5791200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name="Equation" r:id="rId3" imgW="3314520" imgH="457200" progId="">
                  <p:embed/>
                </p:oleObj>
              </mc:Choice>
              <mc:Fallback>
                <p:oleObj name="Equation" r:id="rId3" imgW="3314520" imgH="45720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219200"/>
                        <a:ext cx="5791200" cy="798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2057400"/>
            <a:ext cx="6705600" cy="33956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10247" name="Text Box 11"/>
          <p:cNvSpPr txBox="1">
            <a:spLocks noChangeArrowheads="1"/>
          </p:cNvSpPr>
          <p:nvPr/>
        </p:nvSpPr>
        <p:spPr bwMode="auto">
          <a:xfrm>
            <a:off x="7239000" y="2819400"/>
            <a:ext cx="1905000" cy="8223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160 GeV pion beam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086600" y="4171950"/>
            <a:ext cx="2209800" cy="707886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3300"/>
                </a:solidFill>
              </a:rPr>
              <a:t>(D. </a:t>
            </a:r>
            <a:r>
              <a:rPr lang="en-US" sz="2000" dirty="0" err="1">
                <a:solidFill>
                  <a:srgbClr val="003300"/>
                </a:solidFill>
              </a:rPr>
              <a:t>Dutta</a:t>
            </a:r>
            <a:r>
              <a:rPr lang="en-US" sz="2000" dirty="0">
                <a:solidFill>
                  <a:srgbClr val="003300"/>
                </a:solidFill>
              </a:rPr>
              <a:t>, JCP, </a:t>
            </a:r>
            <a:r>
              <a:rPr lang="en-US" sz="2000" dirty="0" err="1">
                <a:solidFill>
                  <a:srgbClr val="003300"/>
                </a:solidFill>
              </a:rPr>
              <a:t>Cloet</a:t>
            </a:r>
            <a:r>
              <a:rPr lang="en-US" sz="2000" dirty="0">
                <a:solidFill>
                  <a:srgbClr val="003300"/>
                </a:solidFill>
              </a:rPr>
              <a:t>, </a:t>
            </a:r>
            <a:r>
              <a:rPr lang="en-US" sz="2000" dirty="0" smtClean="0">
                <a:solidFill>
                  <a:srgbClr val="003300"/>
                </a:solidFill>
              </a:rPr>
              <a:t>Gaskell)</a:t>
            </a:r>
            <a:endParaRPr lang="en-US" sz="2000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26417E-5D46-44AC-8A30-D72F02D9C79B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solidFill>
                  <a:srgbClr val="009900"/>
                </a:solidFill>
              </a:rPr>
              <a:t>Decay Angular Distribution of “naïve” Drell-Yan:</a:t>
            </a:r>
          </a:p>
        </p:txBody>
      </p:sp>
      <p:pic>
        <p:nvPicPr>
          <p:cNvPr id="22533" name="Picture 3" descr="fina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828800"/>
            <a:ext cx="487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 Box 4"/>
          <p:cNvSpPr txBox="1">
            <a:spLocks noChangeArrowheads="1"/>
          </p:cNvSpPr>
          <p:nvPr/>
        </p:nvSpPr>
        <p:spPr bwMode="auto">
          <a:xfrm>
            <a:off x="1219200" y="228600"/>
            <a:ext cx="7162800" cy="6413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800000"/>
                </a:solidFill>
              </a:rPr>
              <a:t>Drell-Yan angular distribution</a:t>
            </a:r>
          </a:p>
        </p:txBody>
      </p:sp>
      <p:sp>
        <p:nvSpPr>
          <p:cNvPr id="22535" name="Text Box 5"/>
          <p:cNvSpPr txBox="1">
            <a:spLocks noChangeArrowheads="1"/>
          </p:cNvSpPr>
          <p:nvPr/>
        </p:nvSpPr>
        <p:spPr bwMode="auto">
          <a:xfrm>
            <a:off x="6553200" y="3429000"/>
            <a:ext cx="2209800" cy="8223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</a:rPr>
              <a:t>Data from Fermilab E772</a:t>
            </a:r>
          </a:p>
        </p:txBody>
      </p:sp>
      <p:graphicFrame>
        <p:nvGraphicFramePr>
          <p:cNvPr id="22530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3219450" y="1371600"/>
          <a:ext cx="2627313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1" name="Equation" r:id="rId4" imgW="1282680" imgH="393480" progId="">
                  <p:embed/>
                </p:oleObj>
              </mc:Choice>
              <mc:Fallback>
                <p:oleObj name="Equation" r:id="rId4" imgW="1282680" imgH="39348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9450" y="1371600"/>
                        <a:ext cx="2627313" cy="80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A53FC1-A6CC-4BF6-919E-953E0FDF18AF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9900"/>
                </a:solidFill>
              </a:rPr>
              <a:t>Forward-backward asymmetry in decay angular distribution of  </a:t>
            </a:r>
            <a:r>
              <a:rPr lang="en-US" sz="2800" dirty="0" err="1" smtClean="0">
                <a:solidFill>
                  <a:srgbClr val="009900"/>
                </a:solidFill>
              </a:rPr>
              <a:t>Drell</a:t>
            </a:r>
            <a:r>
              <a:rPr lang="en-US" sz="2800" dirty="0" smtClean="0">
                <a:solidFill>
                  <a:srgbClr val="009900"/>
                </a:solidFill>
              </a:rPr>
              <a:t>-Yan:</a:t>
            </a:r>
          </a:p>
        </p:txBody>
      </p:sp>
      <p:pic>
        <p:nvPicPr>
          <p:cNvPr id="22533" name="Picture 3" descr="fina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438400"/>
            <a:ext cx="411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 Box 4"/>
          <p:cNvSpPr txBox="1">
            <a:spLocks noChangeArrowheads="1"/>
          </p:cNvSpPr>
          <p:nvPr/>
        </p:nvSpPr>
        <p:spPr bwMode="auto">
          <a:xfrm>
            <a:off x="1219200" y="152400"/>
            <a:ext cx="7162800" cy="64633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solidFill>
                  <a:srgbClr val="800000"/>
                </a:solidFill>
              </a:rPr>
              <a:t>Parity violation in </a:t>
            </a:r>
            <a:r>
              <a:rPr lang="en-US" sz="3600" dirty="0" err="1" smtClean="0">
                <a:solidFill>
                  <a:srgbClr val="800000"/>
                </a:solidFill>
              </a:rPr>
              <a:t>Drell</a:t>
            </a:r>
            <a:r>
              <a:rPr lang="en-US" sz="3600" dirty="0" smtClean="0">
                <a:solidFill>
                  <a:srgbClr val="800000"/>
                </a:solidFill>
              </a:rPr>
              <a:t>-Yan? </a:t>
            </a:r>
            <a:endParaRPr lang="en-US" sz="3600" dirty="0">
              <a:solidFill>
                <a:srgbClr val="800000"/>
              </a:solidFill>
            </a:endParaRPr>
          </a:p>
        </p:txBody>
      </p:sp>
      <p:graphicFrame>
        <p:nvGraphicFramePr>
          <p:cNvPr id="8" name="物件 7"/>
          <p:cNvGraphicFramePr>
            <a:graphicFrameLocks noChangeAspect="1"/>
          </p:cNvGraphicFramePr>
          <p:nvPr/>
        </p:nvGraphicFramePr>
        <p:xfrm>
          <a:off x="2667000" y="1752600"/>
          <a:ext cx="3662516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88" name="方程式" r:id="rId4" imgW="1892160" imgH="393480" progId="Equation.3">
                  <p:embed/>
                </p:oleObj>
              </mc:Choice>
              <mc:Fallback>
                <p:oleObj name="方程式" r:id="rId4" imgW="189216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752600"/>
                        <a:ext cx="3662516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 bwMode="auto">
          <a:xfrm>
            <a:off x="4191000" y="1981200"/>
            <a:ext cx="838200" cy="304800"/>
          </a:xfrm>
          <a:prstGeom prst="rect">
            <a:avLst/>
          </a:prstGeom>
          <a:noFill/>
          <a:ln w="28575" cap="flat" cmpd="sng" algn="ctr">
            <a:solidFill>
              <a:srgbClr val="993366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graphicFrame>
        <p:nvGraphicFramePr>
          <p:cNvPr id="10" name="物件 9"/>
          <p:cNvGraphicFramePr>
            <a:graphicFrameLocks noChangeAspect="1"/>
          </p:cNvGraphicFramePr>
          <p:nvPr/>
        </p:nvGraphicFramePr>
        <p:xfrm>
          <a:off x="4038600" y="2635623"/>
          <a:ext cx="5105400" cy="1801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89" name="方程式" r:id="rId6" imgW="1942920" imgH="685800" progId="Equation.3">
                  <p:embed/>
                </p:oleObj>
              </mc:Choice>
              <mc:Fallback>
                <p:oleObj name="方程式" r:id="rId6" imgW="1942920" imgH="685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635623"/>
                        <a:ext cx="5105400" cy="18019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4419600" y="4572000"/>
            <a:ext cx="426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Parity violation in D-Y can probe Weinberg angles at low Q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A53FC1-A6CC-4BF6-919E-953E0FDF18AF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9900"/>
                </a:solidFill>
              </a:rPr>
              <a:t>Forward-backward asymmetry in decay angular distribution of  </a:t>
            </a:r>
            <a:r>
              <a:rPr lang="en-US" sz="2800" dirty="0" err="1" smtClean="0">
                <a:solidFill>
                  <a:srgbClr val="009900"/>
                </a:solidFill>
              </a:rPr>
              <a:t>Drell</a:t>
            </a:r>
            <a:r>
              <a:rPr lang="en-US" sz="2800" dirty="0" smtClean="0">
                <a:solidFill>
                  <a:srgbClr val="009900"/>
                </a:solidFill>
              </a:rPr>
              <a:t>-Yan:</a:t>
            </a:r>
          </a:p>
        </p:txBody>
      </p:sp>
      <p:sp>
        <p:nvSpPr>
          <p:cNvPr id="22534" name="Text Box 4"/>
          <p:cNvSpPr txBox="1">
            <a:spLocks noChangeArrowheads="1"/>
          </p:cNvSpPr>
          <p:nvPr/>
        </p:nvSpPr>
        <p:spPr bwMode="auto">
          <a:xfrm>
            <a:off x="1219200" y="152400"/>
            <a:ext cx="7162800" cy="64633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solidFill>
                  <a:srgbClr val="800000"/>
                </a:solidFill>
              </a:rPr>
              <a:t>Parity violation in </a:t>
            </a:r>
            <a:r>
              <a:rPr lang="en-US" sz="3600" dirty="0" err="1" smtClean="0">
                <a:solidFill>
                  <a:srgbClr val="800000"/>
                </a:solidFill>
              </a:rPr>
              <a:t>Drell</a:t>
            </a:r>
            <a:r>
              <a:rPr lang="en-US" sz="3600" dirty="0" smtClean="0">
                <a:solidFill>
                  <a:srgbClr val="800000"/>
                </a:solidFill>
              </a:rPr>
              <a:t>-Yan? </a:t>
            </a:r>
            <a:endParaRPr lang="en-US" sz="3600" dirty="0">
              <a:solidFill>
                <a:srgbClr val="800000"/>
              </a:solidFill>
            </a:endParaRPr>
          </a:p>
        </p:txBody>
      </p:sp>
      <p:graphicFrame>
        <p:nvGraphicFramePr>
          <p:cNvPr id="8" name="物件 7"/>
          <p:cNvGraphicFramePr>
            <a:graphicFrameLocks noChangeAspect="1"/>
          </p:cNvGraphicFramePr>
          <p:nvPr/>
        </p:nvGraphicFramePr>
        <p:xfrm>
          <a:off x="2667000" y="1752600"/>
          <a:ext cx="3662516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12" name="方程式" r:id="rId3" imgW="1892160" imgH="393480" progId="Equation.3">
                  <p:embed/>
                </p:oleObj>
              </mc:Choice>
              <mc:Fallback>
                <p:oleObj name="方程式" r:id="rId3" imgW="189216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752600"/>
                        <a:ext cx="3662516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 bwMode="auto">
          <a:xfrm>
            <a:off x="4191000" y="1981200"/>
            <a:ext cx="838200" cy="304800"/>
          </a:xfrm>
          <a:prstGeom prst="rect">
            <a:avLst/>
          </a:prstGeom>
          <a:noFill/>
          <a:ln w="28575" cap="flat" cmpd="sng" algn="ctr">
            <a:solidFill>
              <a:srgbClr val="993366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graphicFrame>
        <p:nvGraphicFramePr>
          <p:cNvPr id="10" name="物件 9"/>
          <p:cNvGraphicFramePr>
            <a:graphicFrameLocks noChangeAspect="1"/>
          </p:cNvGraphicFramePr>
          <p:nvPr/>
        </p:nvGraphicFramePr>
        <p:xfrm>
          <a:off x="4267200" y="2514600"/>
          <a:ext cx="45339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13" name="方程式" r:id="rId5" imgW="1942920" imgH="685800" progId="Equation.3">
                  <p:embed/>
                </p:oleObj>
              </mc:Choice>
              <mc:Fallback>
                <p:oleObj name="方程式" r:id="rId5" imgW="1942920" imgH="685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514600"/>
                        <a:ext cx="4533900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4191000" y="4267201"/>
            <a:ext cx="4648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Parity violation in D-Y can probe Weinberg angles at low Q</a:t>
            </a:r>
            <a:r>
              <a:rPr lang="en-US" baseline="30000" dirty="0" smtClean="0"/>
              <a:t>2 </a:t>
            </a:r>
            <a:r>
              <a:rPr lang="en-US" dirty="0" smtClean="0">
                <a:solidFill>
                  <a:srgbClr val="C00000"/>
                </a:solidFill>
              </a:rPr>
              <a:t>(Never been studied yet)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7" cstate="print"/>
          <a:srcRect l="55887" t="29231" r="6055" b="18461"/>
          <a:stretch>
            <a:fillRect/>
          </a:stretch>
        </p:blipFill>
        <p:spPr bwMode="auto">
          <a:xfrm>
            <a:off x="228600" y="2819400"/>
            <a:ext cx="3944471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57943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990000"/>
                </a:solidFill>
              </a:rPr>
              <a:t>Polarized Drell-Yan with polarized proton beam?</a:t>
            </a:r>
            <a:r>
              <a:rPr lang="en-US">
                <a:solidFill>
                  <a:srgbClr val="000066"/>
                </a:solidFill>
              </a:rPr>
              <a:t> </a:t>
            </a:r>
            <a:r>
              <a:rPr lang="en-US" sz="2800">
                <a:solidFill>
                  <a:srgbClr val="333399"/>
                </a:solidFill>
              </a:rPr>
              <a:t> </a:t>
            </a:r>
          </a:p>
        </p:txBody>
      </p:sp>
      <p:sp>
        <p:nvSpPr>
          <p:cNvPr id="45059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7277100" cy="2362200"/>
          </a:xfrm>
        </p:spPr>
        <p:txBody>
          <a:bodyPr/>
          <a:lstStyle/>
          <a:p>
            <a:pPr eaLnBrk="1" hangingPunct="1"/>
            <a:r>
              <a:rPr lang="en-US" smtClean="0"/>
              <a:t>Polarized Drell-Yan experiments have never been done before</a:t>
            </a:r>
          </a:p>
          <a:p>
            <a:pPr eaLnBrk="1" hangingPunct="1"/>
            <a:r>
              <a:rPr lang="en-US" smtClean="0"/>
              <a:t>Provide unique information on the quark (antiquark) spin  </a:t>
            </a:r>
          </a:p>
        </p:txBody>
      </p:sp>
      <p:pic>
        <p:nvPicPr>
          <p:cNvPr id="45060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1981200"/>
            <a:ext cx="1773238" cy="22098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45061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57600"/>
            <a:ext cx="4267200" cy="12176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45062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276600"/>
            <a:ext cx="1752600" cy="15414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45063" name="Text Box 12"/>
          <p:cNvSpPr txBox="1">
            <a:spLocks noChangeArrowheads="1"/>
          </p:cNvSpPr>
          <p:nvPr/>
        </p:nvSpPr>
        <p:spPr bwMode="auto">
          <a:xfrm>
            <a:off x="1524000" y="5257800"/>
            <a:ext cx="2743200" cy="1095375"/>
          </a:xfrm>
          <a:prstGeom prst="rect">
            <a:avLst/>
          </a:prstGeom>
          <a:solidFill>
            <a:srgbClr val="00FF00">
              <a:alpha val="27843"/>
            </a:srgbClr>
          </a:solidFill>
          <a:ln w="28575" algn="ctr">
            <a:solidFill>
              <a:srgbClr val="00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Quark helicity distribution</a:t>
            </a:r>
          </a:p>
        </p:txBody>
      </p:sp>
      <p:sp>
        <p:nvSpPr>
          <p:cNvPr id="45064" name="Text Box 13"/>
          <p:cNvSpPr txBox="1">
            <a:spLocks noChangeArrowheads="1"/>
          </p:cNvSpPr>
          <p:nvPr/>
        </p:nvSpPr>
        <p:spPr bwMode="auto">
          <a:xfrm>
            <a:off x="4800600" y="5257800"/>
            <a:ext cx="3657600" cy="1095375"/>
          </a:xfrm>
          <a:prstGeom prst="rect">
            <a:avLst/>
          </a:prstGeom>
          <a:solidFill>
            <a:srgbClr val="00FF00">
              <a:alpha val="27843"/>
            </a:srgbClr>
          </a:solidFill>
          <a:ln w="28575" algn="ctr">
            <a:solidFill>
              <a:srgbClr val="00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Quark transversity distribution</a:t>
            </a:r>
          </a:p>
        </p:txBody>
      </p:sp>
      <p:sp>
        <p:nvSpPr>
          <p:cNvPr id="45065" name="Line 14"/>
          <p:cNvSpPr>
            <a:spLocks noChangeShapeType="1"/>
          </p:cNvSpPr>
          <p:nvPr/>
        </p:nvSpPr>
        <p:spPr bwMode="auto">
          <a:xfrm flipV="1">
            <a:off x="2819400" y="4800600"/>
            <a:ext cx="0" cy="4572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5066" name="Line 15"/>
          <p:cNvSpPr>
            <a:spLocks noChangeShapeType="1"/>
          </p:cNvSpPr>
          <p:nvPr/>
        </p:nvSpPr>
        <p:spPr bwMode="auto">
          <a:xfrm flipV="1">
            <a:off x="5943600" y="4800600"/>
            <a:ext cx="0" cy="4572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BC44A7-0FD0-40F2-AD41-561C31C0C255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2416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315200" cy="6074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176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BC44A7-0FD0-40F2-AD41-561C31C0C255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2426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799"/>
            <a:ext cx="8153400" cy="5855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80316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659506-224B-4D41-8B62-FEF00183FC9A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30724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4C97199-2DF2-41B3-B52D-398FE6C163CD}" type="slidenum">
              <a:rPr lang="en-US" sz="1400">
                <a:solidFill>
                  <a:schemeClr val="tx1"/>
                </a:solidFill>
                <a:latin typeface="Times New Roman" pitchFamily="18" charset="0"/>
              </a:rPr>
              <a:pPr algn="r"/>
              <a:t>37</a:t>
            </a:fld>
            <a:endParaRPr lang="en-US" sz="1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0725" name="Rectangle 2"/>
          <p:cNvSpPr>
            <a:spLocks noChangeArrowheads="1"/>
          </p:cNvSpPr>
          <p:nvPr/>
        </p:nvSpPr>
        <p:spPr bwMode="auto">
          <a:xfrm>
            <a:off x="762000" y="0"/>
            <a:ext cx="7696200" cy="9461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err="1">
                <a:solidFill>
                  <a:srgbClr val="800000"/>
                </a:solidFill>
              </a:rPr>
              <a:t>Transversity</a:t>
            </a:r>
            <a:r>
              <a:rPr lang="en-US" sz="2800" dirty="0">
                <a:solidFill>
                  <a:srgbClr val="800000"/>
                </a:solidFill>
              </a:rPr>
              <a:t> and Transverse Momentum Dependent PDFs are also </a:t>
            </a:r>
            <a:r>
              <a:rPr lang="en-US" sz="2800" dirty="0" smtClean="0">
                <a:solidFill>
                  <a:srgbClr val="800000"/>
                </a:solidFill>
              </a:rPr>
              <a:t>probed </a:t>
            </a:r>
            <a:r>
              <a:rPr lang="en-US" sz="2800" dirty="0">
                <a:solidFill>
                  <a:srgbClr val="800000"/>
                </a:solidFill>
              </a:rPr>
              <a:t>in </a:t>
            </a:r>
            <a:r>
              <a:rPr lang="en-US" sz="2800" dirty="0" err="1">
                <a:solidFill>
                  <a:srgbClr val="800000"/>
                </a:solidFill>
              </a:rPr>
              <a:t>Drell</a:t>
            </a:r>
            <a:r>
              <a:rPr lang="en-US" sz="2800" dirty="0">
                <a:solidFill>
                  <a:srgbClr val="800000"/>
                </a:solidFill>
              </a:rPr>
              <a:t>-Yan</a:t>
            </a:r>
          </a:p>
        </p:txBody>
      </p:sp>
      <p:graphicFrame>
        <p:nvGraphicFramePr>
          <p:cNvPr id="30722" name="Object 3"/>
          <p:cNvGraphicFramePr>
            <a:graphicFrameLocks noChangeAspect="1"/>
          </p:cNvGraphicFramePr>
          <p:nvPr/>
        </p:nvGraphicFramePr>
        <p:xfrm>
          <a:off x="228600" y="990600"/>
          <a:ext cx="8686800" cy="560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6" name="Equation" r:id="rId3" imgW="4406760" imgH="2844720" progId="">
                  <p:embed/>
                </p:oleObj>
              </mc:Choice>
              <mc:Fallback>
                <p:oleObj name="Equation" r:id="rId3" imgW="4406760" imgH="284472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990600"/>
                        <a:ext cx="8686800" cy="5608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136525" y="4800600"/>
            <a:ext cx="8915400" cy="1295400"/>
          </a:xfrm>
          <a:prstGeom prst="rect">
            <a:avLst/>
          </a:prstGeom>
          <a:noFill/>
          <a:ln w="28575" algn="ctr">
            <a:solidFill>
              <a:srgbClr val="00FF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8D01A18-4E4A-4C86-8253-68D19B6FE083}" type="slidenum">
              <a:rPr lang="en-US" sz="1400">
                <a:solidFill>
                  <a:schemeClr val="tx1"/>
                </a:solidFill>
                <a:latin typeface="Times New Roman" pitchFamily="18" charset="0"/>
              </a:rPr>
              <a:pPr algn="r"/>
              <a:t>38</a:t>
            </a:fld>
            <a:endParaRPr lang="en-US" sz="1400">
              <a:solidFill>
                <a:schemeClr val="tx1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036" name="Rectangle 3"/>
              <p:cNvSpPr>
                <a:spLocks noChangeArrowheads="1"/>
              </p:cNvSpPr>
              <p:nvPr/>
            </p:nvSpPr>
            <p:spPr bwMode="auto">
              <a:xfrm>
                <a:off x="0" y="149387"/>
                <a:ext cx="8915400" cy="469577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99276" tIns="49638" rIns="99276" bIns="49638" anchor="ctr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rgbClr val="CC0000"/>
                    </a:solidFill>
                    <a:latin typeface="Comic Sans MS" pitchFamily="66" charset="0"/>
                  </a:rPr>
                  <a:t>Azimuthal cos2</a:t>
                </a:r>
                <a:r>
                  <a:rPr lang="el-GR" sz="2400" dirty="0">
                    <a:solidFill>
                      <a:srgbClr val="CC0000"/>
                    </a:solidFill>
                    <a:latin typeface="Comic Sans MS" pitchFamily="66" charset="0"/>
                    <a:cs typeface="Arial" pitchFamily="34" charset="0"/>
                  </a:rPr>
                  <a:t>Φ</a:t>
                </a:r>
                <a:r>
                  <a:rPr lang="en-US" sz="2400" dirty="0">
                    <a:solidFill>
                      <a:srgbClr val="CC0000"/>
                    </a:solidFill>
                    <a:latin typeface="Comic Sans MS" pitchFamily="66" charset="0"/>
                    <a:cs typeface="Arial" pitchFamily="34" charset="0"/>
                  </a:rPr>
                  <a:t> Distribution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solidFill>
                          <a:srgbClr val="CC0000"/>
                        </a:solidFill>
                        <a:latin typeface="Cambria Math"/>
                        <a:cs typeface="Arial" pitchFamily="34" charset="0"/>
                      </a:rPr>
                      <m:t>π</m:t>
                    </m:r>
                  </m:oMath>
                </a14:m>
                <a:r>
                  <a:rPr lang="en-US" sz="2400" dirty="0" smtClean="0">
                    <a:solidFill>
                      <a:srgbClr val="CC0000"/>
                    </a:solidFill>
                    <a:latin typeface="Comic Sans MS" pitchFamily="66" charset="0"/>
                    <a:cs typeface="Arial" pitchFamily="34" charset="0"/>
                  </a:rPr>
                  <a:t>+W </a:t>
                </a:r>
                <a:r>
                  <a:rPr lang="en-US" sz="2400" dirty="0">
                    <a:solidFill>
                      <a:srgbClr val="CC0000"/>
                    </a:solidFill>
                    <a:latin typeface="Comic Sans MS" pitchFamily="66" charset="0"/>
                    <a:cs typeface="Arial" pitchFamily="34" charset="0"/>
                  </a:rPr>
                  <a:t>and </a:t>
                </a:r>
                <a:r>
                  <a:rPr lang="en-US" sz="2400" dirty="0" err="1">
                    <a:solidFill>
                      <a:srgbClr val="CC0000"/>
                    </a:solidFill>
                    <a:latin typeface="Comic Sans MS" pitchFamily="66" charset="0"/>
                    <a:cs typeface="Arial" pitchFamily="34" charset="0"/>
                  </a:rPr>
                  <a:t>p+d</a:t>
                </a:r>
                <a:r>
                  <a:rPr lang="en-US" sz="2400" dirty="0">
                    <a:solidFill>
                      <a:srgbClr val="CC0000"/>
                    </a:solidFill>
                    <a:latin typeface="Comic Sans MS" pitchFamily="66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solidFill>
                      <a:srgbClr val="CC0000"/>
                    </a:solidFill>
                    <a:latin typeface="Comic Sans MS" pitchFamily="66" charset="0"/>
                    <a:cs typeface="Arial" pitchFamily="34" charset="0"/>
                  </a:rPr>
                  <a:t>Drell</a:t>
                </a:r>
                <a:r>
                  <a:rPr lang="en-US" sz="2400" dirty="0">
                    <a:solidFill>
                      <a:srgbClr val="CC0000"/>
                    </a:solidFill>
                    <a:latin typeface="Comic Sans MS" pitchFamily="66" charset="0"/>
                    <a:cs typeface="Arial" pitchFamily="34" charset="0"/>
                  </a:rPr>
                  <a:t>-Yan</a:t>
                </a:r>
                <a:endParaRPr lang="el-GR" sz="2400" dirty="0">
                  <a:solidFill>
                    <a:srgbClr val="CC0000"/>
                  </a:solidFill>
                  <a:latin typeface="Comic Sans MS" pitchFamily="66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44036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49387"/>
                <a:ext cx="8915400" cy="469577"/>
              </a:xfrm>
              <a:prstGeom prst="rect">
                <a:avLst/>
              </a:prstGeom>
              <a:blipFill rotWithShape="1">
                <a:blip r:embed="rId3"/>
                <a:stretch>
                  <a:fillRect t="-9091" b="-28571"/>
                </a:stretch>
              </a:blipFill>
              <a:ln w="254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037" name="Text Box 4"/>
          <p:cNvSpPr txBox="1">
            <a:spLocks noChangeArrowheads="1"/>
          </p:cNvSpPr>
          <p:nvPr/>
        </p:nvSpPr>
        <p:spPr bwMode="auto">
          <a:xfrm>
            <a:off x="1447800" y="615950"/>
            <a:ext cx="60198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rgbClr val="006600"/>
                </a:solidFill>
                <a:latin typeface="Comic Sans MS" pitchFamily="66" charset="0"/>
              </a:rPr>
              <a:t>E866 </a:t>
            </a:r>
            <a:r>
              <a:rPr lang="en-US" sz="2000" dirty="0" err="1">
                <a:solidFill>
                  <a:srgbClr val="006600"/>
                </a:solidFill>
                <a:latin typeface="Comic Sans MS" pitchFamily="66" charset="0"/>
              </a:rPr>
              <a:t>Collab</a:t>
            </a:r>
            <a:r>
              <a:rPr lang="en-US" sz="2000" dirty="0">
                <a:solidFill>
                  <a:srgbClr val="006600"/>
                </a:solidFill>
                <a:latin typeface="Comic Sans MS" pitchFamily="66" charset="0"/>
              </a:rPr>
              <a:t>., </a:t>
            </a:r>
            <a:r>
              <a:rPr lang="en-US" sz="2000" dirty="0" err="1">
                <a:solidFill>
                  <a:srgbClr val="006600"/>
                </a:solidFill>
                <a:latin typeface="Comic Sans MS" pitchFamily="66" charset="0"/>
              </a:rPr>
              <a:t>Lingyan</a:t>
            </a:r>
            <a:r>
              <a:rPr lang="en-US" sz="2000" dirty="0">
                <a:solidFill>
                  <a:srgbClr val="006600"/>
                </a:solidFill>
                <a:latin typeface="Comic Sans MS" pitchFamily="66" charset="0"/>
              </a:rPr>
              <a:t> Zhu et al.,                      PRL 99 (2007) 082301; PRL 102 (2009) 182001</a:t>
            </a:r>
            <a:endParaRPr lang="en-US" sz="2400" dirty="0"/>
          </a:p>
        </p:txBody>
      </p:sp>
      <p:pic>
        <p:nvPicPr>
          <p:cNvPr id="44038" name="Picture 5" descr="ld2wn3_fig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295400"/>
            <a:ext cx="457200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9" name="Text Box 6"/>
          <p:cNvSpPr txBox="1">
            <a:spLocks noChangeArrowheads="1"/>
          </p:cNvSpPr>
          <p:nvPr/>
        </p:nvSpPr>
        <p:spPr bwMode="auto">
          <a:xfrm>
            <a:off x="533400" y="5029200"/>
            <a:ext cx="8077200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Sea-quark BM functions are much smaller than valence quarks</a:t>
            </a:r>
            <a:endParaRPr lang="el-GR" sz="2400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5219700" y="3352800"/>
            <a:ext cx="3924300" cy="1384995"/>
          </a:xfrm>
          <a:prstGeom prst="rect">
            <a:avLst/>
          </a:prstGeom>
          <a:noFill/>
          <a:ln w="28575" algn="ctr">
            <a:solidFill>
              <a:srgbClr val="00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800000"/>
                </a:solidFill>
              </a:rPr>
              <a:t>Large</a:t>
            </a:r>
            <a:r>
              <a:rPr lang="el-GR" sz="2800" dirty="0" smtClean="0">
                <a:solidFill>
                  <a:srgbClr val="800000"/>
                </a:solidFill>
                <a:latin typeface="MS Gothic" pitchFamily="49" charset="-128"/>
                <a:ea typeface="MS Gothic" pitchFamily="49" charset="-128"/>
                <a:cs typeface="Arial" pitchFamily="34" charset="0"/>
              </a:rPr>
              <a:t>ν</a:t>
            </a:r>
            <a:r>
              <a:rPr lang="en-US" sz="2800" dirty="0">
                <a:solidFill>
                  <a:srgbClr val="800000"/>
                </a:solidFill>
                <a:latin typeface="MS Gothic" pitchFamily="49" charset="-128"/>
                <a:ea typeface="MS Gothic" pitchFamily="49" charset="-128"/>
                <a:cs typeface="Arial" pitchFamily="34" charset="0"/>
              </a:rPr>
              <a:t>is observed for </a:t>
            </a:r>
            <a:r>
              <a:rPr lang="en-US" sz="2800" dirty="0" smtClean="0">
                <a:solidFill>
                  <a:srgbClr val="800000"/>
                </a:solidFill>
                <a:latin typeface="MS Gothic" pitchFamily="49" charset="-128"/>
                <a:ea typeface="MS Gothic" pitchFamily="49" charset="-128"/>
                <a:cs typeface="Arial" pitchFamily="34" charset="0"/>
              </a:rPr>
              <a:t>pion </a:t>
            </a:r>
            <a:r>
              <a:rPr lang="en-US" sz="2800" dirty="0" err="1" smtClean="0">
                <a:solidFill>
                  <a:srgbClr val="800000"/>
                </a:solidFill>
                <a:latin typeface="MS Gothic" pitchFamily="49" charset="-128"/>
                <a:ea typeface="MS Gothic" pitchFamily="49" charset="-128"/>
                <a:cs typeface="Arial" pitchFamily="34" charset="0"/>
              </a:rPr>
              <a:t>DY,but</a:t>
            </a:r>
            <a:r>
              <a:rPr lang="en-US" sz="2800" dirty="0" smtClean="0">
                <a:solidFill>
                  <a:srgbClr val="800000"/>
                </a:solidFill>
                <a:latin typeface="MS Gothic" pitchFamily="49" charset="-128"/>
                <a:ea typeface="MS Gothic" pitchFamily="49" charset="-128"/>
                <a:cs typeface="Arial" pitchFamily="34" charset="0"/>
              </a:rPr>
              <a:t> small </a:t>
            </a:r>
            <a:r>
              <a:rPr lang="el-GR" altLang="zh-TW" sz="2800" dirty="0">
                <a:solidFill>
                  <a:srgbClr val="800000"/>
                </a:solidFill>
                <a:latin typeface="MS Gothic" pitchFamily="49" charset="-128"/>
                <a:ea typeface="MS Gothic" pitchFamily="49" charset="-128"/>
                <a:cs typeface="Arial" pitchFamily="34" charset="0"/>
              </a:rPr>
              <a:t>ν </a:t>
            </a:r>
            <a:r>
              <a:rPr lang="en-US" altLang="zh-TW" sz="2800" dirty="0" smtClean="0">
                <a:solidFill>
                  <a:srgbClr val="800000"/>
                </a:solidFill>
                <a:latin typeface="MS Gothic" pitchFamily="49" charset="-128"/>
                <a:ea typeface="MS Gothic" pitchFamily="49" charset="-128"/>
                <a:cs typeface="Arial" pitchFamily="34" charset="0"/>
              </a:rPr>
              <a:t>for </a:t>
            </a:r>
            <a:r>
              <a:rPr lang="en-US" sz="2800" dirty="0" smtClean="0">
                <a:solidFill>
                  <a:srgbClr val="800000"/>
                </a:solidFill>
                <a:latin typeface="MS Gothic" pitchFamily="49" charset="-128"/>
                <a:ea typeface="MS Gothic" pitchFamily="49" charset="-128"/>
                <a:cs typeface="Arial" pitchFamily="34" charset="0"/>
              </a:rPr>
              <a:t>proton DY</a:t>
            </a:r>
            <a:endParaRPr lang="el-GR" sz="2800" dirty="0">
              <a:solidFill>
                <a:srgbClr val="800000"/>
              </a:solidFill>
              <a:latin typeface="MS Gothic" pitchFamily="49" charset="-128"/>
              <a:ea typeface="MS Gothic" pitchFamily="49" charset="-128"/>
              <a:cs typeface="Arial" pitchFamily="34" charset="0"/>
            </a:endParaRPr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 flipH="1" flipV="1">
            <a:off x="4495800" y="3581399"/>
            <a:ext cx="723900" cy="463897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4042" name="Rectangle 11"/>
          <p:cNvSpPr>
            <a:spLocks noChangeArrowheads="1"/>
          </p:cNvSpPr>
          <p:nvPr/>
        </p:nvSpPr>
        <p:spPr bwMode="auto">
          <a:xfrm>
            <a:off x="533400" y="4972050"/>
            <a:ext cx="7924800" cy="571500"/>
          </a:xfrm>
          <a:prstGeom prst="rect">
            <a:avLst/>
          </a:prstGeom>
          <a:noFill/>
          <a:ln w="28575" algn="ctr">
            <a:solidFill>
              <a:srgbClr val="0099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Tx/>
              <a:buChar char="•"/>
            </a:pPr>
            <a:endParaRPr lang="en-US"/>
          </a:p>
        </p:txBody>
      </p:sp>
      <p:sp>
        <p:nvSpPr>
          <p:cNvPr id="44043" name="投影片編號版面配置區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F1FFFC-5BF1-4864-A892-00E9A07C322D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2" name="TextBox 1"/>
          <p:cNvSpPr txBox="1"/>
          <p:nvPr/>
        </p:nvSpPr>
        <p:spPr>
          <a:xfrm>
            <a:off x="1219200" y="5854125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u="sng" dirty="0" smtClean="0">
                <a:solidFill>
                  <a:srgbClr val="800000"/>
                </a:solidFill>
              </a:rPr>
              <a:t>Can be further explored at J-PARC</a:t>
            </a:r>
            <a:endParaRPr lang="zh-TW" altLang="en-US" u="sng" dirty="0">
              <a:solidFill>
                <a:srgbClr val="80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422177"/>
              </p:ext>
            </p:extLst>
          </p:nvPr>
        </p:nvGraphicFramePr>
        <p:xfrm>
          <a:off x="5410200" y="2286000"/>
          <a:ext cx="3695700" cy="502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20" name="Equation" r:id="rId5" imgW="1866600" imgH="253800" progId="Equation.3">
                  <p:embed/>
                </p:oleObj>
              </mc:Choice>
              <mc:Fallback>
                <p:oleObj name="Equation" r:id="rId5" imgW="1866600" imgH="2538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286000"/>
                        <a:ext cx="3695700" cy="5028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810402"/>
              </p:ext>
            </p:extLst>
          </p:nvPr>
        </p:nvGraphicFramePr>
        <p:xfrm>
          <a:off x="5894294" y="2825750"/>
          <a:ext cx="2563906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21" name="Equation" r:id="rId7" imgW="1117440" imgH="215640" progId="Equation.3">
                  <p:embed/>
                </p:oleObj>
              </mc:Choice>
              <mc:Fallback>
                <p:oleObj name="Equation" r:id="rId7" imgW="1117440" imgH="2156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4294" y="2825750"/>
                        <a:ext cx="2563906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81650" y="1445172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Boer-Mulders function from </a:t>
            </a:r>
            <a:r>
              <a:rPr lang="en-US" altLang="zh-TW" sz="2400" dirty="0" err="1" smtClean="0"/>
              <a:t>unpolarized</a:t>
            </a:r>
            <a:r>
              <a:rPr lang="en-US" altLang="zh-TW" sz="2400" dirty="0" smtClean="0"/>
              <a:t> DY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68B28-C829-46A3-BF75-93BE6E52750F}" type="slidenum">
              <a:rPr lang="en-US" altLang="zh-TW"/>
              <a:pPr/>
              <a:t>39</a:t>
            </a:fld>
            <a:endParaRPr lang="en-US" altLang="zh-TW"/>
          </a:p>
        </p:txBody>
      </p:sp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457200"/>
          </a:xfrm>
        </p:spPr>
        <p:txBody>
          <a:bodyPr/>
          <a:lstStyle/>
          <a:p>
            <a:r>
              <a:rPr lang="en-US" altLang="ja-JP" sz="3200" dirty="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  <a:sym typeface="Symbol" pitchFamily="18" charset="2"/>
              </a:rPr>
              <a:t>Spin physics with </a:t>
            </a:r>
            <a:r>
              <a:rPr lang="en-US" altLang="ja-JP" sz="3200" dirty="0" err="1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  <a:sym typeface="Symbol" pitchFamily="18" charset="2"/>
              </a:rPr>
              <a:t>dimuons</a:t>
            </a:r>
            <a:r>
              <a:rPr lang="en-US" altLang="ja-JP" sz="3200" dirty="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  <a:sym typeface="Symbol" pitchFamily="18" charset="2"/>
              </a:rPr>
              <a:t> at J-PARC</a:t>
            </a:r>
          </a:p>
        </p:txBody>
      </p:sp>
      <p:sp>
        <p:nvSpPr>
          <p:cNvPr id="422916" name="Text Box 4"/>
          <p:cNvSpPr txBox="1">
            <a:spLocks noChangeArrowheads="1"/>
          </p:cNvSpPr>
          <p:nvPr/>
        </p:nvSpPr>
        <p:spPr bwMode="auto">
          <a:xfrm>
            <a:off x="152400" y="4568825"/>
            <a:ext cx="42672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altLang="ja-JP" sz="1800">
                <a:solidFill>
                  <a:srgbClr val="000099"/>
                </a:solidFill>
                <a:ea typeface="ＭＳ Ｐゴシック" pitchFamily="34" charset="-128"/>
              </a:rPr>
              <a:t>Drell-Yan </a:t>
            </a:r>
            <a:r>
              <a:rPr lang="en-US" altLang="ja-JP" sz="1800" i="1">
                <a:solidFill>
                  <a:srgbClr val="000099"/>
                </a:solidFill>
                <a:ea typeface="ＭＳ Ｐゴシック" pitchFamily="34" charset="-128"/>
              </a:rPr>
              <a:t>A</a:t>
            </a:r>
            <a:r>
              <a:rPr lang="en-US" altLang="ja-JP" sz="1800" i="1" baseline="-25000">
                <a:solidFill>
                  <a:srgbClr val="000099"/>
                </a:solidFill>
                <a:ea typeface="ＭＳ Ｐゴシック" pitchFamily="34" charset="-128"/>
              </a:rPr>
              <a:t>N</a:t>
            </a:r>
            <a:r>
              <a:rPr lang="en-US" altLang="ja-JP" sz="1800">
                <a:solidFill>
                  <a:srgbClr val="000099"/>
                </a:solidFill>
                <a:ea typeface="ＭＳ Ｐゴシック" pitchFamily="34" charset="-128"/>
              </a:rPr>
              <a:t> (Ji et al.)</a:t>
            </a:r>
          </a:p>
          <a:p>
            <a:pPr>
              <a:buFontTx/>
              <a:buChar char="-"/>
            </a:pPr>
            <a:r>
              <a:rPr lang="en-US" altLang="ja-JP" sz="1800">
                <a:solidFill>
                  <a:srgbClr val="FF3300"/>
                </a:solidFill>
                <a:ea typeface="ＭＳ Ｐゴシック" pitchFamily="34" charset="-128"/>
              </a:rPr>
              <a:t>sensitive to Sivers effect at low </a:t>
            </a:r>
            <a:r>
              <a:rPr lang="en-US" altLang="ja-JP" sz="1800" i="1">
                <a:solidFill>
                  <a:srgbClr val="FF3300"/>
                </a:solidFill>
                <a:ea typeface="ＭＳ Ｐゴシック" pitchFamily="34" charset="-128"/>
              </a:rPr>
              <a:t>q</a:t>
            </a:r>
            <a:r>
              <a:rPr lang="en-US" altLang="ja-JP" sz="1800" i="1" baseline="-25000">
                <a:solidFill>
                  <a:srgbClr val="FF3300"/>
                </a:solidFill>
                <a:ea typeface="ＭＳ Ｐゴシック" pitchFamily="34" charset="-128"/>
              </a:rPr>
              <a:t>T</a:t>
            </a:r>
            <a:r>
              <a:rPr lang="en-US" altLang="ja-JP" sz="1800">
                <a:solidFill>
                  <a:srgbClr val="FF3300"/>
                </a:solidFill>
                <a:ea typeface="ＭＳ Ｐゴシック" pitchFamily="34" charset="-128"/>
              </a:rPr>
              <a:t> &lt;&lt; </a:t>
            </a:r>
            <a:r>
              <a:rPr lang="en-US" altLang="ja-JP" sz="1800" i="1">
                <a:solidFill>
                  <a:srgbClr val="FF3300"/>
                </a:solidFill>
                <a:ea typeface="ＭＳ Ｐゴシック" pitchFamily="34" charset="-128"/>
              </a:rPr>
              <a:t>Q</a:t>
            </a:r>
          </a:p>
          <a:p>
            <a:pPr>
              <a:buFontTx/>
              <a:buChar char="-"/>
            </a:pPr>
            <a:r>
              <a:rPr lang="en-US" altLang="ja-JP" sz="1800">
                <a:solidFill>
                  <a:srgbClr val="FF3300"/>
                </a:solidFill>
                <a:ea typeface="ＭＳ Ｐゴシック" pitchFamily="34" charset="-128"/>
              </a:rPr>
              <a:t>sensitive to higher-twist effect at high </a:t>
            </a:r>
            <a:r>
              <a:rPr lang="en-US" altLang="ja-JP" sz="1800" i="1">
                <a:solidFill>
                  <a:srgbClr val="FF3300"/>
                </a:solidFill>
                <a:ea typeface="ＭＳ Ｐゴシック" pitchFamily="34" charset="-128"/>
              </a:rPr>
              <a:t>q</a:t>
            </a:r>
            <a:r>
              <a:rPr lang="en-US" altLang="ja-JP" sz="1800" i="1" baseline="-25000">
                <a:solidFill>
                  <a:srgbClr val="FF3300"/>
                </a:solidFill>
                <a:ea typeface="ＭＳ Ｐゴシック" pitchFamily="34" charset="-128"/>
              </a:rPr>
              <a:t>T</a:t>
            </a:r>
            <a:r>
              <a:rPr lang="en-US" altLang="ja-JP" sz="1800" i="1">
                <a:solidFill>
                  <a:srgbClr val="FF3300"/>
                </a:solidFill>
                <a:ea typeface="ＭＳ Ｐゴシック" pitchFamily="34" charset="-128"/>
                <a:sym typeface="Symbol" pitchFamily="18" charset="2"/>
              </a:rPr>
              <a:t> ~ Q</a:t>
            </a:r>
          </a:p>
          <a:p>
            <a:pPr>
              <a:buFontTx/>
              <a:buChar char="-"/>
            </a:pPr>
            <a:r>
              <a:rPr lang="en-US" altLang="ja-JP" sz="1800">
                <a:solidFill>
                  <a:srgbClr val="FF3300"/>
                </a:solidFill>
                <a:ea typeface="ＭＳ Ｐゴシック" pitchFamily="34" charset="-128"/>
                <a:sym typeface="Symbol" pitchFamily="18" charset="2"/>
              </a:rPr>
              <a:t>Sivers function in Drell-Yan is expected to  have a sign opposite to that in DIS.</a:t>
            </a:r>
          </a:p>
          <a:p>
            <a:pPr lvl="1">
              <a:buFontTx/>
              <a:buNone/>
            </a:pPr>
            <a:endParaRPr lang="en-US" altLang="zh-TW" sz="1800" i="1">
              <a:solidFill>
                <a:srgbClr val="FF3300"/>
              </a:solidFill>
              <a:ea typeface="ＭＳ Ｐゴシック" pitchFamily="34" charset="-128"/>
            </a:endParaRPr>
          </a:p>
        </p:txBody>
      </p:sp>
      <p:sp>
        <p:nvSpPr>
          <p:cNvPr id="422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941387"/>
            <a:ext cx="7924800" cy="1249363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TW" sz="2400" dirty="0">
                <a:ea typeface="新細明體" pitchFamily="18" charset="-120"/>
              </a:rPr>
              <a:t>    Single-spin asymmetry (A</a:t>
            </a:r>
            <a:r>
              <a:rPr lang="en-US" altLang="zh-TW" sz="2400" baseline="-25000" dirty="0">
                <a:ea typeface="新細明體" pitchFamily="18" charset="-120"/>
              </a:rPr>
              <a:t>N</a:t>
            </a:r>
            <a:r>
              <a:rPr lang="en-US" altLang="zh-TW" sz="2400" dirty="0">
                <a:ea typeface="新細明體" pitchFamily="18" charset="-120"/>
              </a:rPr>
              <a:t>) measurements for orbital angular momentum</a:t>
            </a:r>
          </a:p>
          <a:p>
            <a:pPr lvl="1">
              <a:lnSpc>
                <a:spcPct val="90000"/>
              </a:lnSpc>
            </a:pPr>
            <a:r>
              <a:rPr lang="en-US" altLang="zh-TW" sz="2000" dirty="0" err="1">
                <a:solidFill>
                  <a:srgbClr val="000099"/>
                </a:solidFill>
                <a:ea typeface="新細明體" pitchFamily="18" charset="-120"/>
              </a:rPr>
              <a:t>Drell</a:t>
            </a:r>
            <a:r>
              <a:rPr lang="en-US" altLang="zh-TW" sz="2000" dirty="0">
                <a:solidFill>
                  <a:srgbClr val="000099"/>
                </a:solidFill>
                <a:ea typeface="新細明體" pitchFamily="18" charset="-120"/>
              </a:rPr>
              <a:t>-Yan, J/</a:t>
            </a:r>
            <a:r>
              <a:rPr lang="el-GR" sz="2000" dirty="0" smtClean="0">
                <a:solidFill>
                  <a:srgbClr val="000099"/>
                </a:solidFill>
              </a:rPr>
              <a:t>Ψ</a:t>
            </a:r>
            <a:endParaRPr lang="el-GR" sz="2000" dirty="0">
              <a:solidFill>
                <a:srgbClr val="000099"/>
              </a:solidFill>
            </a:endParaRPr>
          </a:p>
        </p:txBody>
      </p:sp>
      <p:sp>
        <p:nvSpPr>
          <p:cNvPr id="422918" name="Rectangle 6"/>
          <p:cNvSpPr>
            <a:spLocks noChangeArrowheads="1"/>
          </p:cNvSpPr>
          <p:nvPr/>
        </p:nvSpPr>
        <p:spPr bwMode="auto">
          <a:xfrm>
            <a:off x="4038600" y="4419600"/>
            <a:ext cx="5105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None/>
            </a:pPr>
            <a:r>
              <a:rPr lang="en-US" altLang="zh-TW" sz="2800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rPr>
              <a:t>     Other measurements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zh-TW" sz="1800">
                <a:solidFill>
                  <a:srgbClr val="000099"/>
                </a:solidFill>
                <a:ea typeface="新細明體" pitchFamily="18" charset="-120"/>
              </a:rPr>
              <a:t>Drell-Yan A</a:t>
            </a:r>
            <a:r>
              <a:rPr lang="en-US" altLang="zh-TW" sz="1800" baseline="-25000">
                <a:solidFill>
                  <a:srgbClr val="000099"/>
                </a:solidFill>
                <a:ea typeface="新細明體" pitchFamily="18" charset="-120"/>
              </a:rPr>
              <a:t>LL </a:t>
            </a:r>
            <a:r>
              <a:rPr lang="en-US" altLang="zh-TW" sz="1800">
                <a:solidFill>
                  <a:srgbClr val="000099"/>
                </a:solidFill>
                <a:ea typeface="新細明體" pitchFamily="18" charset="-120"/>
              </a:rPr>
              <a:t>for sea-quark polarization </a:t>
            </a:r>
            <a:endParaRPr lang="el-GR" sz="1800">
              <a:solidFill>
                <a:srgbClr val="000099"/>
              </a:solidFill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zh-TW" sz="1800">
                <a:solidFill>
                  <a:srgbClr val="000099"/>
                </a:solidFill>
                <a:ea typeface="新細明體" pitchFamily="18" charset="-120"/>
              </a:rPr>
              <a:t>Drell-Yan A</a:t>
            </a:r>
            <a:r>
              <a:rPr lang="en-US" altLang="zh-TW" sz="1800" baseline="-25000">
                <a:solidFill>
                  <a:srgbClr val="000099"/>
                </a:solidFill>
                <a:ea typeface="新細明體" pitchFamily="18" charset="-120"/>
              </a:rPr>
              <a:t>TT </a:t>
            </a:r>
            <a:r>
              <a:rPr lang="en-US" altLang="zh-TW" sz="1800">
                <a:solidFill>
                  <a:srgbClr val="000099"/>
                </a:solidFill>
                <a:ea typeface="新細明體" pitchFamily="18" charset="-120"/>
              </a:rPr>
              <a:t>for transversity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zh-TW" sz="1800">
                <a:solidFill>
                  <a:srgbClr val="000099"/>
                </a:solidFill>
                <a:ea typeface="新細明體" pitchFamily="18" charset="-120"/>
              </a:rPr>
              <a:t>Unpolarized Drell-Yan for Boer-Mulders function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zh-TW" sz="1800">
                <a:solidFill>
                  <a:srgbClr val="000099"/>
                </a:solidFill>
                <a:ea typeface="新細明體" pitchFamily="18" charset="-120"/>
              </a:rPr>
              <a:t>A</a:t>
            </a:r>
            <a:r>
              <a:rPr lang="en-US" altLang="zh-TW" sz="1800" baseline="-25000">
                <a:solidFill>
                  <a:srgbClr val="000099"/>
                </a:solidFill>
                <a:ea typeface="新細明體" pitchFamily="18" charset="-120"/>
              </a:rPr>
              <a:t>LL</a:t>
            </a:r>
            <a:r>
              <a:rPr lang="en-US" altLang="zh-TW" sz="1800">
                <a:solidFill>
                  <a:srgbClr val="000099"/>
                </a:solidFill>
                <a:ea typeface="新細明體" pitchFamily="18" charset="-120"/>
              </a:rPr>
              <a:t> for J/</a:t>
            </a:r>
            <a:r>
              <a:rPr lang="el-GR" sz="1800">
                <a:solidFill>
                  <a:srgbClr val="000099"/>
                </a:solidFill>
              </a:rPr>
              <a:t>Ψ</a:t>
            </a:r>
            <a:r>
              <a:rPr lang="en-US" altLang="zh-TW" sz="1800">
                <a:solidFill>
                  <a:srgbClr val="000099"/>
                </a:solidFill>
              </a:rPr>
              <a:t> for gluon polarization</a:t>
            </a:r>
            <a:endParaRPr lang="en-US" altLang="zh-TW" sz="1800">
              <a:solidFill>
                <a:srgbClr val="000099"/>
              </a:solidFill>
              <a:ea typeface="新細明體" pitchFamily="18" charset="-120"/>
            </a:endParaRPr>
          </a:p>
        </p:txBody>
      </p:sp>
      <p:pic>
        <p:nvPicPr>
          <p:cNvPr id="422919" name="Picture 7" descr="rat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988"/>
          <a:stretch>
            <a:fillRect/>
          </a:stretch>
        </p:blipFill>
        <p:spPr bwMode="auto">
          <a:xfrm>
            <a:off x="4800600" y="2209800"/>
            <a:ext cx="23685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2920" name="Text Box 8"/>
          <p:cNvSpPr txBox="1">
            <a:spLocks noChangeArrowheads="1"/>
          </p:cNvSpPr>
          <p:nvPr/>
        </p:nvSpPr>
        <p:spPr bwMode="auto">
          <a:xfrm>
            <a:off x="4876800" y="2057400"/>
            <a:ext cx="2209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99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TW" sz="2000">
                <a:solidFill>
                  <a:srgbClr val="006600"/>
                </a:solidFill>
                <a:latin typeface="Times New Roman" pitchFamily="18" charset="0"/>
                <a:ea typeface="新細明體" pitchFamily="18" charset="-120"/>
              </a:rPr>
              <a:t>D-Y A</a:t>
            </a:r>
            <a:r>
              <a:rPr lang="en-US" altLang="zh-TW" sz="2000" baseline="-25000">
                <a:solidFill>
                  <a:srgbClr val="006600"/>
                </a:solidFill>
                <a:latin typeface="Times New Roman" pitchFamily="18" charset="0"/>
                <a:ea typeface="新細明體" pitchFamily="18" charset="-120"/>
              </a:rPr>
              <a:t>LL </a:t>
            </a:r>
            <a:r>
              <a:rPr lang="en-US" altLang="zh-TW" sz="2000">
                <a:solidFill>
                  <a:srgbClr val="006600"/>
                </a:solidFill>
                <a:latin typeface="Times New Roman" pitchFamily="18" charset="0"/>
                <a:ea typeface="新細明體" pitchFamily="18" charset="-120"/>
              </a:rPr>
              <a:t>at 50 GeV</a:t>
            </a:r>
            <a:r>
              <a:rPr lang="en-US" altLang="zh-TW" sz="2000">
                <a:solidFill>
                  <a:srgbClr val="000099"/>
                </a:solidFill>
                <a:latin typeface="Times New Roman" pitchFamily="18" charset="0"/>
                <a:ea typeface="新細明體" pitchFamily="18" charset="-120"/>
              </a:rPr>
              <a:t> </a:t>
            </a:r>
          </a:p>
        </p:txBody>
      </p:sp>
      <p:sp>
        <p:nvSpPr>
          <p:cNvPr id="422921" name="Text Box 9"/>
          <p:cNvSpPr txBox="1">
            <a:spLocks noChangeArrowheads="1"/>
          </p:cNvSpPr>
          <p:nvPr/>
        </p:nvSpPr>
        <p:spPr bwMode="auto">
          <a:xfrm>
            <a:off x="7315200" y="3124200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99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TW" sz="2000">
                <a:solidFill>
                  <a:srgbClr val="000099"/>
                </a:solidFill>
                <a:latin typeface="Times New Roman" pitchFamily="18" charset="0"/>
                <a:ea typeface="新細明體" pitchFamily="18" charset="-120"/>
              </a:rPr>
              <a:t>GRSV</a:t>
            </a:r>
          </a:p>
        </p:txBody>
      </p:sp>
      <p:sp>
        <p:nvSpPr>
          <p:cNvPr id="422922" name="Text Box 10"/>
          <p:cNvSpPr txBox="1">
            <a:spLocks noChangeArrowheads="1"/>
          </p:cNvSpPr>
          <p:nvPr/>
        </p:nvSpPr>
        <p:spPr bwMode="auto">
          <a:xfrm>
            <a:off x="7315200" y="2590800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99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TW" sz="2000">
                <a:solidFill>
                  <a:srgbClr val="FF3300"/>
                </a:solidFill>
                <a:latin typeface="Times New Roman" pitchFamily="18" charset="0"/>
                <a:ea typeface="新細明體" pitchFamily="18" charset="-120"/>
              </a:rPr>
              <a:t>G-S</a:t>
            </a:r>
          </a:p>
        </p:txBody>
      </p:sp>
      <p:sp>
        <p:nvSpPr>
          <p:cNvPr id="422923" name="Line 11"/>
          <p:cNvSpPr>
            <a:spLocks noChangeShapeType="1"/>
          </p:cNvSpPr>
          <p:nvPr/>
        </p:nvSpPr>
        <p:spPr bwMode="auto">
          <a:xfrm flipH="1" flipV="1">
            <a:off x="6781800" y="3352800"/>
            <a:ext cx="533400" cy="0"/>
          </a:xfrm>
          <a:prstGeom prst="line">
            <a:avLst/>
          </a:prstGeom>
          <a:noFill/>
          <a:ln w="2222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422924" name="Line 12"/>
          <p:cNvSpPr>
            <a:spLocks noChangeShapeType="1"/>
          </p:cNvSpPr>
          <p:nvPr/>
        </p:nvSpPr>
        <p:spPr bwMode="auto">
          <a:xfrm flipH="1">
            <a:off x="6858000" y="2819400"/>
            <a:ext cx="457200" cy="228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pic>
        <p:nvPicPr>
          <p:cNvPr id="422925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9800"/>
            <a:ext cx="289560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86100" y="397697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(See Y. </a:t>
            </a:r>
            <a:r>
              <a:rPr lang="en-US" altLang="zh-TW" sz="2400" dirty="0" err="1" smtClean="0"/>
              <a:t>Goto’s</a:t>
            </a:r>
            <a:r>
              <a:rPr lang="en-US" altLang="zh-TW" sz="2400" dirty="0" smtClean="0"/>
              <a:t> talk) 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28661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BAF04B-3EAF-43C1-A83E-2FDBED7FC0AF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6867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8B04972-9D13-4C98-94ED-6B6704693CD6}" type="slidenum">
              <a:rPr lang="en-US" sz="1400">
                <a:solidFill>
                  <a:schemeClr val="tx1"/>
                </a:solidFill>
                <a:latin typeface="Times New Roman" pitchFamily="18" charset="0"/>
              </a:rPr>
              <a:pPr algn="r"/>
              <a:t>4</a:t>
            </a:fld>
            <a:endParaRPr lang="en-US" sz="140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36868" name="Picture 2" descr="slide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762000"/>
            <a:ext cx="175260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3" descr="slide3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685800"/>
            <a:ext cx="18288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4" descr="slide3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19812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Text Box 5"/>
          <p:cNvSpPr txBox="1">
            <a:spLocks noChangeArrowheads="1"/>
          </p:cNvSpPr>
          <p:nvPr/>
        </p:nvSpPr>
        <p:spPr bwMode="auto">
          <a:xfrm>
            <a:off x="304800" y="152400"/>
            <a:ext cx="8305800" cy="57943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800000"/>
                </a:solidFill>
              </a:rPr>
              <a:t>Complimentality between DIS and Drell-Yan</a:t>
            </a:r>
          </a:p>
        </p:txBody>
      </p:sp>
      <p:sp>
        <p:nvSpPr>
          <p:cNvPr id="36872" name="Text Box 6"/>
          <p:cNvSpPr txBox="1">
            <a:spLocks noChangeArrowheads="1"/>
          </p:cNvSpPr>
          <p:nvPr/>
        </p:nvSpPr>
        <p:spPr bwMode="auto">
          <a:xfrm>
            <a:off x="304800" y="5791200"/>
            <a:ext cx="8534400" cy="8223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99"/>
                </a:solidFill>
              </a:rPr>
              <a:t>Both DIS and Drell-Yan process are tools to probe the quark and antiquark structure in hadrons </a:t>
            </a:r>
            <a:r>
              <a:rPr lang="en-US" sz="2400">
                <a:solidFill>
                  <a:srgbClr val="800000"/>
                </a:solidFill>
              </a:rPr>
              <a:t>(factorization, universality)</a:t>
            </a:r>
          </a:p>
        </p:txBody>
      </p:sp>
      <p:sp>
        <p:nvSpPr>
          <p:cNvPr id="36873" name="Text Box 7"/>
          <p:cNvSpPr txBox="1">
            <a:spLocks noChangeArrowheads="1"/>
          </p:cNvSpPr>
          <p:nvPr/>
        </p:nvSpPr>
        <p:spPr bwMode="auto">
          <a:xfrm>
            <a:off x="381000" y="1219200"/>
            <a:ext cx="1524000" cy="396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u="sng">
                <a:solidFill>
                  <a:srgbClr val="009900"/>
                </a:solidFill>
              </a:rPr>
              <a:t>DIS</a:t>
            </a:r>
          </a:p>
        </p:txBody>
      </p:sp>
      <p:sp>
        <p:nvSpPr>
          <p:cNvPr id="36874" name="Text Box 8"/>
          <p:cNvSpPr txBox="1">
            <a:spLocks noChangeArrowheads="1"/>
          </p:cNvSpPr>
          <p:nvPr/>
        </p:nvSpPr>
        <p:spPr bwMode="auto">
          <a:xfrm>
            <a:off x="6705600" y="1143000"/>
            <a:ext cx="1828800" cy="396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u="sng">
                <a:solidFill>
                  <a:srgbClr val="009900"/>
                </a:solidFill>
              </a:rPr>
              <a:t>Drell-Yan</a:t>
            </a:r>
          </a:p>
        </p:txBody>
      </p:sp>
      <p:pic>
        <p:nvPicPr>
          <p:cNvPr id="36875" name="Picture 9" descr="slide2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2133600"/>
            <a:ext cx="29178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6" name="Text Box 10"/>
          <p:cNvSpPr txBox="1">
            <a:spLocks noChangeArrowheads="1"/>
          </p:cNvSpPr>
          <p:nvPr/>
        </p:nvSpPr>
        <p:spPr bwMode="auto">
          <a:xfrm>
            <a:off x="7467600" y="3124200"/>
            <a:ext cx="1524000" cy="83099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err="1" smtClean="0"/>
              <a:t>Ann.Rev.Nucl</a:t>
            </a:r>
            <a:r>
              <a:rPr lang="en-US" sz="1600" dirty="0"/>
              <a:t>. Part. Sci. 49 (1999) 217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01AD70-02F1-49FB-9479-D5EFFD201750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8486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Does Sivers function change sign between DIS and Drell-Yan?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Does Boer-Mulders function change sign between DIS and Drell-Yan?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Are all Boer-Mulders functions alike (proton versus pion Boer-Mulders functions)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Flavor dependence of TMD functions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Independent measurement of transversity with Drell-Yan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mtClean="0"/>
          </a:p>
        </p:txBody>
      </p:sp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457200" y="2286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>
                <a:solidFill>
                  <a:srgbClr val="990000"/>
                </a:solidFill>
                <a:latin typeface="Times New Roman" pitchFamily="18" charset="0"/>
              </a:rPr>
              <a:t>Outstanding questions to be addressed by future Drell-Yan experiments</a:t>
            </a:r>
          </a:p>
        </p:txBody>
      </p:sp>
      <p:sp>
        <p:nvSpPr>
          <p:cNvPr id="46085" name="文字方塊 5"/>
          <p:cNvSpPr txBox="1">
            <a:spLocks noChangeArrowheads="1"/>
          </p:cNvSpPr>
          <p:nvPr/>
        </p:nvSpPr>
        <p:spPr bwMode="auto">
          <a:xfrm>
            <a:off x="1447800" y="5562600"/>
            <a:ext cx="6096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Can be studied at </a:t>
            </a:r>
            <a:r>
              <a:rPr lang="en-US" dirty="0" smtClean="0"/>
              <a:t>COMPASS, </a:t>
            </a:r>
            <a:r>
              <a:rPr lang="en-US" dirty="0"/>
              <a:t>RHIC, FAIR, JPARC, JINR, </a:t>
            </a:r>
            <a:r>
              <a:rPr lang="en-US" dirty="0" err="1"/>
              <a:t>etc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0DA4-332D-4805-90EE-2221704888C5}" type="slidenum">
              <a:rPr lang="en-US" altLang="zh-TW"/>
              <a:pPr/>
              <a:t>41</a:t>
            </a:fld>
            <a:endParaRPr lang="en-US" altLang="zh-TW"/>
          </a:p>
        </p:txBody>
      </p:sp>
      <p:pic>
        <p:nvPicPr>
          <p:cNvPr id="438274" name="Picture 2" descr="slide1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8275" name="Text Box 3"/>
          <p:cNvSpPr txBox="1">
            <a:spLocks noChangeArrowheads="1"/>
          </p:cNvSpPr>
          <p:nvPr/>
        </p:nvSpPr>
        <p:spPr bwMode="auto">
          <a:xfrm>
            <a:off x="990600" y="152400"/>
            <a:ext cx="6858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altLang="zh-TW">
                <a:solidFill>
                  <a:srgbClr val="CC0000"/>
                </a:solidFill>
                <a:ea typeface="新細明體" pitchFamily="18" charset="-120"/>
              </a:rPr>
              <a:t>J/</a:t>
            </a:r>
            <a:r>
              <a:rPr lang="el-GR">
                <a:solidFill>
                  <a:srgbClr val="CC0000"/>
                </a:solidFill>
                <a:cs typeface="Arial" pitchFamily="34" charset="0"/>
              </a:rPr>
              <a:t>Ψ</a:t>
            </a:r>
            <a:r>
              <a:rPr lang="en-US" altLang="zh-TW">
                <a:solidFill>
                  <a:srgbClr val="CC0000"/>
                </a:solidFill>
                <a:ea typeface="新細明體" pitchFamily="18" charset="-120"/>
                <a:cs typeface="Arial" pitchFamily="34" charset="0"/>
              </a:rPr>
              <a:t> Production at 30 GeV</a:t>
            </a:r>
            <a:endParaRPr lang="el-GR">
              <a:solidFill>
                <a:srgbClr val="CC0000"/>
              </a:solidFill>
              <a:cs typeface="Arial" pitchFamily="34" charset="0"/>
            </a:endParaRPr>
          </a:p>
        </p:txBody>
      </p:sp>
      <p:sp>
        <p:nvSpPr>
          <p:cNvPr id="438276" name="Text Box 4"/>
          <p:cNvSpPr txBox="1">
            <a:spLocks noChangeArrowheads="1"/>
          </p:cNvSpPr>
          <p:nvPr/>
        </p:nvSpPr>
        <p:spPr bwMode="auto">
          <a:xfrm>
            <a:off x="228600" y="838200"/>
            <a:ext cx="3886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altLang="zh-TW" sz="2000">
                <a:solidFill>
                  <a:srgbClr val="006600"/>
                </a:solidFill>
                <a:ea typeface="新細明體" pitchFamily="18" charset="-120"/>
              </a:rPr>
              <a:t>At 800 GeV, J/</a:t>
            </a:r>
            <a:r>
              <a:rPr lang="el-GR" sz="2000">
                <a:solidFill>
                  <a:srgbClr val="006600"/>
                </a:solidFill>
                <a:cs typeface="Arial" pitchFamily="34" charset="0"/>
              </a:rPr>
              <a:t>Ψ</a:t>
            </a:r>
            <a:r>
              <a:rPr lang="en-US" altLang="zh-TW" sz="2000">
                <a:solidFill>
                  <a:srgbClr val="006600"/>
                </a:solidFill>
                <a:ea typeface="新細明體" pitchFamily="18" charset="-120"/>
                <a:cs typeface="Arial" pitchFamily="34" charset="0"/>
              </a:rPr>
              <a:t> production is dominated by gluon-gluon fusion</a:t>
            </a:r>
            <a:endParaRPr lang="el-GR" sz="2000">
              <a:solidFill>
                <a:srgbClr val="006600"/>
              </a:solidFill>
              <a:cs typeface="Arial" pitchFamily="34" charset="0"/>
            </a:endParaRPr>
          </a:p>
        </p:txBody>
      </p:sp>
      <p:sp>
        <p:nvSpPr>
          <p:cNvPr id="438277" name="Text Box 5"/>
          <p:cNvSpPr txBox="1">
            <a:spLocks noChangeArrowheads="1"/>
          </p:cNvSpPr>
          <p:nvPr/>
        </p:nvSpPr>
        <p:spPr bwMode="auto">
          <a:xfrm>
            <a:off x="4267200" y="838200"/>
            <a:ext cx="4876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altLang="zh-TW" sz="2000">
                <a:solidFill>
                  <a:srgbClr val="006600"/>
                </a:solidFill>
                <a:ea typeface="新細明體" pitchFamily="18" charset="-120"/>
              </a:rPr>
              <a:t>At 30 GeV J/</a:t>
            </a:r>
            <a:r>
              <a:rPr lang="el-GR" sz="2000">
                <a:solidFill>
                  <a:srgbClr val="006600"/>
                </a:solidFill>
                <a:cs typeface="Arial" pitchFamily="34" charset="0"/>
              </a:rPr>
              <a:t>Ψ</a:t>
            </a:r>
            <a:r>
              <a:rPr lang="en-US" altLang="zh-TW" sz="2000">
                <a:solidFill>
                  <a:srgbClr val="006600"/>
                </a:solidFill>
                <a:ea typeface="新細明體" pitchFamily="18" charset="-120"/>
                <a:cs typeface="Arial" pitchFamily="34" charset="0"/>
              </a:rPr>
              <a:t> production is dominated by quark-antiquark annihilation</a:t>
            </a:r>
            <a:endParaRPr lang="el-GR" sz="2000">
              <a:solidFill>
                <a:srgbClr val="006600"/>
              </a:solidFill>
              <a:cs typeface="Arial" pitchFamily="34" charset="0"/>
            </a:endParaRPr>
          </a:p>
        </p:txBody>
      </p:sp>
      <p:sp>
        <p:nvSpPr>
          <p:cNvPr id="438278" name="Text Box 6"/>
          <p:cNvSpPr txBox="1">
            <a:spLocks noChangeArrowheads="1"/>
          </p:cNvSpPr>
          <p:nvPr/>
        </p:nvSpPr>
        <p:spPr bwMode="auto">
          <a:xfrm>
            <a:off x="914400" y="5410200"/>
            <a:ext cx="7391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altLang="zh-TW">
                <a:solidFill>
                  <a:srgbClr val="CC0000"/>
                </a:solidFill>
                <a:ea typeface="新細明體" pitchFamily="18" charset="-120"/>
              </a:rPr>
              <a:t>J/</a:t>
            </a:r>
            <a:r>
              <a:rPr lang="el-GR">
                <a:solidFill>
                  <a:srgbClr val="CC0000"/>
                </a:solidFill>
                <a:cs typeface="Arial" pitchFamily="34" charset="0"/>
              </a:rPr>
              <a:t>Ψ</a:t>
            </a:r>
            <a:r>
              <a:rPr lang="en-US" altLang="zh-TW">
                <a:solidFill>
                  <a:srgbClr val="CC0000"/>
                </a:solidFill>
                <a:ea typeface="新細明體" pitchFamily="18" charset="-120"/>
                <a:cs typeface="Arial" pitchFamily="34" charset="0"/>
              </a:rPr>
              <a:t> production at 30 GeV is sensitive to quark and antiquark distributions</a:t>
            </a:r>
            <a:endParaRPr lang="el-GR">
              <a:solidFill>
                <a:srgbClr val="CC0000"/>
              </a:solidFill>
              <a:cs typeface="Arial" pitchFamily="34" charset="0"/>
            </a:endParaRPr>
          </a:p>
        </p:txBody>
      </p:sp>
      <p:pic>
        <p:nvPicPr>
          <p:cNvPr id="438279" name="Picture 7" descr="jpsi30gev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95400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92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2FD58A-F676-44AC-A1D5-FAFAC1F4A7E4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620000" cy="6096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800000"/>
                </a:solidFill>
              </a:rPr>
              <a:t>Summary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686800" cy="46482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tx2"/>
                </a:solidFill>
                <a:cs typeface="Times New Roman" pitchFamily="18" charset="0"/>
              </a:rPr>
              <a:t>The </a:t>
            </a:r>
            <a:r>
              <a:rPr lang="en-US" sz="2800" dirty="0" err="1" smtClean="0">
                <a:solidFill>
                  <a:schemeClr val="tx2"/>
                </a:solidFill>
                <a:cs typeface="Times New Roman" pitchFamily="18" charset="0"/>
              </a:rPr>
              <a:t>Drell</a:t>
            </a:r>
            <a:r>
              <a:rPr lang="en-US" sz="2800" dirty="0" smtClean="0">
                <a:solidFill>
                  <a:schemeClr val="tx2"/>
                </a:solidFill>
                <a:cs typeface="Times New Roman" pitchFamily="18" charset="0"/>
              </a:rPr>
              <a:t>-Yan process is a powerful experimental tool complimentary to the DIS for exploring quark structures in nucleons and nuclei. </a:t>
            </a:r>
          </a:p>
          <a:p>
            <a:pPr eaLnBrk="1" hangingPunct="1"/>
            <a:r>
              <a:rPr lang="en-US" altLang="zh-TW" sz="2800" dirty="0">
                <a:solidFill>
                  <a:srgbClr val="000099"/>
                </a:solidFill>
                <a:ea typeface="新細明體" pitchFamily="18" charset="-120"/>
                <a:cs typeface="Times New Roman" pitchFamily="18" charset="0"/>
              </a:rPr>
              <a:t>A rich physics program in </a:t>
            </a:r>
            <a:r>
              <a:rPr lang="en-US" altLang="zh-TW" sz="2800" dirty="0" err="1">
                <a:solidFill>
                  <a:srgbClr val="000099"/>
                </a:solidFill>
                <a:ea typeface="新細明體" pitchFamily="18" charset="-120"/>
                <a:cs typeface="Times New Roman" pitchFamily="18" charset="0"/>
              </a:rPr>
              <a:t>Drell</a:t>
            </a:r>
            <a:r>
              <a:rPr lang="en-US" altLang="zh-TW" sz="2800" dirty="0">
                <a:solidFill>
                  <a:srgbClr val="000099"/>
                </a:solidFill>
                <a:ea typeface="新細明體" pitchFamily="18" charset="-120"/>
                <a:cs typeface="Times New Roman" pitchFamily="18" charset="0"/>
              </a:rPr>
              <a:t>-Yan and J/</a:t>
            </a:r>
            <a:r>
              <a:rPr lang="el-GR" altLang="zh-TW" sz="2800" dirty="0">
                <a:solidFill>
                  <a:srgbClr val="000099"/>
                </a:solidFill>
                <a:cs typeface="Times New Roman" pitchFamily="18" charset="0"/>
              </a:rPr>
              <a:t>Ψ</a:t>
            </a:r>
            <a:r>
              <a:rPr lang="en-US" altLang="zh-TW" sz="2800" dirty="0">
                <a:solidFill>
                  <a:srgbClr val="000099"/>
                </a:solidFill>
                <a:ea typeface="新細明體" pitchFamily="18" charset="-120"/>
                <a:cs typeface="Times New Roman" pitchFamily="18" charset="0"/>
              </a:rPr>
              <a:t> production can be pursued at J-PARC.</a:t>
            </a:r>
          </a:p>
          <a:p>
            <a:pPr eaLnBrk="1" hangingPunct="1"/>
            <a:r>
              <a:rPr lang="en-US" sz="2800" dirty="0" smtClean="0">
                <a:solidFill>
                  <a:srgbClr val="800000"/>
                </a:solidFill>
                <a:cs typeface="Times New Roman" pitchFamily="18" charset="0"/>
              </a:rPr>
              <a:t>Unique information on flavor structures of quarks and quark sea, and on the novel transverse-momentum dependent </a:t>
            </a:r>
            <a:r>
              <a:rPr lang="en-US" sz="2800" dirty="0" err="1" smtClean="0">
                <a:solidFill>
                  <a:srgbClr val="800000"/>
                </a:solidFill>
                <a:cs typeface="Times New Roman" pitchFamily="18" charset="0"/>
              </a:rPr>
              <a:t>parton</a:t>
            </a:r>
            <a:r>
              <a:rPr lang="en-US" sz="2800" dirty="0" smtClean="0">
                <a:solidFill>
                  <a:srgbClr val="800000"/>
                </a:solidFill>
                <a:cs typeface="Times New Roman" pitchFamily="18" charset="0"/>
              </a:rPr>
              <a:t> distributions can be obtained with </a:t>
            </a:r>
            <a:r>
              <a:rPr lang="en-US" sz="2800" dirty="0" err="1" smtClean="0">
                <a:solidFill>
                  <a:srgbClr val="800000"/>
                </a:solidFill>
                <a:cs typeface="Times New Roman" pitchFamily="18" charset="0"/>
              </a:rPr>
              <a:t>Drell</a:t>
            </a:r>
            <a:r>
              <a:rPr lang="en-US" sz="2800" dirty="0" smtClean="0">
                <a:solidFill>
                  <a:srgbClr val="800000"/>
                </a:solidFill>
                <a:cs typeface="Times New Roman" pitchFamily="18" charset="0"/>
              </a:rPr>
              <a:t>-Yan experiments.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投影片編號版面配置區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4ACA0E-D8B2-451A-A20F-F3C0D0636B30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103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800000"/>
                </a:solidFill>
              </a:rPr>
              <a:t>Lepton-pair production provides unique information on parton distributions</a:t>
            </a:r>
          </a:p>
        </p:txBody>
      </p:sp>
      <p:graphicFrame>
        <p:nvGraphicFramePr>
          <p:cNvPr id="4098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733800" y="1371600"/>
          <a:ext cx="228600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2" name="Equation" r:id="rId3" imgW="1155600" imgH="457200" progId="">
                  <p:embed/>
                </p:oleObj>
              </mc:Choice>
              <mc:Fallback>
                <p:oleObj name="Equation" r:id="rId3" imgW="1155600" imgH="4572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371600"/>
                        <a:ext cx="2286000" cy="90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533650" y="50165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3" name="Equation" r:id="rId5" imgW="114120" imgH="177480" progId="">
                  <p:embed/>
                </p:oleObj>
              </mc:Choice>
              <mc:Fallback>
                <p:oleObj name="Equation" r:id="rId5" imgW="114120" imgH="17748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3650" y="5016500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4" name="Picture 5"/>
          <p:cNvPicPr>
            <a:picLocks noChangeAspect="1" noChangeArrowheads="1"/>
          </p:cNvPicPr>
          <p:nvPr/>
        </p:nvPicPr>
        <p:blipFill>
          <a:blip r:embed="rId7" cstate="print"/>
          <a:srcRect l="14064" t="27504" r="51569" b="45006"/>
          <a:stretch>
            <a:fillRect/>
          </a:stretch>
        </p:blipFill>
        <p:spPr bwMode="auto">
          <a:xfrm>
            <a:off x="381000" y="2438400"/>
            <a:ext cx="3048000" cy="18272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4105" name="Picture 6"/>
          <p:cNvPicPr>
            <a:picLocks noChangeAspect="1" noChangeArrowheads="1"/>
          </p:cNvPicPr>
          <p:nvPr/>
        </p:nvPicPr>
        <p:blipFill>
          <a:blip r:embed="rId8" cstate="print"/>
          <a:srcRect l="26253" t="40005" r="41255" b="5000"/>
          <a:stretch>
            <a:fillRect/>
          </a:stretch>
        </p:blipFill>
        <p:spPr bwMode="auto">
          <a:xfrm>
            <a:off x="3505200" y="2362200"/>
            <a:ext cx="2341563" cy="29718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4106" name="Picture 7" descr="cd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9800" y="2438400"/>
            <a:ext cx="282575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100" name="Object 8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609600" y="1371600"/>
          <a:ext cx="2209800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4" name="Equation" r:id="rId10" imgW="1091880" imgH="457200" progId="">
                  <p:embed/>
                </p:oleObj>
              </mc:Choice>
              <mc:Fallback>
                <p:oleObj name="Equation" r:id="rId10" imgW="1091880" imgH="45720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371600"/>
                        <a:ext cx="2209800" cy="925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9"/>
          <p:cNvGraphicFramePr>
            <a:graphicFrameLocks noChangeAspect="1"/>
          </p:cNvGraphicFramePr>
          <p:nvPr/>
        </p:nvGraphicFramePr>
        <p:xfrm>
          <a:off x="6553200" y="1371600"/>
          <a:ext cx="1981200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5" name="Equation" r:id="rId12" imgW="952200" imgH="457200" progId="">
                  <p:embed/>
                </p:oleObj>
              </mc:Choice>
              <mc:Fallback>
                <p:oleObj name="Equation" r:id="rId12" imgW="952200" imgH="45720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1371600"/>
                        <a:ext cx="1981200" cy="950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7" name="Text Box 10"/>
          <p:cNvSpPr txBox="1">
            <a:spLocks noChangeArrowheads="1"/>
          </p:cNvSpPr>
          <p:nvPr/>
        </p:nvSpPr>
        <p:spPr bwMode="auto">
          <a:xfrm>
            <a:off x="457200" y="5181600"/>
            <a:ext cx="2971800" cy="7016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CC0000"/>
                </a:solidFill>
              </a:rPr>
              <a:t>Probe antiquark distribution in nucleon</a:t>
            </a:r>
          </a:p>
        </p:txBody>
      </p:sp>
      <p:sp>
        <p:nvSpPr>
          <p:cNvPr id="4108" name="Text Box 11"/>
          <p:cNvSpPr txBox="1">
            <a:spLocks noChangeArrowheads="1"/>
          </p:cNvSpPr>
          <p:nvPr/>
        </p:nvSpPr>
        <p:spPr bwMode="auto">
          <a:xfrm>
            <a:off x="3581400" y="5410200"/>
            <a:ext cx="2438400" cy="7016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CC0000"/>
                </a:solidFill>
              </a:rPr>
              <a:t>Probe antiquark distribution in pion </a:t>
            </a:r>
          </a:p>
        </p:txBody>
      </p:sp>
      <p:sp>
        <p:nvSpPr>
          <p:cNvPr id="4109" name="Text Box 12"/>
          <p:cNvSpPr txBox="1">
            <a:spLocks noChangeArrowheads="1"/>
          </p:cNvSpPr>
          <p:nvPr/>
        </p:nvSpPr>
        <p:spPr bwMode="auto">
          <a:xfrm>
            <a:off x="6019800" y="5410200"/>
            <a:ext cx="3124200" cy="7016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CC0000"/>
                </a:solidFill>
              </a:rPr>
              <a:t>Probe antiquark distributions in antiproton</a:t>
            </a:r>
          </a:p>
        </p:txBody>
      </p:sp>
      <p:sp>
        <p:nvSpPr>
          <p:cNvPr id="4110" name="Text Box 13"/>
          <p:cNvSpPr txBox="1">
            <a:spLocks noChangeArrowheads="1"/>
          </p:cNvSpPr>
          <p:nvPr/>
        </p:nvSpPr>
        <p:spPr bwMode="auto">
          <a:xfrm>
            <a:off x="381000" y="6172200"/>
            <a:ext cx="7772400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66"/>
                </a:solidFill>
              </a:rPr>
              <a:t>Unique features of D-Y:  antiquarks, unstable hadrons…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270A65-6E5D-44B3-AFFA-F520018B4F30}" type="slidenum">
              <a:rPr lang="en-US" smtClean="0"/>
              <a:pPr/>
              <a:t>6</a:t>
            </a:fld>
            <a:endParaRPr lang="en-US" smtClean="0"/>
          </a:p>
        </p:txBody>
      </p:sp>
      <p:pic>
        <p:nvPicPr>
          <p:cNvPr id="11273" name="Picture 2" descr="slide5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76400"/>
            <a:ext cx="388620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266" name="Object 3"/>
          <p:cNvGraphicFramePr>
            <a:graphicFrameLocks noChangeAspect="1"/>
          </p:cNvGraphicFramePr>
          <p:nvPr/>
        </p:nvGraphicFramePr>
        <p:xfrm>
          <a:off x="1087438" y="152400"/>
          <a:ext cx="7199312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8" name="Equation" r:id="rId4" imgW="2412720" imgH="228600" progId="">
                  <p:embed/>
                </p:oleObj>
              </mc:Choice>
              <mc:Fallback>
                <p:oleObj name="Equation" r:id="rId4" imgW="2412720" imgH="2286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7438" y="152400"/>
                        <a:ext cx="7199312" cy="681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4"/>
          <p:cNvGraphicFramePr>
            <a:graphicFrameLocks noChangeAspect="1"/>
          </p:cNvGraphicFramePr>
          <p:nvPr/>
        </p:nvGraphicFramePr>
        <p:xfrm>
          <a:off x="2286000" y="5562600"/>
          <a:ext cx="5410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9" name="Equation" r:id="rId6" imgW="2705040" imgH="393480" progId="">
                  <p:embed/>
                </p:oleObj>
              </mc:Choice>
              <mc:Fallback>
                <p:oleObj name="Equation" r:id="rId6" imgW="2705040" imgH="39348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562600"/>
                        <a:ext cx="54102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5"/>
          <p:cNvGraphicFramePr>
            <a:graphicFrameLocks noChangeAspect="1"/>
          </p:cNvGraphicFramePr>
          <p:nvPr/>
        </p:nvGraphicFramePr>
        <p:xfrm>
          <a:off x="1524000" y="762000"/>
          <a:ext cx="6019800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0" name="Equation" r:id="rId8" imgW="3429000" imgH="495000" progId="">
                  <p:embed/>
                </p:oleObj>
              </mc:Choice>
              <mc:Fallback>
                <p:oleObj name="Equation" r:id="rId8" imgW="3429000" imgH="49500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762000"/>
                        <a:ext cx="6019800" cy="868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6"/>
          <p:cNvGraphicFramePr>
            <a:graphicFrameLocks noChangeAspect="1"/>
          </p:cNvGraphicFramePr>
          <p:nvPr/>
        </p:nvGraphicFramePr>
        <p:xfrm>
          <a:off x="457200" y="5638800"/>
          <a:ext cx="1714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1" name="Equation" r:id="rId10" imgW="685800" imgH="228600" progId="">
                  <p:embed/>
                </p:oleObj>
              </mc:Choice>
              <mc:Fallback>
                <p:oleObj name="Equation" r:id="rId10" imgW="685800" imgH="22860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638800"/>
                        <a:ext cx="17145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4" name="Picture 7" descr="slide6a"/>
          <p:cNvPicPr>
            <a:picLocks noChangeAspect="1" noChangeArrowheads="1"/>
          </p:cNvPicPr>
          <p:nvPr/>
        </p:nvPicPr>
        <p:blipFill>
          <a:blip r:embed="rId12" cstate="print"/>
          <a:srcRect b="3702"/>
          <a:stretch>
            <a:fillRect/>
          </a:stretch>
        </p:blipFill>
        <p:spPr bwMode="auto">
          <a:xfrm>
            <a:off x="0" y="1206500"/>
            <a:ext cx="4800600" cy="441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270" name="Object 8"/>
          <p:cNvGraphicFramePr>
            <a:graphicFrameLocks noChangeAspect="1"/>
          </p:cNvGraphicFramePr>
          <p:nvPr/>
        </p:nvGraphicFramePr>
        <p:xfrm>
          <a:off x="990600" y="3886200"/>
          <a:ext cx="289560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2" name="Equation" r:id="rId13" imgW="1714320" imgH="431640" progId="">
                  <p:embed/>
                </p:oleObj>
              </mc:Choice>
              <mc:Fallback>
                <p:oleObj name="Equation" r:id="rId13" imgW="1714320" imgH="43164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886200"/>
                        <a:ext cx="2895600" cy="73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9"/>
          <p:cNvGraphicFramePr>
            <a:graphicFrameLocks noChangeAspect="1"/>
          </p:cNvGraphicFramePr>
          <p:nvPr/>
        </p:nvGraphicFramePr>
        <p:xfrm>
          <a:off x="1524000" y="1905000"/>
          <a:ext cx="2667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3" name="Equation" r:id="rId15" imgW="1333440" imgH="228600" progId="">
                  <p:embed/>
                </p:oleObj>
              </mc:Choice>
              <mc:Fallback>
                <p:oleObj name="Equation" r:id="rId15" imgW="1333440" imgH="22860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905000"/>
                        <a:ext cx="26670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5" name="Rectangle 10"/>
          <p:cNvSpPr>
            <a:spLocks noChangeArrowheads="1"/>
          </p:cNvSpPr>
          <p:nvPr/>
        </p:nvSpPr>
        <p:spPr bwMode="auto">
          <a:xfrm>
            <a:off x="1524000" y="1981200"/>
            <a:ext cx="2667000" cy="381000"/>
          </a:xfrm>
          <a:prstGeom prst="rect">
            <a:avLst/>
          </a:prstGeom>
          <a:noFill/>
          <a:ln w="28575" algn="ctr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Tx/>
              <a:buChar char="•"/>
            </a:pPr>
            <a:endParaRPr lang="en-US"/>
          </a:p>
        </p:txBody>
      </p:sp>
      <p:sp>
        <p:nvSpPr>
          <p:cNvPr id="11276" name="Rectangle 11"/>
          <p:cNvSpPr>
            <a:spLocks noChangeArrowheads="1"/>
          </p:cNvSpPr>
          <p:nvPr/>
        </p:nvSpPr>
        <p:spPr bwMode="auto">
          <a:xfrm>
            <a:off x="990600" y="3886200"/>
            <a:ext cx="2362200" cy="304800"/>
          </a:xfrm>
          <a:prstGeom prst="rect">
            <a:avLst/>
          </a:prstGeom>
          <a:noFill/>
          <a:ln w="28575" algn="ctr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Tx/>
              <a:buChar char="•"/>
            </a:pPr>
            <a:endParaRPr lang="en-US"/>
          </a:p>
        </p:txBody>
      </p:sp>
      <p:sp>
        <p:nvSpPr>
          <p:cNvPr id="11277" name="Rectangle 12"/>
          <p:cNvSpPr>
            <a:spLocks noChangeArrowheads="1"/>
          </p:cNvSpPr>
          <p:nvPr/>
        </p:nvSpPr>
        <p:spPr bwMode="auto">
          <a:xfrm>
            <a:off x="3657600" y="5591176"/>
            <a:ext cx="4191000" cy="838200"/>
          </a:xfrm>
          <a:prstGeom prst="rect">
            <a:avLst/>
          </a:prstGeom>
          <a:noFill/>
          <a:ln w="28575" algn="ctr">
            <a:solidFill>
              <a:srgbClr val="00FF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endParaRPr lang="en-US"/>
          </a:p>
        </p:txBody>
      </p:sp>
      <p:sp>
        <p:nvSpPr>
          <p:cNvPr id="11278" name="Line 13"/>
          <p:cNvSpPr>
            <a:spLocks noChangeShapeType="1"/>
          </p:cNvSpPr>
          <p:nvPr/>
        </p:nvSpPr>
        <p:spPr bwMode="auto">
          <a:xfrm>
            <a:off x="5181600" y="3657600"/>
            <a:ext cx="3276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79" name="Text Box 14"/>
          <p:cNvSpPr txBox="1">
            <a:spLocks noChangeArrowheads="1"/>
          </p:cNvSpPr>
          <p:nvPr/>
        </p:nvSpPr>
        <p:spPr bwMode="auto">
          <a:xfrm>
            <a:off x="1066800" y="2971800"/>
            <a:ext cx="1524000" cy="7016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800000"/>
                </a:solidFill>
              </a:rPr>
              <a:t>Fermilab E866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5046F55-15C3-4EF9-BD3C-718B2EF22BF7}" type="slidenum">
              <a:rPr lang="en-US" sz="1400">
                <a:solidFill>
                  <a:schemeClr val="tx1"/>
                </a:solidFill>
                <a:latin typeface="Times New Roman" pitchFamily="18" charset="0"/>
              </a:rPr>
              <a:pPr algn="r"/>
              <a:t>7</a:t>
            </a:fld>
            <a:endParaRPr lang="en-US" sz="140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13318" name="Picture 2" descr="gno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371600"/>
            <a:ext cx="2286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3" descr="gnom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295400"/>
            <a:ext cx="2667000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Text Box 4"/>
          <p:cNvSpPr txBox="1">
            <a:spLocks noChangeArrowheads="1"/>
          </p:cNvSpPr>
          <p:nvPr/>
        </p:nvSpPr>
        <p:spPr bwMode="auto">
          <a:xfrm>
            <a:off x="0" y="914400"/>
            <a:ext cx="2895600" cy="3667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06600"/>
                </a:solidFill>
              </a:rPr>
              <a:t>Meson Cloud Models</a:t>
            </a:r>
          </a:p>
        </p:txBody>
      </p:sp>
      <p:sp>
        <p:nvSpPr>
          <p:cNvPr id="13321" name="Text Box 5"/>
          <p:cNvSpPr txBox="1">
            <a:spLocks noChangeArrowheads="1"/>
          </p:cNvSpPr>
          <p:nvPr/>
        </p:nvSpPr>
        <p:spPr bwMode="auto">
          <a:xfrm>
            <a:off x="2590800" y="914400"/>
            <a:ext cx="3581400" cy="3667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06600"/>
                </a:solidFill>
              </a:rPr>
              <a:t>Chiral-Quark Soliton Model</a:t>
            </a:r>
          </a:p>
        </p:txBody>
      </p:sp>
      <p:sp>
        <p:nvSpPr>
          <p:cNvPr id="13322" name="Text Box 6"/>
          <p:cNvSpPr txBox="1">
            <a:spLocks noChangeArrowheads="1"/>
          </p:cNvSpPr>
          <p:nvPr/>
        </p:nvSpPr>
        <p:spPr bwMode="auto">
          <a:xfrm>
            <a:off x="6096000" y="914400"/>
            <a:ext cx="2667000" cy="3667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06600"/>
                </a:solidFill>
              </a:rPr>
              <a:t>Instantons</a:t>
            </a:r>
          </a:p>
        </p:txBody>
      </p:sp>
      <p:sp>
        <p:nvSpPr>
          <p:cNvPr id="13323" name="Text Box 7"/>
          <p:cNvSpPr txBox="1">
            <a:spLocks noChangeArrowheads="1"/>
          </p:cNvSpPr>
          <p:nvPr/>
        </p:nvSpPr>
        <p:spPr bwMode="auto">
          <a:xfrm>
            <a:off x="2971800" y="1371600"/>
            <a:ext cx="3048000" cy="14668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>
                <a:solidFill>
                  <a:schemeClr val="tx2"/>
                </a:solidFill>
              </a:rPr>
              <a:t> </a:t>
            </a:r>
            <a:r>
              <a:rPr lang="en-US" sz="1800">
                <a:solidFill>
                  <a:srgbClr val="000099"/>
                </a:solidFill>
              </a:rPr>
              <a:t>nucleon = chiral soliton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>
                <a:solidFill>
                  <a:srgbClr val="000099"/>
                </a:solidFill>
              </a:rPr>
              <a:t> expand in 1/</a:t>
            </a:r>
            <a:r>
              <a:rPr lang="en-US" sz="1800" i="1">
                <a:solidFill>
                  <a:srgbClr val="000099"/>
                </a:solidFill>
              </a:rPr>
              <a:t>Nc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>
                <a:solidFill>
                  <a:srgbClr val="000099"/>
                </a:solidFill>
              </a:rPr>
              <a:t> Quark degrees of freedom    in a pion mean-field</a:t>
            </a:r>
          </a:p>
        </p:txBody>
      </p:sp>
      <p:sp>
        <p:nvSpPr>
          <p:cNvPr id="13324" name="Text Box 8"/>
          <p:cNvSpPr txBox="1">
            <a:spLocks noChangeArrowheads="1"/>
          </p:cNvSpPr>
          <p:nvPr/>
        </p:nvSpPr>
        <p:spPr bwMode="auto">
          <a:xfrm>
            <a:off x="1600200" y="4172803"/>
            <a:ext cx="6172200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rgbClr val="CC0000"/>
                </a:solidFill>
              </a:rPr>
              <a:t>These </a:t>
            </a:r>
            <a:r>
              <a:rPr lang="en-US" sz="2400" dirty="0">
                <a:solidFill>
                  <a:srgbClr val="CC0000"/>
                </a:solidFill>
              </a:rPr>
              <a:t>models also have implications on</a:t>
            </a:r>
          </a:p>
        </p:txBody>
      </p:sp>
      <p:sp>
        <p:nvSpPr>
          <p:cNvPr id="13325" name="Text Box 9"/>
          <p:cNvSpPr txBox="1">
            <a:spLocks noChangeArrowheads="1"/>
          </p:cNvSpPr>
          <p:nvPr/>
        </p:nvSpPr>
        <p:spPr bwMode="auto">
          <a:xfrm>
            <a:off x="1447800" y="4648200"/>
            <a:ext cx="5638800" cy="100488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rgbClr val="000099"/>
                </a:solidFill>
              </a:rPr>
              <a:t> asymmetry between           and </a:t>
            </a:r>
          </a:p>
          <a:p>
            <a:pPr algn="ctr">
              <a:spcBef>
                <a:spcPct val="50000"/>
              </a:spcBef>
            </a:pPr>
            <a:endParaRPr lang="en-US" sz="2400" dirty="0">
              <a:solidFill>
                <a:srgbClr val="000099"/>
              </a:solidFill>
            </a:endParaRPr>
          </a:p>
        </p:txBody>
      </p:sp>
      <p:graphicFrame>
        <p:nvGraphicFramePr>
          <p:cNvPr id="13314" name="Object 10"/>
          <p:cNvGraphicFramePr>
            <a:graphicFrameLocks noChangeAspect="1"/>
          </p:cNvGraphicFramePr>
          <p:nvPr/>
        </p:nvGraphicFramePr>
        <p:xfrm>
          <a:off x="5105400" y="4648200"/>
          <a:ext cx="838200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0" name="Equation" r:id="rId5" imgW="304560" imgH="203040" progId="">
                  <p:embed/>
                </p:oleObj>
              </mc:Choice>
              <mc:Fallback>
                <p:oleObj name="Equation" r:id="rId5" imgW="304560" imgH="203040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648200"/>
                        <a:ext cx="838200" cy="496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11"/>
          <p:cNvGraphicFramePr>
            <a:graphicFrameLocks noChangeAspect="1"/>
          </p:cNvGraphicFramePr>
          <p:nvPr/>
        </p:nvGraphicFramePr>
        <p:xfrm>
          <a:off x="6477000" y="4648200"/>
          <a:ext cx="76835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1" name="Equation" r:id="rId7" imgW="317160" imgH="203040" progId="">
                  <p:embed/>
                </p:oleObj>
              </mc:Choice>
              <mc:Fallback>
                <p:oleObj name="Equation" r:id="rId7" imgW="317160" imgH="203040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648200"/>
                        <a:ext cx="768350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6" name="Text Box 12"/>
          <p:cNvSpPr txBox="1">
            <a:spLocks noChangeArrowheads="1"/>
          </p:cNvSpPr>
          <p:nvPr/>
        </p:nvSpPr>
        <p:spPr bwMode="auto">
          <a:xfrm>
            <a:off x="2057400" y="5410200"/>
            <a:ext cx="5638800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endParaRPr lang="en-US" sz="2400">
              <a:solidFill>
                <a:schemeClr val="accent1"/>
              </a:solidFill>
            </a:endParaRPr>
          </a:p>
        </p:txBody>
      </p:sp>
      <p:sp>
        <p:nvSpPr>
          <p:cNvPr id="13327" name="Text Box 13"/>
          <p:cNvSpPr txBox="1">
            <a:spLocks noChangeArrowheads="1"/>
          </p:cNvSpPr>
          <p:nvPr/>
        </p:nvSpPr>
        <p:spPr bwMode="auto">
          <a:xfrm>
            <a:off x="1981200" y="5105400"/>
            <a:ext cx="5181600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rgbClr val="000099"/>
                </a:solidFill>
              </a:rPr>
              <a:t> flavor structure of the polarized sea</a:t>
            </a:r>
          </a:p>
        </p:txBody>
      </p:sp>
      <p:sp>
        <p:nvSpPr>
          <p:cNvPr id="13328" name="Text Box 14"/>
          <p:cNvSpPr txBox="1">
            <a:spLocks noChangeArrowheads="1"/>
          </p:cNvSpPr>
          <p:nvPr/>
        </p:nvSpPr>
        <p:spPr bwMode="auto">
          <a:xfrm>
            <a:off x="381000" y="5562600"/>
            <a:ext cx="8382000" cy="1066800"/>
          </a:xfrm>
          <a:prstGeom prst="rect">
            <a:avLst/>
          </a:prstGeom>
          <a:solidFill>
            <a:srgbClr val="00FF00">
              <a:alpha val="20000"/>
            </a:srgbClr>
          </a:solidFill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800000"/>
                </a:solidFill>
              </a:rPr>
              <a:t>Meson cloud has significant contributions to sea-quark distributions</a:t>
            </a:r>
          </a:p>
        </p:txBody>
      </p:sp>
      <p:sp>
        <p:nvSpPr>
          <p:cNvPr id="13329" name="Text Box 15"/>
          <p:cNvSpPr txBox="1">
            <a:spLocks noChangeArrowheads="1"/>
          </p:cNvSpPr>
          <p:nvPr/>
        </p:nvSpPr>
        <p:spPr bwMode="auto">
          <a:xfrm>
            <a:off x="1562100" y="3276600"/>
            <a:ext cx="6076950" cy="707886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003300"/>
                </a:solidFill>
              </a:rPr>
              <a:t>(For reviews, see </a:t>
            </a:r>
            <a:r>
              <a:rPr lang="en-US" sz="2000" b="1" dirty="0" err="1">
                <a:solidFill>
                  <a:srgbClr val="003300"/>
                </a:solidFill>
              </a:rPr>
              <a:t>Speth</a:t>
            </a:r>
            <a:r>
              <a:rPr lang="en-US" sz="2000" b="1" dirty="0">
                <a:solidFill>
                  <a:srgbClr val="003300"/>
                </a:solidFill>
              </a:rPr>
              <a:t> and Thomas (1997), </a:t>
            </a:r>
            <a:r>
              <a:rPr lang="en-US" sz="2000" b="1" dirty="0" smtClean="0">
                <a:solidFill>
                  <a:srgbClr val="003300"/>
                </a:solidFill>
              </a:rPr>
              <a:t>Kumano </a:t>
            </a:r>
            <a:r>
              <a:rPr lang="en-US" sz="2000" b="1" dirty="0" err="1" smtClean="0">
                <a:solidFill>
                  <a:srgbClr val="003300"/>
                </a:solidFill>
              </a:rPr>
              <a:t>Phys</a:t>
            </a:r>
            <a:r>
              <a:rPr lang="en-US" sz="2000" b="1" dirty="0" smtClean="0">
                <a:solidFill>
                  <a:srgbClr val="003300"/>
                </a:solidFill>
              </a:rPr>
              <a:t> Report  </a:t>
            </a:r>
            <a:r>
              <a:rPr lang="en-US" sz="2000" b="1" dirty="0">
                <a:solidFill>
                  <a:srgbClr val="003300"/>
                </a:solidFill>
              </a:rPr>
              <a:t>(</a:t>
            </a:r>
            <a:r>
              <a:rPr lang="en-US" sz="2000" b="1" dirty="0" err="1" smtClean="0">
                <a:solidFill>
                  <a:srgbClr val="003300"/>
                </a:solidFill>
              </a:rPr>
              <a:t>hep-ph</a:t>
            </a:r>
            <a:r>
              <a:rPr lang="en-US" sz="2000" b="1" dirty="0" smtClean="0">
                <a:solidFill>
                  <a:srgbClr val="003300"/>
                </a:solidFill>
              </a:rPr>
              <a:t>/9702367)</a:t>
            </a:r>
            <a:endParaRPr lang="en-US" sz="2000" b="1" dirty="0">
              <a:solidFill>
                <a:srgbClr val="003300"/>
              </a:solidFill>
            </a:endParaRPr>
          </a:p>
        </p:txBody>
      </p:sp>
      <p:graphicFrame>
        <p:nvGraphicFramePr>
          <p:cNvPr id="13316" name="Object 17"/>
          <p:cNvGraphicFramePr>
            <a:graphicFrameLocks noChangeAspect="1"/>
          </p:cNvGraphicFramePr>
          <p:nvPr/>
        </p:nvGraphicFramePr>
        <p:xfrm>
          <a:off x="457200" y="228600"/>
          <a:ext cx="60960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2" name="Equation" r:id="rId9" imgW="2120760" imgH="228600" progId="">
                  <p:embed/>
                </p:oleObj>
              </mc:Choice>
              <mc:Fallback>
                <p:oleObj name="Equation" r:id="rId9" imgW="2120760" imgH="228600" progId="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28600"/>
                        <a:ext cx="6096000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1" name="投影片編號版面配置區 1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D7ED95-4A59-4354-86AB-D25CE2682235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DF29-C443-43D3-9168-EDDF891A9773}" type="slidenum">
              <a:rPr lang="en-US"/>
              <a:pPr/>
              <a:t>8</a:t>
            </a:fld>
            <a:endParaRPr lang="en-US"/>
          </a:p>
        </p:txBody>
      </p:sp>
      <p:sp>
        <p:nvSpPr>
          <p:cNvPr id="87246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153400" cy="6858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800000"/>
                </a:solidFill>
              </a:rPr>
              <a:t>Implications on the “intrinsic” quark sea</a:t>
            </a:r>
          </a:p>
        </p:txBody>
      </p:sp>
      <p:graphicFrame>
        <p:nvGraphicFramePr>
          <p:cNvPr id="872454" name="Object 6"/>
          <p:cNvGraphicFramePr>
            <a:graphicFrameLocks noGrp="1" noChangeAspect="1"/>
          </p:cNvGraphicFramePr>
          <p:nvPr>
            <p:ph sz="half" idx="1"/>
          </p:nvPr>
        </p:nvGraphicFramePr>
        <p:xfrm>
          <a:off x="665163" y="1828800"/>
          <a:ext cx="7812087" cy="164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14" name="Equation" r:id="rId3" imgW="3377880" imgH="711000" progId="">
                  <p:embed/>
                </p:oleObj>
              </mc:Choice>
              <mc:Fallback>
                <p:oleObj name="Equation" r:id="rId3" imgW="3377880" imgH="711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63" y="1828800"/>
                        <a:ext cx="7812087" cy="164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2461" name="Text Box 5"/>
          <p:cNvSpPr txBox="1">
            <a:spLocks noChangeArrowheads="1"/>
          </p:cNvSpPr>
          <p:nvPr/>
        </p:nvSpPr>
        <p:spPr bwMode="auto">
          <a:xfrm>
            <a:off x="1066800" y="838200"/>
            <a:ext cx="6934200" cy="8223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66"/>
                </a:solidFill>
              </a:rPr>
              <a:t>In 1980, Brodsky, Hoyer, Peterson, Sakai (BHPS) suggested the existence of “intrinsic” charm</a:t>
            </a:r>
          </a:p>
        </p:txBody>
      </p:sp>
      <p:pic>
        <p:nvPicPr>
          <p:cNvPr id="872465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657600"/>
            <a:ext cx="419100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72467" name="Line 19"/>
          <p:cNvSpPr>
            <a:spLocks noChangeShapeType="1"/>
          </p:cNvSpPr>
          <p:nvPr/>
        </p:nvSpPr>
        <p:spPr bwMode="auto">
          <a:xfrm flipH="1">
            <a:off x="2971800" y="5181600"/>
            <a:ext cx="457200" cy="30480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72468" name="Text Box 20"/>
          <p:cNvSpPr txBox="1">
            <a:spLocks noChangeArrowheads="1"/>
          </p:cNvSpPr>
          <p:nvPr/>
        </p:nvSpPr>
        <p:spPr bwMode="auto">
          <a:xfrm>
            <a:off x="3048000" y="47244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800000"/>
                </a:solidFill>
              </a:rPr>
              <a:t>“intrinsic”</a:t>
            </a:r>
          </a:p>
        </p:txBody>
      </p:sp>
      <p:sp>
        <p:nvSpPr>
          <p:cNvPr id="872469" name="Line 21"/>
          <p:cNvSpPr>
            <a:spLocks noChangeShapeType="1"/>
          </p:cNvSpPr>
          <p:nvPr/>
        </p:nvSpPr>
        <p:spPr bwMode="auto">
          <a:xfrm flipH="1">
            <a:off x="2057400" y="4267200"/>
            <a:ext cx="609600" cy="7620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72470" name="Text Box 22"/>
          <p:cNvSpPr txBox="1">
            <a:spLocks noChangeArrowheads="1"/>
          </p:cNvSpPr>
          <p:nvPr/>
        </p:nvSpPr>
        <p:spPr bwMode="auto">
          <a:xfrm>
            <a:off x="2667000" y="40386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66"/>
                </a:solidFill>
              </a:rPr>
              <a:t>“extrinsic”</a:t>
            </a:r>
          </a:p>
        </p:txBody>
      </p:sp>
      <p:graphicFrame>
        <p:nvGraphicFramePr>
          <p:cNvPr id="872471" name="Object 23"/>
          <p:cNvGraphicFramePr>
            <a:graphicFrameLocks noChangeAspect="1"/>
          </p:cNvGraphicFramePr>
          <p:nvPr/>
        </p:nvGraphicFramePr>
        <p:xfrm>
          <a:off x="4876800" y="4343400"/>
          <a:ext cx="3962400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15" name="Equation" r:id="rId6" imgW="1879560" imgH="660240" progId="">
                  <p:embed/>
                </p:oleObj>
              </mc:Choice>
              <mc:Fallback>
                <p:oleObj name="Equation" r:id="rId6" imgW="1879560" imgH="6602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343400"/>
                        <a:ext cx="3962400" cy="1393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2472" name="Rectangle 24"/>
          <p:cNvSpPr>
            <a:spLocks noChangeArrowheads="1"/>
          </p:cNvSpPr>
          <p:nvPr/>
        </p:nvSpPr>
        <p:spPr bwMode="auto">
          <a:xfrm>
            <a:off x="4800600" y="4191000"/>
            <a:ext cx="4114800" cy="16764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13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D079B9F1-8136-4F7A-BC5F-E2021F4F40B7}" type="slidenum">
              <a:rPr lang="en-US" sz="1400">
                <a:solidFill>
                  <a:schemeClr val="tx1"/>
                </a:solidFill>
                <a:latin typeface="Times New Roman" pitchFamily="18" charset="0"/>
              </a:rPr>
              <a:pPr algn="r"/>
              <a:t>9</a:t>
            </a:fld>
            <a:endParaRPr lang="en-US" sz="1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055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153400" cy="6858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800000"/>
                </a:solidFill>
              </a:rPr>
              <a:t>Evidence for the “intrinsic” charm (IC)</a:t>
            </a:r>
          </a:p>
        </p:txBody>
      </p:sp>
      <p:pic>
        <p:nvPicPr>
          <p:cNvPr id="1005581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4383088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05582" name="Line 14"/>
          <p:cNvSpPr>
            <a:spLocks noChangeShapeType="1"/>
          </p:cNvSpPr>
          <p:nvPr/>
        </p:nvSpPr>
        <p:spPr bwMode="auto">
          <a:xfrm flipV="1">
            <a:off x="2667000" y="3124200"/>
            <a:ext cx="838200" cy="30480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5583" name="Text Box 15"/>
          <p:cNvSpPr txBox="1">
            <a:spLocks noChangeArrowheads="1"/>
          </p:cNvSpPr>
          <p:nvPr/>
        </p:nvSpPr>
        <p:spPr bwMode="auto">
          <a:xfrm>
            <a:off x="1676400" y="32766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800000"/>
                </a:solidFill>
              </a:rPr>
              <a:t>No IC</a:t>
            </a:r>
          </a:p>
        </p:txBody>
      </p:sp>
      <p:sp>
        <p:nvSpPr>
          <p:cNvPr id="1005584" name="Line 16"/>
          <p:cNvSpPr>
            <a:spLocks noChangeShapeType="1"/>
          </p:cNvSpPr>
          <p:nvPr/>
        </p:nvSpPr>
        <p:spPr bwMode="auto">
          <a:xfrm flipH="1">
            <a:off x="3200400" y="2286000"/>
            <a:ext cx="381000" cy="38100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5585" name="Text Box 17"/>
          <p:cNvSpPr txBox="1">
            <a:spLocks noChangeArrowheads="1"/>
          </p:cNvSpPr>
          <p:nvPr/>
        </p:nvSpPr>
        <p:spPr bwMode="auto">
          <a:xfrm>
            <a:off x="2819400" y="19050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With IC</a:t>
            </a:r>
          </a:p>
        </p:txBody>
      </p:sp>
      <p:pic>
        <p:nvPicPr>
          <p:cNvPr id="1005586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143000"/>
            <a:ext cx="3886200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05587" name="Text Box 19"/>
          <p:cNvSpPr txBox="1">
            <a:spLocks noChangeArrowheads="1"/>
          </p:cNvSpPr>
          <p:nvPr/>
        </p:nvSpPr>
        <p:spPr bwMode="auto">
          <a:xfrm>
            <a:off x="1828800" y="8382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8000"/>
                </a:solidFill>
              </a:rPr>
              <a:t>DIS data</a:t>
            </a:r>
          </a:p>
        </p:txBody>
      </p:sp>
      <p:sp>
        <p:nvSpPr>
          <p:cNvPr id="1005588" name="Text Box 20"/>
          <p:cNvSpPr txBox="1">
            <a:spLocks noChangeArrowheads="1"/>
          </p:cNvSpPr>
          <p:nvPr/>
        </p:nvSpPr>
        <p:spPr bwMode="auto">
          <a:xfrm>
            <a:off x="6096000" y="8382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>
                <a:solidFill>
                  <a:srgbClr val="008000"/>
                </a:solidFill>
                <a:cs typeface="Arial" charset="0"/>
              </a:rPr>
              <a:t>Λ</a:t>
            </a:r>
            <a:r>
              <a:rPr lang="en-US" sz="2400" baseline="-25000">
                <a:solidFill>
                  <a:srgbClr val="008000"/>
                </a:solidFill>
                <a:cs typeface="Arial" charset="0"/>
              </a:rPr>
              <a:t>c </a:t>
            </a:r>
            <a:r>
              <a:rPr lang="en-US" sz="2400">
                <a:solidFill>
                  <a:srgbClr val="008000"/>
                </a:solidFill>
                <a:cs typeface="Arial" charset="0"/>
              </a:rPr>
              <a:t>production</a:t>
            </a:r>
            <a:endParaRPr lang="el-GR" sz="2400">
              <a:solidFill>
                <a:srgbClr val="008000"/>
              </a:solidFill>
              <a:cs typeface="Arial" charset="0"/>
            </a:endParaRPr>
          </a:p>
        </p:txBody>
      </p:sp>
      <p:sp>
        <p:nvSpPr>
          <p:cNvPr id="1005589" name="Line 21"/>
          <p:cNvSpPr>
            <a:spLocks noChangeShapeType="1"/>
          </p:cNvSpPr>
          <p:nvPr/>
        </p:nvSpPr>
        <p:spPr bwMode="auto">
          <a:xfrm>
            <a:off x="7848600" y="1905000"/>
            <a:ext cx="76200" cy="45720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5590" name="Text Box 22"/>
          <p:cNvSpPr txBox="1">
            <a:spLocks noChangeArrowheads="1"/>
          </p:cNvSpPr>
          <p:nvPr/>
        </p:nvSpPr>
        <p:spPr bwMode="auto">
          <a:xfrm>
            <a:off x="7391400" y="15240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With IC</a:t>
            </a:r>
          </a:p>
        </p:txBody>
      </p:sp>
      <p:sp>
        <p:nvSpPr>
          <p:cNvPr id="1005591" name="Text Box 23"/>
          <p:cNvSpPr txBox="1">
            <a:spLocks noChangeArrowheads="1"/>
          </p:cNvSpPr>
          <p:nvPr/>
        </p:nvSpPr>
        <p:spPr bwMode="auto">
          <a:xfrm>
            <a:off x="6248400" y="25146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800000"/>
                </a:solidFill>
              </a:rPr>
              <a:t>No IC</a:t>
            </a:r>
          </a:p>
        </p:txBody>
      </p:sp>
      <p:sp>
        <p:nvSpPr>
          <p:cNvPr id="1005593" name="Line 25"/>
          <p:cNvSpPr>
            <a:spLocks noChangeShapeType="1"/>
          </p:cNvSpPr>
          <p:nvPr/>
        </p:nvSpPr>
        <p:spPr bwMode="auto">
          <a:xfrm>
            <a:off x="7162800" y="2743200"/>
            <a:ext cx="685800" cy="30480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5594" name="Text Box 26"/>
          <p:cNvSpPr txBox="1">
            <a:spLocks noChangeArrowheads="1"/>
          </p:cNvSpPr>
          <p:nvPr/>
        </p:nvSpPr>
        <p:spPr bwMode="auto">
          <a:xfrm>
            <a:off x="2514600" y="47244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008000"/>
                </a:solidFill>
              </a:rPr>
              <a:t>Gunion</a:t>
            </a:r>
            <a:r>
              <a:rPr lang="en-US" sz="2400" dirty="0">
                <a:solidFill>
                  <a:srgbClr val="008000"/>
                </a:solidFill>
              </a:rPr>
              <a:t> and Vogt (</a:t>
            </a:r>
            <a:r>
              <a:rPr lang="en-US" sz="2400" dirty="0" err="1">
                <a:solidFill>
                  <a:srgbClr val="008000"/>
                </a:solidFill>
              </a:rPr>
              <a:t>hep</a:t>
            </a:r>
            <a:r>
              <a:rPr lang="en-US" sz="2400" dirty="0">
                <a:solidFill>
                  <a:srgbClr val="008000"/>
                </a:solidFill>
              </a:rPr>
              <a:t>-ph/9706252)</a:t>
            </a:r>
          </a:p>
        </p:txBody>
      </p: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1828800" y="5486400"/>
            <a:ext cx="640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rgbClr val="000066"/>
                </a:solidFill>
              </a:rPr>
              <a:t>(Evidence is subjected to the uncertainties of charmed-quark </a:t>
            </a:r>
            <a:r>
              <a:rPr lang="en-US" sz="2400" dirty="0" err="1" smtClean="0">
                <a:solidFill>
                  <a:srgbClr val="000066"/>
                </a:solidFill>
              </a:rPr>
              <a:t>parametrization</a:t>
            </a:r>
            <a:r>
              <a:rPr lang="en-US" sz="2400" dirty="0" smtClean="0">
                <a:solidFill>
                  <a:srgbClr val="000066"/>
                </a:solidFill>
              </a:rPr>
              <a:t> in the PDF)</a:t>
            </a:r>
          </a:p>
        </p:txBody>
      </p:sp>
      <p:sp>
        <p:nvSpPr>
          <p:cNvPr id="20" name="投影片編號版面配置區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8ABD8-5BFB-48D0-9FC8-5CEC605479B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17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993366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993366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21644</TotalTime>
  <Words>1523</Words>
  <Application>Microsoft Office PowerPoint</Application>
  <PresentationFormat>On-screen Show (4:3)</PresentationFormat>
  <Paragraphs>226</Paragraphs>
  <Slides>42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Default Design</vt:lpstr>
      <vt:lpstr>Equation</vt:lpstr>
      <vt:lpstr>Microsoft Equation 3.0</vt:lpstr>
      <vt:lpstr>方程式</vt:lpstr>
      <vt:lpstr>High-Energy Hadron Physics with Dilepton Production</vt:lpstr>
      <vt:lpstr>Challenge and opportunities of dilepton experiments at J-PARC</vt:lpstr>
      <vt:lpstr>PowerPoint Presentation</vt:lpstr>
      <vt:lpstr>PowerPoint Presentation</vt:lpstr>
      <vt:lpstr>Lepton-pair production provides unique information on parton distributions</vt:lpstr>
      <vt:lpstr>PowerPoint Presentation</vt:lpstr>
      <vt:lpstr>PowerPoint Presentation</vt:lpstr>
      <vt:lpstr>Implications on the “intrinsic” quark sea</vt:lpstr>
      <vt:lpstr>Evidence for the “intrinsic” charm (IC)</vt:lpstr>
      <vt:lpstr>PowerPoint Presentation</vt:lpstr>
      <vt:lpstr>Search for the lighter “intrinsic” quark sea</vt:lpstr>
      <vt:lpstr>How to separate the “intrinsic sea” from the “extrinsic sea”?</vt:lpstr>
      <vt:lpstr>How to separate the “intrinsic sea” from the “extrinsic sea”?</vt:lpstr>
      <vt:lpstr>PowerPoint Presentation</vt:lpstr>
      <vt:lpstr>How to separate the “intrinsic sea” from the “extrinsic sea”?</vt:lpstr>
      <vt:lpstr>PowerPoint Presentation</vt:lpstr>
      <vt:lpstr>PowerPoint Presentation</vt:lpstr>
      <vt:lpstr>How to separate the “intrinsic sea” from the “extrinsic sea”?</vt:lpstr>
      <vt:lpstr>PowerPoint Presentation</vt:lpstr>
      <vt:lpstr>Extraction of the various five-quark components for light quarks</vt:lpstr>
      <vt:lpstr>Future Prospect (Experimental)</vt:lpstr>
      <vt:lpstr>PowerPoint Presentation</vt:lpstr>
      <vt:lpstr>Revisit the NMC measurement of the Gottfried Sum rule</vt:lpstr>
      <vt:lpstr>PowerPoint Presentation</vt:lpstr>
      <vt:lpstr>PowerPoint Presentation</vt:lpstr>
      <vt:lpstr>Drell-Yan on nuclear targets </vt:lpstr>
      <vt:lpstr>Drell-Yan on nuclear targets </vt:lpstr>
      <vt:lpstr>PowerPoint Presentation</vt:lpstr>
      <vt:lpstr>PowerPoint Presentation</vt:lpstr>
      <vt:lpstr>Pion-induced Drell-Yan and the flavor-dependent EMC effect</vt:lpstr>
      <vt:lpstr>Decay Angular Distribution of “naïve” Drell-Yan:</vt:lpstr>
      <vt:lpstr>Forward-backward asymmetry in decay angular distribution of  Drell-Yan:</vt:lpstr>
      <vt:lpstr>Forward-backward asymmetry in decay angular distribution of  Drell-Yan: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Spin physics with dimuons at J-PARC</vt:lpstr>
      <vt:lpstr>PowerPoint Presentation</vt:lpstr>
      <vt:lpstr>PowerPoint Presentation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jcpeng</dc:creator>
  <cp:lastModifiedBy>peng</cp:lastModifiedBy>
  <cp:revision>720</cp:revision>
  <cp:lastPrinted>2003-08-01T22:15:56Z</cp:lastPrinted>
  <dcterms:created xsi:type="dcterms:W3CDTF">1601-01-01T00:00:00Z</dcterms:created>
  <dcterms:modified xsi:type="dcterms:W3CDTF">2013-01-14T22:47:35Z</dcterms:modified>
</cp:coreProperties>
</file>