
<file path=[Content_Types].xml><?xml version="1.0" encoding="utf-8"?>
<Types xmlns="http://schemas.openxmlformats.org/package/2006/content-types">
  <Override PartName="/ppt/slideLayouts/slideLayout8.xml" ContentType="application/vnd.openxmlformats-officedocument.presentationml.slideLayout+xml"/>
  <Override PartName="/ppt/embeddings/oleObject4.bin" ContentType="application/vnd.openxmlformats-officedocument.oleObject"/>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Layouts/slideLayout23.xml" ContentType="application/vnd.openxmlformats-officedocument.presentationml.slideLayout+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Layouts/slideLayout21.xml" ContentType="application/vnd.openxmlformats-officedocument.presentationml.slideLayout+xml"/>
  <Override PartName="/ppt/theme/theme3.xml" ContentType="application/vnd.openxmlformats-officedocument.them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17.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embeddings/oleObject2.bin" ContentType="application/vnd.openxmlformats-officedocument.oleObject"/>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Default Extension="wmf" ContentType="image/x-wmf"/>
  <Override PartName="/ppt/notesSlides/notesSlide15.xml" ContentType="application/vnd.openxmlformats-officedocument.presentationml.notesSlide+xml"/>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embeddings/oleObject3.bin" ContentType="application/vnd.openxmlformats-officedocument.oleObject"/>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Layouts/slideLayout6.xml" ContentType="application/vnd.openxmlformats-officedocument.presentationml.slideLayout+xml"/>
  <Default Extension="emf" ContentType="image/x-emf"/>
  <Override PartName="/ppt/slides/slide37.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theme/theme5.xml" ContentType="application/vnd.openxmlformats-officedocument.theme+xml"/>
  <Default Extension="vml" ContentType="application/vnd.openxmlformats-officedocument.vmlDrawing"/>
  <Default Extension="png" ContentType="image/png"/>
  <Override PartName="/ppt/embeddings/Microsoft_Equation1.bin" ContentType="application/vnd.openxmlformats-officedocument.oleObject"/>
  <Override PartName="/ppt/slides/slide27.xml" ContentType="application/vnd.openxmlformats-officedocument.presentationml.slide+xml"/>
  <Override PartName="/docProps/core.xml" ContentType="application/vnd.openxmlformats-package.core-properties+xml"/>
  <Override PartName="/ppt/slideLayouts/slideLayout16.xml" ContentType="application/vnd.openxmlformats-officedocument.presentationml.slideLayout+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slideMasters/slideMaster2.xml" ContentType="application/vnd.openxmlformats-officedocument.presentationml.slideMaster+xml"/>
  <Override PartName="/ppt/notesSlides/notesSlide10.xml" ContentType="application/vnd.openxmlformats-officedocument.presentationml.notesSlide+xml"/>
  <Override PartName="/ppt/slides/slide53.xml" ContentType="application/vnd.openxmlformats-officedocument.presentationml.slide+xml"/>
  <Override PartName="/ppt/slideLayouts/slideLayout19.xml" ContentType="application/vnd.openxmlformats-officedocument.presentationml.slideLayout+xml"/>
  <Override PartName="/ppt/slides/slide5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theme/theme2.xml" ContentType="application/vnd.openxmlformats-officedocument.theme+xml"/>
  <Override PartName="/ppt/theme/theme4.xml" ContentType="application/vnd.openxmlformats-officedocument.theme+xml"/>
  <Override PartName="/ppt/slides/slide2.xml" ContentType="application/vnd.openxmlformats-officedocument.presentationml.slide+xml"/>
  <Override PartName="/ppt/slideMasters/slideMaster3.xml" ContentType="application/vnd.openxmlformats-officedocument.presentationml.slideMaster+xml"/>
  <Override PartName="/ppt/slides/slide35.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slideLayouts/slideLayout25.xml" ContentType="application/vnd.openxmlformats-officedocument.presentationml.slideLayout+xml"/>
  <Override PartName="/ppt/notesSlides/notesSlide3.xml" ContentType="application/vnd.openxmlformats-officedocument.presentationml.notesSlide+xml"/>
  <Override PartName="/ppt/embeddings/oleObject6.bin" ContentType="application/vnd.openxmlformats-officedocument.oleObject"/>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embeddings/oleObject5.bin" ContentType="application/vnd.openxmlformats-officedocument.oleObject"/>
  <Override PartName="/ppt/slides/slide14.xml" ContentType="application/vnd.openxmlformats-officedocument.presentationml.slide+xml"/>
  <Override PartName="/ppt/slides/slide40.xml" ContentType="application/vnd.openxmlformats-officedocument.presentationml.slide+xml"/>
  <Override PartName="/ppt/slideLayouts/slideLayout18.xml" ContentType="application/vnd.openxmlformats-officedocument.presentationml.slideLayout+xml"/>
  <Override PartName="/ppt/embeddings/oleObject1.bin" ContentType="application/vnd.openxmlformats-officedocument.oleObject"/>
  <Override PartName="/ppt/slides/slide34.xml" ContentType="application/vnd.openxmlformats-officedocument.presentationml.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Layouts/slideLayout15.xml" ContentType="application/vnd.openxmlformats-officedocument.presentationml.slideLayout+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Default Extension="gif" ContentType="image/gif"/>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57" r:id="rId1"/>
    <p:sldMasterId id="2147483660" r:id="rId2"/>
    <p:sldMasterId id="2147483840" r:id="rId3"/>
  </p:sldMasterIdLst>
  <p:notesMasterIdLst>
    <p:notesMasterId r:id="rId61"/>
  </p:notesMasterIdLst>
  <p:handoutMasterIdLst>
    <p:handoutMasterId r:id="rId62"/>
  </p:handoutMasterIdLst>
  <p:sldIdLst>
    <p:sldId id="755" r:id="rId4"/>
    <p:sldId id="1712" r:id="rId5"/>
    <p:sldId id="1738" r:id="rId6"/>
    <p:sldId id="1739" r:id="rId7"/>
    <p:sldId id="1736" r:id="rId8"/>
    <p:sldId id="1737" r:id="rId9"/>
    <p:sldId id="1743" r:id="rId10"/>
    <p:sldId id="1740" r:id="rId11"/>
    <p:sldId id="1741" r:id="rId12"/>
    <p:sldId id="1751" r:id="rId13"/>
    <p:sldId id="1722" r:id="rId14"/>
    <p:sldId id="1719" r:id="rId15"/>
    <p:sldId id="1720" r:id="rId16"/>
    <p:sldId id="1724" r:id="rId17"/>
    <p:sldId id="1725" r:id="rId18"/>
    <p:sldId id="1723" r:id="rId19"/>
    <p:sldId id="1726" r:id="rId20"/>
    <p:sldId id="1768" r:id="rId21"/>
    <p:sldId id="1753" r:id="rId22"/>
    <p:sldId id="1728" r:id="rId23"/>
    <p:sldId id="1729" r:id="rId24"/>
    <p:sldId id="1730" r:id="rId25"/>
    <p:sldId id="1734" r:id="rId26"/>
    <p:sldId id="1735" r:id="rId27"/>
    <p:sldId id="1731" r:id="rId28"/>
    <p:sldId id="1732" r:id="rId29"/>
    <p:sldId id="1758" r:id="rId30"/>
    <p:sldId id="1769" r:id="rId31"/>
    <p:sldId id="1770" r:id="rId32"/>
    <p:sldId id="1756" r:id="rId33"/>
    <p:sldId id="1757" r:id="rId34"/>
    <p:sldId id="1748" r:id="rId35"/>
    <p:sldId id="1665" r:id="rId36"/>
    <p:sldId id="1663" r:id="rId37"/>
    <p:sldId id="1704" r:id="rId38"/>
    <p:sldId id="1664" r:id="rId39"/>
    <p:sldId id="1706" r:id="rId40"/>
    <p:sldId id="1759" r:id="rId41"/>
    <p:sldId id="1714" r:id="rId42"/>
    <p:sldId id="1715" r:id="rId43"/>
    <p:sldId id="1651" r:id="rId44"/>
    <p:sldId id="1678" r:id="rId45"/>
    <p:sldId id="1754" r:id="rId46"/>
    <p:sldId id="1775" r:id="rId47"/>
    <p:sldId id="1679" r:id="rId48"/>
    <p:sldId id="1702" r:id="rId49"/>
    <p:sldId id="1570" r:id="rId50"/>
    <p:sldId id="1760" r:id="rId51"/>
    <p:sldId id="1777" r:id="rId52"/>
    <p:sldId id="1677" r:id="rId53"/>
    <p:sldId id="1683" r:id="rId54"/>
    <p:sldId id="1764" r:id="rId55"/>
    <p:sldId id="1765" r:id="rId56"/>
    <p:sldId id="1766" r:id="rId57"/>
    <p:sldId id="1767" r:id="rId58"/>
    <p:sldId id="1701" r:id="rId59"/>
    <p:sldId id="1694" r:id="rId60"/>
  </p:sldIdLst>
  <p:sldSz cx="9144000" cy="6858000" type="screen4x3"/>
  <p:notesSz cx="6997700" cy="9271000"/>
  <p:defaultTextStyle>
    <a:defPPr>
      <a:defRPr lang="en-US"/>
    </a:defPPr>
    <a:lvl1pPr algn="l" rtl="0" eaLnBrk="0" fontAlgn="base" hangingPunct="0">
      <a:lnSpc>
        <a:spcPct val="130000"/>
      </a:lnSpc>
      <a:spcBef>
        <a:spcPct val="20000"/>
      </a:spcBef>
      <a:spcAft>
        <a:spcPct val="0"/>
      </a:spcAft>
      <a:defRPr sz="2000" kern="1200">
        <a:solidFill>
          <a:srgbClr val="294390"/>
        </a:solidFill>
        <a:latin typeface="Comic Sans MS" pitchFamily="-108" charset="0"/>
        <a:ea typeface="+mn-ea"/>
        <a:cs typeface="+mn-cs"/>
      </a:defRPr>
    </a:lvl1pPr>
    <a:lvl2pPr marL="457200" algn="l" rtl="0" eaLnBrk="0" fontAlgn="base" hangingPunct="0">
      <a:lnSpc>
        <a:spcPct val="130000"/>
      </a:lnSpc>
      <a:spcBef>
        <a:spcPct val="20000"/>
      </a:spcBef>
      <a:spcAft>
        <a:spcPct val="0"/>
      </a:spcAft>
      <a:defRPr sz="2000" kern="1200">
        <a:solidFill>
          <a:srgbClr val="294390"/>
        </a:solidFill>
        <a:latin typeface="Comic Sans MS" pitchFamily="-108" charset="0"/>
        <a:ea typeface="+mn-ea"/>
        <a:cs typeface="+mn-cs"/>
      </a:defRPr>
    </a:lvl2pPr>
    <a:lvl3pPr marL="914400" algn="l" rtl="0" eaLnBrk="0" fontAlgn="base" hangingPunct="0">
      <a:lnSpc>
        <a:spcPct val="130000"/>
      </a:lnSpc>
      <a:spcBef>
        <a:spcPct val="20000"/>
      </a:spcBef>
      <a:spcAft>
        <a:spcPct val="0"/>
      </a:spcAft>
      <a:defRPr sz="2000" kern="1200">
        <a:solidFill>
          <a:srgbClr val="294390"/>
        </a:solidFill>
        <a:latin typeface="Comic Sans MS" pitchFamily="-108" charset="0"/>
        <a:ea typeface="+mn-ea"/>
        <a:cs typeface="+mn-cs"/>
      </a:defRPr>
    </a:lvl3pPr>
    <a:lvl4pPr marL="1371600" algn="l" rtl="0" eaLnBrk="0" fontAlgn="base" hangingPunct="0">
      <a:lnSpc>
        <a:spcPct val="130000"/>
      </a:lnSpc>
      <a:spcBef>
        <a:spcPct val="20000"/>
      </a:spcBef>
      <a:spcAft>
        <a:spcPct val="0"/>
      </a:spcAft>
      <a:defRPr sz="2000" kern="1200">
        <a:solidFill>
          <a:srgbClr val="294390"/>
        </a:solidFill>
        <a:latin typeface="Comic Sans MS" pitchFamily="-108" charset="0"/>
        <a:ea typeface="+mn-ea"/>
        <a:cs typeface="+mn-cs"/>
      </a:defRPr>
    </a:lvl4pPr>
    <a:lvl5pPr marL="1828800" algn="l" rtl="0" eaLnBrk="0" fontAlgn="base" hangingPunct="0">
      <a:lnSpc>
        <a:spcPct val="130000"/>
      </a:lnSpc>
      <a:spcBef>
        <a:spcPct val="20000"/>
      </a:spcBef>
      <a:spcAft>
        <a:spcPct val="0"/>
      </a:spcAft>
      <a:defRPr sz="2000" kern="1200">
        <a:solidFill>
          <a:srgbClr val="294390"/>
        </a:solidFill>
        <a:latin typeface="Comic Sans MS" pitchFamily="-108" charset="0"/>
        <a:ea typeface="+mn-ea"/>
        <a:cs typeface="+mn-cs"/>
      </a:defRPr>
    </a:lvl5pPr>
    <a:lvl6pPr marL="2286000" algn="l" defTabSz="457200" rtl="0" eaLnBrk="1" latinLnBrk="0" hangingPunct="1">
      <a:defRPr sz="2000" kern="1200">
        <a:solidFill>
          <a:srgbClr val="294390"/>
        </a:solidFill>
        <a:latin typeface="Comic Sans MS" pitchFamily="-108" charset="0"/>
        <a:ea typeface="+mn-ea"/>
        <a:cs typeface="+mn-cs"/>
      </a:defRPr>
    </a:lvl6pPr>
    <a:lvl7pPr marL="2743200" algn="l" defTabSz="457200" rtl="0" eaLnBrk="1" latinLnBrk="0" hangingPunct="1">
      <a:defRPr sz="2000" kern="1200">
        <a:solidFill>
          <a:srgbClr val="294390"/>
        </a:solidFill>
        <a:latin typeface="Comic Sans MS" pitchFamily="-108" charset="0"/>
        <a:ea typeface="+mn-ea"/>
        <a:cs typeface="+mn-cs"/>
      </a:defRPr>
    </a:lvl7pPr>
    <a:lvl8pPr marL="3200400" algn="l" defTabSz="457200" rtl="0" eaLnBrk="1" latinLnBrk="0" hangingPunct="1">
      <a:defRPr sz="2000" kern="1200">
        <a:solidFill>
          <a:srgbClr val="294390"/>
        </a:solidFill>
        <a:latin typeface="Comic Sans MS" pitchFamily="-108" charset="0"/>
        <a:ea typeface="+mn-ea"/>
        <a:cs typeface="+mn-cs"/>
      </a:defRPr>
    </a:lvl8pPr>
    <a:lvl9pPr marL="3657600" algn="l" defTabSz="457200" rtl="0" eaLnBrk="1" latinLnBrk="0" hangingPunct="1">
      <a:defRPr sz="2000" kern="1200">
        <a:solidFill>
          <a:srgbClr val="294390"/>
        </a:solidFill>
        <a:latin typeface="Comic Sans MS" pitchFamily="-10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6" frameSlides="1"/>
  <p:showPr showNarration="1" useTimings="0">
    <p:present/>
    <p:sldAll/>
    <p:penClr>
      <a:schemeClr val="tx1"/>
    </p:penClr>
  </p:showPr>
  <p:clrMru>
    <a:srgbClr val="666699"/>
    <a:srgbClr val="CC3333"/>
    <a:srgbClr val="FF6666"/>
    <a:srgbClr val="B3B3B3"/>
    <a:srgbClr val="979DFC"/>
    <a:srgbClr val="294390"/>
    <a:srgbClr val="FFFFF9"/>
    <a:srgbClr val="333399"/>
    <a:srgbClr val="FCDC7F"/>
    <a:srgbClr val="0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horzBarState="maximized">
    <p:restoredLeft sz="15620"/>
    <p:restoredTop sz="94660"/>
  </p:normalViewPr>
  <p:slideViewPr>
    <p:cSldViewPr snapToGrid="0">
      <p:cViewPr>
        <p:scale>
          <a:sx n="100" d="100"/>
          <a:sy n="100" d="100"/>
        </p:scale>
        <p:origin x="-360" y="-1128"/>
      </p:cViewPr>
      <p:guideLst>
        <p:guide orient="horz" pos="4319"/>
        <p:guide pos="5759"/>
      </p:guideLst>
    </p:cSldViewPr>
  </p:slideViewPr>
  <p:outlineViewPr>
    <p:cViewPr>
      <p:scale>
        <a:sx n="20" d="100"/>
        <a:sy n="20"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1110" y="738"/>
      </p:cViewPr>
      <p:guideLst>
        <p:guide orient="horz" pos="2922"/>
        <p:guide pos="2206"/>
      </p:guideLst>
    </p:cSldViewPr>
  </p:notesViewPr>
  <p:gridSpacing cx="39327138" cy="39327138"/>
</p:viewPr>
</file>

<file path=ppt/_rels/presentation.xml.rels><?xml version="1.0" encoding="UTF-8" standalone="yes"?>
<Relationships xmlns="http://schemas.openxmlformats.org/package/2006/relationships"><Relationship Id="rId64" Type="http://schemas.openxmlformats.org/officeDocument/2006/relationships/presProps" Target="presProps.xml"/><Relationship Id="rId60" Type="http://schemas.openxmlformats.org/officeDocument/2006/relationships/slide" Target="slides/slide57.xml"/><Relationship Id="rId39" Type="http://schemas.openxmlformats.org/officeDocument/2006/relationships/slide" Target="slides/slide36.xml"/><Relationship Id="rId7" Type="http://schemas.openxmlformats.org/officeDocument/2006/relationships/slide" Target="slides/slide4.xml"/><Relationship Id="rId43" Type="http://schemas.openxmlformats.org/officeDocument/2006/relationships/slide" Target="slides/slide40.xml"/><Relationship Id="rId25" Type="http://schemas.openxmlformats.org/officeDocument/2006/relationships/slide" Target="slides/slide22.xml"/><Relationship Id="rId10" Type="http://schemas.openxmlformats.org/officeDocument/2006/relationships/slide" Target="slides/slide7.xml"/><Relationship Id="rId50" Type="http://schemas.openxmlformats.org/officeDocument/2006/relationships/slide" Target="slides/slide47.xml"/><Relationship Id="rId63" Type="http://schemas.openxmlformats.org/officeDocument/2006/relationships/printerSettings" Target="printerSettings/printerSettings1.bin"/><Relationship Id="rId17" Type="http://schemas.openxmlformats.org/officeDocument/2006/relationships/slide" Target="slides/slide14.xml"/><Relationship Id="rId9" Type="http://schemas.openxmlformats.org/officeDocument/2006/relationships/slide" Target="slides/slide6.xml"/><Relationship Id="rId18" Type="http://schemas.openxmlformats.org/officeDocument/2006/relationships/slide" Target="slides/slide15.xml"/><Relationship Id="rId27" Type="http://schemas.openxmlformats.org/officeDocument/2006/relationships/slide" Target="slides/slide24.xml"/><Relationship Id="rId14" Type="http://schemas.openxmlformats.org/officeDocument/2006/relationships/slide" Target="slides/slide11.xml"/><Relationship Id="rId4" Type="http://schemas.openxmlformats.org/officeDocument/2006/relationships/slide" Target="slides/slide1.xml"/><Relationship Id="rId28" Type="http://schemas.openxmlformats.org/officeDocument/2006/relationships/slide" Target="slides/slide25.xml"/><Relationship Id="rId45" Type="http://schemas.openxmlformats.org/officeDocument/2006/relationships/slide" Target="slides/slide42.xml"/><Relationship Id="rId58" Type="http://schemas.openxmlformats.org/officeDocument/2006/relationships/slide" Target="slides/slide55.xml"/><Relationship Id="rId42" Type="http://schemas.openxmlformats.org/officeDocument/2006/relationships/slide" Target="slides/slide39.xml"/><Relationship Id="rId6" Type="http://schemas.openxmlformats.org/officeDocument/2006/relationships/slide" Target="slides/slide3.xml"/><Relationship Id="rId49" Type="http://schemas.openxmlformats.org/officeDocument/2006/relationships/slide" Target="slides/slide46.xml"/><Relationship Id="rId44" Type="http://schemas.openxmlformats.org/officeDocument/2006/relationships/slide" Target="slides/slide41.xml"/><Relationship Id="rId19" Type="http://schemas.openxmlformats.org/officeDocument/2006/relationships/slide" Target="slides/slide16.xml"/><Relationship Id="rId38" Type="http://schemas.openxmlformats.org/officeDocument/2006/relationships/slide" Target="slides/slide35.xml"/><Relationship Id="rId20" Type="http://schemas.openxmlformats.org/officeDocument/2006/relationships/slide" Target="slides/slide17.xml"/><Relationship Id="rId2" Type="http://schemas.openxmlformats.org/officeDocument/2006/relationships/slideMaster" Target="slideMasters/slideMaster2.xml"/><Relationship Id="rId46" Type="http://schemas.openxmlformats.org/officeDocument/2006/relationships/slide" Target="slides/slide43.xml"/><Relationship Id="rId57" Type="http://schemas.openxmlformats.org/officeDocument/2006/relationships/slide" Target="slides/slide54.xml"/><Relationship Id="rId59" Type="http://schemas.openxmlformats.org/officeDocument/2006/relationships/slide" Target="slides/slide56.xml"/><Relationship Id="rId35" Type="http://schemas.openxmlformats.org/officeDocument/2006/relationships/slide" Target="slides/slide32.xml"/><Relationship Id="rId51" Type="http://schemas.openxmlformats.org/officeDocument/2006/relationships/slide" Target="slides/slide48.xml"/><Relationship Id="rId55" Type="http://schemas.openxmlformats.org/officeDocument/2006/relationships/slide" Target="slides/slide52.xml"/><Relationship Id="rId31" Type="http://schemas.openxmlformats.org/officeDocument/2006/relationships/slide" Target="slides/slide28.xml"/><Relationship Id="rId34" Type="http://schemas.openxmlformats.org/officeDocument/2006/relationships/slide" Target="slides/slide31.xml"/><Relationship Id="rId40" Type="http://schemas.openxmlformats.org/officeDocument/2006/relationships/slide" Target="slides/slide37.xml"/><Relationship Id="rId62" Type="http://schemas.openxmlformats.org/officeDocument/2006/relationships/handoutMaster" Target="handoutMasters/handoutMaster1.xml"/><Relationship Id="rId66" Type="http://schemas.openxmlformats.org/officeDocument/2006/relationships/theme" Target="theme/theme1.xml"/><Relationship Id="rId36" Type="http://schemas.openxmlformats.org/officeDocument/2006/relationships/slide" Target="slides/slide33.xml"/><Relationship Id="rId1" Type="http://schemas.openxmlformats.org/officeDocument/2006/relationships/slideMaster" Target="slideMasters/slideMaster1.xml"/><Relationship Id="rId24" Type="http://schemas.openxmlformats.org/officeDocument/2006/relationships/slide" Target="slides/slide21.xml"/><Relationship Id="rId47" Type="http://schemas.openxmlformats.org/officeDocument/2006/relationships/slide" Target="slides/slide44.xml"/><Relationship Id="rId56" Type="http://schemas.openxmlformats.org/officeDocument/2006/relationships/slide" Target="slides/slide53.xml"/><Relationship Id="rId48" Type="http://schemas.openxmlformats.org/officeDocument/2006/relationships/slide" Target="slides/slide45.xml"/><Relationship Id="rId8" Type="http://schemas.openxmlformats.org/officeDocument/2006/relationships/slide" Target="slides/slide5.xml"/><Relationship Id="rId13" Type="http://schemas.openxmlformats.org/officeDocument/2006/relationships/slide" Target="slides/slide10.xml"/><Relationship Id="rId32" Type="http://schemas.openxmlformats.org/officeDocument/2006/relationships/slide" Target="slides/slide29.xml"/><Relationship Id="rId37" Type="http://schemas.openxmlformats.org/officeDocument/2006/relationships/slide" Target="slides/slide34.xml"/><Relationship Id="rId52" Type="http://schemas.openxmlformats.org/officeDocument/2006/relationships/slide" Target="slides/slide49.xml"/><Relationship Id="rId65" Type="http://schemas.openxmlformats.org/officeDocument/2006/relationships/viewProps" Target="viewProps.xml"/><Relationship Id="rId67" Type="http://schemas.openxmlformats.org/officeDocument/2006/relationships/tableStyles" Target="tableStyles.xml"/><Relationship Id="rId54" Type="http://schemas.openxmlformats.org/officeDocument/2006/relationships/slide" Target="slides/slide51.xml"/><Relationship Id="rId12" Type="http://schemas.openxmlformats.org/officeDocument/2006/relationships/slide" Target="slides/slide9.xml"/><Relationship Id="rId3" Type="http://schemas.openxmlformats.org/officeDocument/2006/relationships/slideMaster" Target="slideMasters/slideMaster3.xml"/><Relationship Id="rId23" Type="http://schemas.openxmlformats.org/officeDocument/2006/relationships/slide" Target="slides/slide20.xml"/><Relationship Id="rId61" Type="http://schemas.openxmlformats.org/officeDocument/2006/relationships/notesMaster" Target="notesMasters/notesMaster1.xml"/><Relationship Id="rId53" Type="http://schemas.openxmlformats.org/officeDocument/2006/relationships/slide" Target="slides/slide50.xml"/><Relationship Id="rId26" Type="http://schemas.openxmlformats.org/officeDocument/2006/relationships/slide" Target="slides/slide23.xml"/><Relationship Id="rId30" Type="http://schemas.openxmlformats.org/officeDocument/2006/relationships/slide" Target="slides/slide27.xml"/><Relationship Id="rId11" Type="http://schemas.openxmlformats.org/officeDocument/2006/relationships/slide" Target="slides/slide8.xml"/><Relationship Id="rId29" Type="http://schemas.openxmlformats.org/officeDocument/2006/relationships/slide" Target="slides/slide26.xml"/><Relationship Id="rId16" Type="http://schemas.openxmlformats.org/officeDocument/2006/relationships/slide" Target="slides/slide13.xml"/><Relationship Id="rId33" Type="http://schemas.openxmlformats.org/officeDocument/2006/relationships/slide" Target="slides/slide30.xml"/><Relationship Id="rId41" Type="http://schemas.openxmlformats.org/officeDocument/2006/relationships/slide" Target="slides/slide38.xml"/><Relationship Id="rId5" Type="http://schemas.openxmlformats.org/officeDocument/2006/relationships/slide" Target="slides/slide2.xml"/><Relationship Id="rId15" Type="http://schemas.openxmlformats.org/officeDocument/2006/relationships/slide" Target="slides/slide12.xml"/><Relationship Id="rId22" Type="http://schemas.openxmlformats.org/officeDocument/2006/relationships/slide" Target="slides/slide19.xml"/><Relationship Id="rId21"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6" Type="http://schemas.openxmlformats.org/officeDocument/2006/relationships/image" Target="../media/image79.png"/><Relationship Id="rId4" Type="http://schemas.openxmlformats.org/officeDocument/2006/relationships/image" Target="../media/image77.png"/><Relationship Id="rId1" Type="http://schemas.openxmlformats.org/officeDocument/2006/relationships/image" Target="../media/image74.png"/><Relationship Id="rId2" Type="http://schemas.openxmlformats.org/officeDocument/2006/relationships/image" Target="../media/image75.png"/><Relationship Id="rId3" Type="http://schemas.openxmlformats.org/officeDocument/2006/relationships/image" Target="../media/image76.png"/><Relationship Id="rId5" Type="http://schemas.openxmlformats.org/officeDocument/2006/relationships/image" Target="../media/image7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3027363" cy="461963"/>
          </a:xfrm>
          <a:prstGeom prst="rect">
            <a:avLst/>
          </a:prstGeom>
          <a:noFill/>
          <a:ln w="9525">
            <a:noFill/>
            <a:miter lim="800000"/>
            <a:headEnd/>
            <a:tailEnd/>
          </a:ln>
          <a:effectLst/>
        </p:spPr>
        <p:txBody>
          <a:bodyPr vert="horz" wrap="square" lIns="92878" tIns="46438" rIns="92878" bIns="46438" numCol="1" anchor="t" anchorCtr="0" compatLnSpc="1">
            <a:prstTxWarp prst="textNoShape">
              <a:avLst/>
            </a:prstTxWarp>
          </a:bodyPr>
          <a:lstStyle>
            <a:lvl1pPr defTabSz="927100" eaLnBrk="1" hangingPunct="1">
              <a:lnSpc>
                <a:spcPct val="100000"/>
              </a:lnSpc>
              <a:spcBef>
                <a:spcPct val="0"/>
              </a:spcBef>
              <a:defRPr sz="1100">
                <a:solidFill>
                  <a:schemeClr val="tx1"/>
                </a:solidFill>
                <a:latin typeface="Times New Roman" charset="0"/>
              </a:defRPr>
            </a:lvl1pPr>
          </a:lstStyle>
          <a:p>
            <a:pPr>
              <a:defRPr/>
            </a:pPr>
            <a:endParaRPr lang="en-US"/>
          </a:p>
        </p:txBody>
      </p:sp>
      <p:sp>
        <p:nvSpPr>
          <p:cNvPr id="18435" name="Rectangle 3"/>
          <p:cNvSpPr>
            <a:spLocks noGrp="1" noChangeArrowheads="1"/>
          </p:cNvSpPr>
          <p:nvPr>
            <p:ph type="dt" sz="quarter" idx="1"/>
          </p:nvPr>
        </p:nvSpPr>
        <p:spPr bwMode="auto">
          <a:xfrm>
            <a:off x="3970338" y="0"/>
            <a:ext cx="3027362" cy="461963"/>
          </a:xfrm>
          <a:prstGeom prst="rect">
            <a:avLst/>
          </a:prstGeom>
          <a:noFill/>
          <a:ln w="9525">
            <a:noFill/>
            <a:miter lim="800000"/>
            <a:headEnd/>
            <a:tailEnd/>
          </a:ln>
          <a:effectLst/>
        </p:spPr>
        <p:txBody>
          <a:bodyPr vert="horz" wrap="square" lIns="92878" tIns="46438" rIns="92878" bIns="46438" numCol="1" anchor="t" anchorCtr="0" compatLnSpc="1">
            <a:prstTxWarp prst="textNoShape">
              <a:avLst/>
            </a:prstTxWarp>
          </a:bodyPr>
          <a:lstStyle>
            <a:lvl1pPr algn="r" defTabSz="927100" eaLnBrk="1" hangingPunct="1">
              <a:lnSpc>
                <a:spcPct val="100000"/>
              </a:lnSpc>
              <a:spcBef>
                <a:spcPct val="0"/>
              </a:spcBef>
              <a:defRPr sz="1100">
                <a:solidFill>
                  <a:schemeClr val="tx1"/>
                </a:solidFill>
                <a:latin typeface="Times New Roman" charset="0"/>
              </a:defRPr>
            </a:lvl1pPr>
          </a:lstStyle>
          <a:p>
            <a:pPr>
              <a:defRPr/>
            </a:pPr>
            <a:endParaRPr lang="en-US"/>
          </a:p>
        </p:txBody>
      </p:sp>
      <p:sp>
        <p:nvSpPr>
          <p:cNvPr id="18436" name="Rectangle 4"/>
          <p:cNvSpPr>
            <a:spLocks noGrp="1" noChangeArrowheads="1"/>
          </p:cNvSpPr>
          <p:nvPr>
            <p:ph type="ftr" sz="quarter" idx="2"/>
          </p:nvPr>
        </p:nvSpPr>
        <p:spPr bwMode="auto">
          <a:xfrm>
            <a:off x="0" y="8809038"/>
            <a:ext cx="3027363" cy="461962"/>
          </a:xfrm>
          <a:prstGeom prst="rect">
            <a:avLst/>
          </a:prstGeom>
          <a:noFill/>
          <a:ln w="9525">
            <a:noFill/>
            <a:miter lim="800000"/>
            <a:headEnd/>
            <a:tailEnd/>
          </a:ln>
          <a:effectLst/>
        </p:spPr>
        <p:txBody>
          <a:bodyPr vert="horz" wrap="square" lIns="92878" tIns="46438" rIns="92878" bIns="46438" numCol="1" anchor="b" anchorCtr="0" compatLnSpc="1">
            <a:prstTxWarp prst="textNoShape">
              <a:avLst/>
            </a:prstTxWarp>
          </a:bodyPr>
          <a:lstStyle>
            <a:lvl1pPr defTabSz="927100" eaLnBrk="1" hangingPunct="1">
              <a:lnSpc>
                <a:spcPct val="100000"/>
              </a:lnSpc>
              <a:spcBef>
                <a:spcPct val="0"/>
              </a:spcBef>
              <a:defRPr sz="1100">
                <a:solidFill>
                  <a:schemeClr val="tx1"/>
                </a:solidFill>
                <a:latin typeface="Times New Roman" charset="0"/>
              </a:defRPr>
            </a:lvl1pPr>
          </a:lstStyle>
          <a:p>
            <a:pPr>
              <a:defRPr/>
            </a:pPr>
            <a:endParaRPr lang="en-US"/>
          </a:p>
        </p:txBody>
      </p:sp>
      <p:sp>
        <p:nvSpPr>
          <p:cNvPr id="18437" name="Rectangle 5"/>
          <p:cNvSpPr>
            <a:spLocks noGrp="1" noChangeArrowheads="1"/>
          </p:cNvSpPr>
          <p:nvPr>
            <p:ph type="sldNum" sz="quarter" idx="3"/>
          </p:nvPr>
        </p:nvSpPr>
        <p:spPr bwMode="auto">
          <a:xfrm>
            <a:off x="3970338" y="8809038"/>
            <a:ext cx="3027362" cy="461962"/>
          </a:xfrm>
          <a:prstGeom prst="rect">
            <a:avLst/>
          </a:prstGeom>
          <a:noFill/>
          <a:ln w="9525">
            <a:noFill/>
            <a:miter lim="800000"/>
            <a:headEnd/>
            <a:tailEnd/>
          </a:ln>
          <a:effectLst/>
        </p:spPr>
        <p:txBody>
          <a:bodyPr vert="horz" wrap="square" lIns="92878" tIns="46438" rIns="92878" bIns="46438" numCol="1" anchor="b" anchorCtr="0" compatLnSpc="1">
            <a:prstTxWarp prst="textNoShape">
              <a:avLst/>
            </a:prstTxWarp>
          </a:bodyPr>
          <a:lstStyle>
            <a:lvl1pPr algn="r" defTabSz="927100" eaLnBrk="1" hangingPunct="1">
              <a:lnSpc>
                <a:spcPct val="100000"/>
              </a:lnSpc>
              <a:spcBef>
                <a:spcPct val="0"/>
              </a:spcBef>
              <a:defRPr sz="1100">
                <a:solidFill>
                  <a:schemeClr val="tx1"/>
                </a:solidFill>
                <a:latin typeface="Times New Roman" charset="0"/>
              </a:defRPr>
            </a:lvl1pPr>
          </a:lstStyle>
          <a:p>
            <a:pPr>
              <a:defRPr/>
            </a:pPr>
            <a:fld id="{BEF19440-EC20-C44E-BEE2-48860C7C485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EAEAEA"/>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027363" cy="460375"/>
          </a:xfrm>
          <a:prstGeom prst="rect">
            <a:avLst/>
          </a:prstGeom>
          <a:noFill/>
          <a:ln w="9525">
            <a:noFill/>
            <a:miter lim="800000"/>
            <a:headEnd/>
            <a:tailEnd/>
          </a:ln>
          <a:effectLst/>
        </p:spPr>
        <p:txBody>
          <a:bodyPr vert="horz" wrap="square" lIns="91613" tIns="45806" rIns="91613" bIns="45806" numCol="1" anchor="t" anchorCtr="0" compatLnSpc="1">
            <a:prstTxWarp prst="textNoShape">
              <a:avLst/>
            </a:prstTxWarp>
          </a:bodyPr>
          <a:lstStyle>
            <a:lvl1pPr defTabSz="917575" eaLnBrk="1" hangingPunct="1">
              <a:lnSpc>
                <a:spcPct val="100000"/>
              </a:lnSpc>
              <a:spcBef>
                <a:spcPct val="0"/>
              </a:spcBef>
              <a:defRPr sz="1100">
                <a:solidFill>
                  <a:schemeClr val="tx1"/>
                </a:solidFill>
                <a:latin typeface="Times New Roman" charset="0"/>
              </a:defRPr>
            </a:lvl1pPr>
          </a:lstStyle>
          <a:p>
            <a:pPr>
              <a:defRPr/>
            </a:pPr>
            <a:endParaRPr lang="en-US"/>
          </a:p>
        </p:txBody>
      </p:sp>
      <p:sp>
        <p:nvSpPr>
          <p:cNvPr id="97283" name="Rectangle 3"/>
          <p:cNvSpPr>
            <a:spLocks noGrp="1" noChangeArrowheads="1"/>
          </p:cNvSpPr>
          <p:nvPr>
            <p:ph type="dt" idx="1"/>
          </p:nvPr>
        </p:nvSpPr>
        <p:spPr bwMode="auto">
          <a:xfrm>
            <a:off x="3937000" y="0"/>
            <a:ext cx="3032125" cy="460375"/>
          </a:xfrm>
          <a:prstGeom prst="rect">
            <a:avLst/>
          </a:prstGeom>
          <a:noFill/>
          <a:ln w="9525">
            <a:noFill/>
            <a:miter lim="800000"/>
            <a:headEnd/>
            <a:tailEnd/>
          </a:ln>
          <a:effectLst/>
        </p:spPr>
        <p:txBody>
          <a:bodyPr vert="horz" wrap="square" lIns="91613" tIns="45806" rIns="91613" bIns="45806" numCol="1" anchor="t" anchorCtr="0" compatLnSpc="1">
            <a:prstTxWarp prst="textNoShape">
              <a:avLst/>
            </a:prstTxWarp>
          </a:bodyPr>
          <a:lstStyle>
            <a:lvl1pPr algn="r" defTabSz="917575" eaLnBrk="1" hangingPunct="1">
              <a:lnSpc>
                <a:spcPct val="100000"/>
              </a:lnSpc>
              <a:spcBef>
                <a:spcPct val="0"/>
              </a:spcBef>
              <a:defRPr sz="1100">
                <a:solidFill>
                  <a:schemeClr val="tx1"/>
                </a:solidFill>
                <a:latin typeface="Times New Roman" charset="0"/>
              </a:defRPr>
            </a:lvl1pPr>
          </a:lstStyle>
          <a:p>
            <a:pPr>
              <a:defRPr/>
            </a:pPr>
            <a:endParaRPr lang="en-US"/>
          </a:p>
        </p:txBody>
      </p:sp>
      <p:sp>
        <p:nvSpPr>
          <p:cNvPr id="29700" name="Rectangle 4"/>
          <p:cNvSpPr>
            <a:spLocks noGrp="1" noRot="1" noChangeAspect="1" noChangeArrowheads="1" noTextEdit="1"/>
          </p:cNvSpPr>
          <p:nvPr>
            <p:ph type="sldImg" idx="2"/>
          </p:nvPr>
        </p:nvSpPr>
        <p:spPr bwMode="auto">
          <a:xfrm>
            <a:off x="1177925" y="688975"/>
            <a:ext cx="4616450" cy="3462338"/>
          </a:xfrm>
          <a:prstGeom prst="rect">
            <a:avLst/>
          </a:prstGeom>
          <a:noFill/>
          <a:ln w="9525">
            <a:solidFill>
              <a:srgbClr val="000000"/>
            </a:solidFill>
            <a:miter lim="800000"/>
            <a:headEnd/>
            <a:tailEnd/>
          </a:ln>
        </p:spPr>
      </p:sp>
      <p:sp>
        <p:nvSpPr>
          <p:cNvPr id="97285" name="Rectangle 5"/>
          <p:cNvSpPr>
            <a:spLocks noGrp="1" noChangeArrowheads="1"/>
          </p:cNvSpPr>
          <p:nvPr>
            <p:ph type="body" sz="quarter" idx="3"/>
          </p:nvPr>
        </p:nvSpPr>
        <p:spPr bwMode="auto">
          <a:xfrm>
            <a:off x="909638" y="4383088"/>
            <a:ext cx="5153025" cy="1227137"/>
          </a:xfrm>
          <a:prstGeom prst="rect">
            <a:avLst/>
          </a:prstGeom>
          <a:noFill/>
          <a:ln w="9525">
            <a:noFill/>
            <a:miter lim="800000"/>
            <a:headEnd/>
            <a:tailEnd/>
          </a:ln>
          <a:effectLst/>
        </p:spPr>
        <p:txBody>
          <a:bodyPr vert="horz" wrap="square" lIns="91613" tIns="45806" rIns="91613" bIns="45806" numCol="1" anchor="t" anchorCtr="0" compatLnSpc="1">
            <a:prstTxWarp prst="textNoShape">
              <a:avLst/>
            </a:prstTxWarp>
            <a:spAutoFit/>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97286" name="Rectangle 6"/>
          <p:cNvSpPr>
            <a:spLocks noGrp="1" noChangeArrowheads="1"/>
          </p:cNvSpPr>
          <p:nvPr>
            <p:ph type="ftr" sz="quarter" idx="4"/>
          </p:nvPr>
        </p:nvSpPr>
        <p:spPr bwMode="auto">
          <a:xfrm>
            <a:off x="0" y="8847138"/>
            <a:ext cx="3027363" cy="457200"/>
          </a:xfrm>
          <a:prstGeom prst="rect">
            <a:avLst/>
          </a:prstGeom>
          <a:noFill/>
          <a:ln w="9525">
            <a:noFill/>
            <a:miter lim="800000"/>
            <a:headEnd/>
            <a:tailEnd/>
          </a:ln>
          <a:effectLst/>
        </p:spPr>
        <p:txBody>
          <a:bodyPr vert="horz" wrap="square" lIns="91613" tIns="45806" rIns="91613" bIns="45806" numCol="1" anchor="b" anchorCtr="0" compatLnSpc="1">
            <a:prstTxWarp prst="textNoShape">
              <a:avLst/>
            </a:prstTxWarp>
          </a:bodyPr>
          <a:lstStyle>
            <a:lvl1pPr defTabSz="917575" eaLnBrk="1" hangingPunct="1">
              <a:lnSpc>
                <a:spcPct val="100000"/>
              </a:lnSpc>
              <a:spcBef>
                <a:spcPct val="0"/>
              </a:spcBef>
              <a:defRPr sz="1100">
                <a:solidFill>
                  <a:schemeClr val="tx1"/>
                </a:solidFill>
                <a:latin typeface="Times New Roman" charset="0"/>
              </a:defRPr>
            </a:lvl1pPr>
          </a:lstStyle>
          <a:p>
            <a:pPr>
              <a:defRPr/>
            </a:pPr>
            <a:endParaRPr lang="en-US"/>
          </a:p>
        </p:txBody>
      </p:sp>
      <p:sp>
        <p:nvSpPr>
          <p:cNvPr id="97287" name="Rectangle 7"/>
          <p:cNvSpPr>
            <a:spLocks noGrp="1" noChangeArrowheads="1"/>
          </p:cNvSpPr>
          <p:nvPr>
            <p:ph type="sldNum" sz="quarter" idx="5"/>
          </p:nvPr>
        </p:nvSpPr>
        <p:spPr bwMode="auto">
          <a:xfrm>
            <a:off x="3937000" y="8847138"/>
            <a:ext cx="3032125" cy="457200"/>
          </a:xfrm>
          <a:prstGeom prst="rect">
            <a:avLst/>
          </a:prstGeom>
          <a:noFill/>
          <a:ln w="9525">
            <a:noFill/>
            <a:miter lim="800000"/>
            <a:headEnd/>
            <a:tailEnd/>
          </a:ln>
          <a:effectLst/>
        </p:spPr>
        <p:txBody>
          <a:bodyPr vert="horz" wrap="square" lIns="91613" tIns="45806" rIns="91613" bIns="45806" numCol="1" anchor="b" anchorCtr="0" compatLnSpc="1">
            <a:prstTxWarp prst="textNoShape">
              <a:avLst/>
            </a:prstTxWarp>
          </a:bodyPr>
          <a:lstStyle>
            <a:lvl1pPr algn="r" defTabSz="917575" eaLnBrk="1" hangingPunct="1">
              <a:lnSpc>
                <a:spcPct val="100000"/>
              </a:lnSpc>
              <a:spcBef>
                <a:spcPct val="0"/>
              </a:spcBef>
              <a:defRPr sz="1100">
                <a:solidFill>
                  <a:schemeClr val="tx1"/>
                </a:solidFill>
                <a:latin typeface="Times New Roman" charset="0"/>
              </a:defRPr>
            </a:lvl1pPr>
          </a:lstStyle>
          <a:p>
            <a:pPr>
              <a:defRPr/>
            </a:pPr>
            <a:fld id="{7190078F-0481-124F-AFD3-B23EEECB11F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ＭＳ Ｐゴシック" charset="-128"/>
      </a:defRPr>
    </a:lvl1pPr>
    <a:lvl2pPr marL="37931725" indent="-37474525"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C12781F4-A2AA-1941-936C-13613C2ED649}" type="slidenum">
              <a:rPr lang="en-US">
                <a:latin typeface="Times New Roman" pitchFamily="-108" charset="0"/>
              </a:rPr>
              <a:pPr/>
              <a:t>1</a:t>
            </a:fld>
            <a:endParaRPr lang="en-US">
              <a:latin typeface="Times New Roman" pitchFamily="-108" charset="0"/>
            </a:endParaRPr>
          </a:p>
        </p:txBody>
      </p:sp>
      <p:sp>
        <p:nvSpPr>
          <p:cNvPr id="31747" name="Rectangle 2"/>
          <p:cNvSpPr>
            <a:spLocks noGrp="1" noRot="1" noChangeAspect="1" noChangeArrowheads="1" noTextEdit="1"/>
          </p:cNvSpPr>
          <p:nvPr>
            <p:ph type="sldImg"/>
          </p:nvPr>
        </p:nvSpPr>
        <p:spPr>
          <a:solidFill>
            <a:srgbClr val="FFFFFF"/>
          </a:solidFill>
          <a:ln/>
        </p:spPr>
      </p:sp>
      <p:sp>
        <p:nvSpPr>
          <p:cNvPr id="31748" name="Rectangle 3"/>
          <p:cNvSpPr>
            <a:spLocks noGrp="1" noChangeArrowheads="1"/>
          </p:cNvSpPr>
          <p:nvPr>
            <p:ph type="body" idx="1"/>
          </p:nvPr>
        </p:nvSpPr>
        <p:spPr>
          <a:xfrm>
            <a:off x="909638" y="4383088"/>
            <a:ext cx="5153025" cy="274637"/>
          </a:xfrm>
          <a:solidFill>
            <a:srgbClr val="FFFFFF"/>
          </a:solidFill>
          <a:ln/>
        </p:spPr>
        <p:txBody>
          <a:bodyPr lIns="91111" tIns="45555" rIns="91111" bIns="45555"/>
          <a:lstStyle/>
          <a:p>
            <a:pPr defTabSz="950913" eaLnBrk="1" hangingPunct="1">
              <a:spcBef>
                <a:spcPct val="0"/>
              </a:spcBef>
            </a:pPr>
            <a:endParaRPr lang="en-US">
              <a:latin typeface="Times" pitchFamily="-108" charset="0"/>
              <a:ea typeface="ＭＳ Ｐゴシック" pitchFamily="-108" charset="-128"/>
              <a:cs typeface="ＭＳ Ｐゴシック" pitchFamily="-108"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1F2D9BF-AD9D-584F-86CA-A3C8886EA1EB}" type="slidenum">
              <a:rPr lang="en-US"/>
              <a:pPr/>
              <a:t>34</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909638" y="4383088"/>
            <a:ext cx="5153025" cy="1754187"/>
          </a:xfrm>
          <a:noFill/>
          <a:ln/>
        </p:spPr>
        <p:txBody>
          <a:bodyPr/>
          <a:lstStyle/>
          <a:p>
            <a:r>
              <a:rPr lang="en-US"/>
              <a:t>The gas distribution is important in production of secondary CR species and energy losses. It consists of 3 different components: Molecular H2, atomic H I, and ionized hydrogen H II. All three have different distributions, with H2 concentrated mostly in the plane.  It is important to note that the H2 distribution is derived indirectly using a transition in CO molecule. The curves show the distributions at different altitudes above the galactic plane. The H I distribution is broader. Ionized hydrogen HII has a very broad distribution but it is only a small fraction of the gas mass. Still it is important for diffuse gamma-ray emission since it contributes to the flux at high galactic latitudes.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A8D19BB0-6377-6A4A-970C-619013C397E2}" type="slidenum">
              <a:rPr lang="en-US">
                <a:latin typeface="Times New Roman" pitchFamily="-108" charset="0"/>
              </a:rPr>
              <a:pPr/>
              <a:t>35</a:t>
            </a:fld>
            <a:endParaRPr lang="en-US">
              <a:latin typeface="Times New Roman" pitchFamily="-10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xfrm>
            <a:off x="909638" y="4383088"/>
            <a:ext cx="5153025" cy="277812"/>
          </a:xfrm>
          <a:noFill/>
          <a:ln/>
        </p:spPr>
        <p:txBody>
          <a:bodyPr/>
          <a:lstStyle/>
          <a:p>
            <a:endParaRPr lang="en-US">
              <a:latin typeface="Times" pitchFamily="-108" charset="0"/>
              <a:ea typeface="ＭＳ Ｐゴシック" pitchFamily="-108" charset="-128"/>
              <a:cs typeface="ＭＳ Ｐゴシック" pitchFamily="-108"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76D127-AC32-C344-823F-484F626C6D2B}" type="slidenum">
              <a:rPr lang="en-US"/>
              <a:pPr/>
              <a:t>42</a:t>
            </a:fld>
            <a:endParaRPr lang="en-US"/>
          </a:p>
        </p:txBody>
      </p:sp>
      <p:sp>
        <p:nvSpPr>
          <p:cNvPr id="2503682" name="Rectangle 2"/>
          <p:cNvSpPr>
            <a:spLocks noGrp="1" noRot="1" noChangeAspect="1" noChangeArrowheads="1" noTextEdit="1"/>
          </p:cNvSpPr>
          <p:nvPr>
            <p:ph type="sldImg"/>
          </p:nvPr>
        </p:nvSpPr>
        <p:spPr>
          <a:ln/>
        </p:spPr>
      </p:sp>
      <p:sp>
        <p:nvSpPr>
          <p:cNvPr id="2503683" name="Rectangle 3"/>
          <p:cNvSpPr>
            <a:spLocks noGrp="1" noChangeArrowheads="1"/>
          </p:cNvSpPr>
          <p:nvPr>
            <p:ph type="body" idx="1"/>
          </p:nvPr>
        </p:nvSpPr>
        <p:spPr>
          <a:xfrm>
            <a:off x="909574" y="4383778"/>
            <a:ext cx="5153198" cy="277053"/>
          </a:xfr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8D2BE3-9462-5B46-8906-066E4C1F4D29}" type="slidenum">
              <a:rPr lang="en-US"/>
              <a:pPr/>
              <a:t>46</a:t>
            </a:fld>
            <a:endParaRPr lang="en-US"/>
          </a:p>
        </p:txBody>
      </p:sp>
      <p:sp>
        <p:nvSpPr>
          <p:cNvPr id="2505730" name="Rectangle 2"/>
          <p:cNvSpPr>
            <a:spLocks noGrp="1" noRot="1" noChangeAspect="1" noChangeArrowheads="1" noTextEdit="1"/>
          </p:cNvSpPr>
          <p:nvPr>
            <p:ph type="sldImg"/>
          </p:nvPr>
        </p:nvSpPr>
        <p:spPr>
          <a:xfrm>
            <a:off x="1360488" y="890588"/>
            <a:ext cx="4278312" cy="3208337"/>
          </a:xfrm>
          <a:solidFill>
            <a:srgbClr val="FFFFFF"/>
          </a:solidFill>
          <a:ln/>
        </p:spPr>
      </p:sp>
      <p:sp>
        <p:nvSpPr>
          <p:cNvPr id="2505731" name="Text Box 3"/>
          <p:cNvSpPr txBox="1">
            <a:spLocks noGrp="1" noChangeArrowheads="1"/>
          </p:cNvSpPr>
          <p:nvPr>
            <p:ph type="body" idx="1"/>
          </p:nvPr>
        </p:nvSpPr>
        <p:spPr>
          <a:xfrm>
            <a:off x="892144" y="4937885"/>
            <a:ext cx="5387722" cy="277053"/>
          </a:xfrm>
          <a:ln/>
        </p:spPr>
        <p:txBody>
          <a:bodyPr anchor="ctr"/>
          <a:lstStyle/>
          <a:p>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DE40ACA7-A38D-4C42-9319-E8639FA19868}" type="slidenum">
              <a:rPr lang="en-US">
                <a:latin typeface="Times New Roman" pitchFamily="-65" charset="0"/>
              </a:rPr>
              <a:pPr/>
              <a:t>53</a:t>
            </a:fld>
            <a:endParaRPr lang="en-US">
              <a:latin typeface="Times New Roman" pitchFamily="-65"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xfrm>
            <a:off x="909638" y="4383088"/>
            <a:ext cx="5153025" cy="757237"/>
          </a:xfrm>
          <a:noFill/>
          <a:ln/>
        </p:spPr>
        <p:txBody>
          <a:bodyPr/>
          <a:lstStyle/>
          <a:p>
            <a:pPr eaLnBrk="1" hangingPunct="1"/>
            <a:r>
              <a:rPr lang="en-US">
                <a:latin typeface="Times" pitchFamily="-65" charset="0"/>
                <a:ea typeface="ＭＳ Ｐゴシック" pitchFamily="-65" charset="-128"/>
                <a:cs typeface="ＭＳ Ｐゴシック" pitchFamily="-65" charset="-128"/>
              </a:rPr>
              <a:t>CREAM 10^11 eV/n -&gt; 10^15 eV/n</a:t>
            </a:r>
          </a:p>
          <a:p>
            <a:pPr eaLnBrk="1" hangingPunct="1"/>
            <a:r>
              <a:rPr lang="en-US">
                <a:latin typeface="Times" pitchFamily="-65" charset="0"/>
                <a:ea typeface="ＭＳ Ｐゴシック" pitchFamily="-65" charset="-128"/>
                <a:cs typeface="ＭＳ Ｐゴシック" pitchFamily="-65" charset="-128"/>
              </a:rPr>
              <a:t>TRACER 10^9 eV/n -&gt; 10^14 eV/n</a:t>
            </a:r>
          </a:p>
          <a:p>
            <a:pPr eaLnBrk="1" hangingPunct="1"/>
            <a:r>
              <a:rPr lang="en-US">
                <a:latin typeface="Times" pitchFamily="-65" charset="0"/>
                <a:ea typeface="ＭＳ Ｐゴシック" pitchFamily="-65" charset="-128"/>
                <a:cs typeface="ＭＳ Ｐゴシック" pitchFamily="-65" charset="-128"/>
              </a:rPr>
              <a:t>HESS &gt;1 TeV</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B612A3-9A9A-9145-840C-20B3AEC7D312}" type="slidenum">
              <a:rPr lang="en-US"/>
              <a:pPr/>
              <a:t>57</a:t>
            </a:fld>
            <a:endParaRPr lang="en-US"/>
          </a:p>
        </p:txBody>
      </p:sp>
      <p:sp>
        <p:nvSpPr>
          <p:cNvPr id="2316290" name="Rectangle 2"/>
          <p:cNvSpPr>
            <a:spLocks noGrp="1" noRot="1" noChangeAspect="1" noChangeArrowheads="1" noTextEdit="1"/>
          </p:cNvSpPr>
          <p:nvPr>
            <p:ph type="sldImg"/>
          </p:nvPr>
        </p:nvSpPr>
        <p:spPr>
          <a:ln/>
        </p:spPr>
      </p:sp>
      <p:sp>
        <p:nvSpPr>
          <p:cNvPr id="2316291" name="Rectangle 3"/>
          <p:cNvSpPr>
            <a:spLocks noGrp="1" noChangeArrowheads="1"/>
          </p:cNvSpPr>
          <p:nvPr>
            <p:ph type="body" idx="1"/>
          </p:nvPr>
        </p:nvSpPr>
        <p:spPr>
          <a:xfrm>
            <a:off x="909574" y="4369529"/>
            <a:ext cx="5153198" cy="277054"/>
          </a:xfrm>
        </p:spPr>
        <p:txBody>
          <a:bodyPr/>
          <a:lstStyle/>
          <a:p>
            <a:endParaRPr lang="de-D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2FA38529-F0CD-DD46-BCCC-74197FB6DE5C}" type="slidenum">
              <a:rPr lang="en-US"/>
              <a:pPr/>
              <a:t>11</a:t>
            </a:fld>
            <a:endParaRPr lang="en-US"/>
          </a:p>
        </p:txBody>
      </p:sp>
      <p:sp>
        <p:nvSpPr>
          <p:cNvPr id="36867" name="Rectangle 2"/>
          <p:cNvSpPr>
            <a:spLocks noGrp="1" noRot="1" noChangeAspect="1" noChangeArrowheads="1" noTextEdit="1"/>
          </p:cNvSpPr>
          <p:nvPr>
            <p:ph type="sldImg"/>
          </p:nvPr>
        </p:nvSpPr>
        <p:spPr>
          <a:xfrm>
            <a:off x="1179513" y="690563"/>
            <a:ext cx="4613275" cy="3460750"/>
          </a:xfrm>
          <a:ln/>
        </p:spPr>
      </p:sp>
      <p:sp>
        <p:nvSpPr>
          <p:cNvPr id="36868" name="Rectangle 3"/>
          <p:cNvSpPr>
            <a:spLocks noGrp="1" noChangeArrowheads="1"/>
          </p:cNvSpPr>
          <p:nvPr>
            <p:ph type="body" idx="1"/>
          </p:nvPr>
        </p:nvSpPr>
        <p:spPr>
          <a:xfrm>
            <a:off x="909701" y="4369502"/>
            <a:ext cx="5153307" cy="1939166"/>
          </a:xfrm>
          <a:noFill/>
          <a:ln/>
        </p:spPr>
        <p:txBody>
          <a:bodyPr lIns="95265" rIns="95265"/>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A789514B-A1E6-9D47-B7B3-8A78D973741B}" type="slidenum">
              <a:rPr lang="en-US"/>
              <a:pPr/>
              <a:t>22</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xfrm>
            <a:off x="456517" y="4383056"/>
            <a:ext cx="6161308" cy="4247489"/>
          </a:xfrm>
          <a:noFill/>
          <a:ln/>
        </p:spPr>
        <p:txBody>
          <a:bodyPr/>
          <a:lstStyle/>
          <a:p>
            <a:r>
              <a:rPr lang="en-US"/>
              <a:t>The study of stable secondary nuclei, such as Li, Be, B, Sc, Ti, V, and the radioactive secondaries (Be10, Al26, Cl36, Mn54) with the lifetime of ~1 Myr allows one to determine the propagation parameters such as the diffusion coefficient and the halo size, the volume filled with Galactic CR.</a:t>
            </a:r>
          </a:p>
          <a:p>
            <a:r>
              <a:rPr lang="en-US"/>
              <a:t>The abundances of K-capture isotopes in CR can serve as important energy markers and can be used to study the energy-dependent effects. Such nuclei usually decay via electron-capture and have a short lifetime in the medium while in CR they are created bare and therefore live much longer. This opens a possibility to probe the diffusive reacceleration in the ISM and heliospheric modulation.</a:t>
            </a:r>
          </a:p>
          <a:p>
            <a:r>
              <a:rPr lang="en-US"/>
              <a:t>The relatively short-lived isotopes such as C14 (~6 kyr) and heavy nuclei allow us to study the local medium, such as the Local Bubble. The short half-life radio-nuclei can’t come from distant locations because they decay. On the other hand, the heavy nuclei have a large total inelastic cross section thus they have a large probability to disintegrate; only the “local” nuclei can survive.</a:t>
            </a:r>
          </a:p>
          <a:p>
            <a:r>
              <a:rPr lang="en-US"/>
              <a:t>Finally, the derived source abundances of heavy CR nuclei may provide some clues to primary material for CR and sites of their acceleration. They can help to distinguish between two major hypotheses of CR fractionation, namely by FIP and volatility, leading to very different conclusions of CR origin. </a:t>
            </a:r>
          </a:p>
          <a:p>
            <a:r>
              <a:rPr lang="en-US"/>
              <a:t>Well. The well-developed model can serve as a basis in many other studies. To name only few, these are nucleosynthesis, search for the DM signatures in CR, the spectrum and origin of extragalactic gamma rays, and study the solar modulation. </a:t>
            </a:r>
          </a:p>
          <a:p>
            <a:r>
              <a:rPr lang="en-US"/>
              <a:t>Now I’ll show you how it works.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3A8D3F-88E6-864A-A193-F093567F358A}" type="slidenum">
              <a:rPr lang="en-US"/>
              <a:pPr/>
              <a:t>23</a:t>
            </a:fld>
            <a:endParaRPr lang="en-US"/>
          </a:p>
        </p:txBody>
      </p:sp>
      <p:sp>
        <p:nvSpPr>
          <p:cNvPr id="2560002" name="Rectangle 2"/>
          <p:cNvSpPr>
            <a:spLocks noGrp="1" noRot="1" noChangeAspect="1" noChangeArrowheads="1" noTextEdit="1"/>
          </p:cNvSpPr>
          <p:nvPr>
            <p:ph type="sldImg"/>
          </p:nvPr>
        </p:nvSpPr>
        <p:spPr>
          <a:ln/>
        </p:spPr>
      </p:sp>
      <p:sp>
        <p:nvSpPr>
          <p:cNvPr id="2560003" name="Rectangle 3"/>
          <p:cNvSpPr>
            <a:spLocks noGrp="1" noChangeArrowheads="1"/>
          </p:cNvSpPr>
          <p:nvPr>
            <p:ph type="body" idx="1"/>
          </p:nvPr>
        </p:nvSpPr>
        <p:spPr>
          <a:xfrm>
            <a:off x="909574" y="4383778"/>
            <a:ext cx="5153198" cy="277053"/>
          </a:xfrm>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EDA1BC5-30F4-B84F-8510-D46D961CA1A5}" type="slidenum">
              <a:rPr lang="en-US"/>
              <a:pPr/>
              <a:t>24</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09638" y="4383088"/>
            <a:ext cx="5153025" cy="274637"/>
          </a:xfrm>
          <a:no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31C51BFD-4341-4D41-B525-8DC1B59C312A}" type="slidenum">
              <a:rPr lang="en-US"/>
              <a:pPr/>
              <a:t>25</a:t>
            </a:fld>
            <a:endParaRPr lang="en-US"/>
          </a:p>
        </p:txBody>
      </p:sp>
      <p:sp>
        <p:nvSpPr>
          <p:cNvPr id="117763" name="Rectangle 2"/>
          <p:cNvSpPr>
            <a:spLocks noGrp="1" noRot="1" noChangeAspect="1" noChangeArrowheads="1" noTextEdit="1"/>
          </p:cNvSpPr>
          <p:nvPr>
            <p:ph type="sldImg"/>
          </p:nvPr>
        </p:nvSpPr>
        <p:spPr>
          <a:xfrm>
            <a:off x="1196975" y="701675"/>
            <a:ext cx="4616450" cy="3462338"/>
          </a:xfrm>
          <a:ln/>
        </p:spPr>
      </p:sp>
      <p:sp>
        <p:nvSpPr>
          <p:cNvPr id="117764" name="Rectangle 3"/>
          <p:cNvSpPr>
            <a:spLocks noGrp="1" noChangeArrowheads="1"/>
          </p:cNvSpPr>
          <p:nvPr>
            <p:ph type="body" idx="1"/>
          </p:nvPr>
        </p:nvSpPr>
        <p:spPr>
          <a:xfrm>
            <a:off x="909701" y="4383056"/>
            <a:ext cx="5153307" cy="517238"/>
          </a:xfrm>
          <a:noFill/>
          <a:ln/>
        </p:spPr>
        <p:txBody>
          <a:bodyPr/>
          <a:lstStyle/>
          <a:p>
            <a:endParaRPr lang="en-US"/>
          </a:p>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9413D44-D030-AC47-B23E-FB1B3BB80B1F}" type="slidenum">
              <a:rPr lang="en-US"/>
              <a:pPr/>
              <a:t>30</a:t>
            </a:fld>
            <a:endParaRPr 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xfrm>
            <a:off x="909638" y="4383088"/>
            <a:ext cx="5153025" cy="1255712"/>
          </a:xfrm>
          <a:noFill/>
          <a:ln/>
        </p:spPr>
        <p:txBody>
          <a:bodyPr/>
          <a:lstStyle/>
          <a:p>
            <a:pPr eaLnBrk="1" hangingPunct="1"/>
            <a:r>
              <a:rPr lang="en-US"/>
              <a:t>The study of transport of CR nuclear component requires consideration of nuclear fragmentation and production of secondary isotopes where hundreds of isotopes are involved. Unfortunately, many reactions are not well-measured.</a:t>
            </a:r>
          </a:p>
          <a:p>
            <a:pPr eaLnBrk="1" hangingPunct="1"/>
            <a:r>
              <a:rPr lang="en-US"/>
              <a:t>Here I also summarized some of the isotopes which are most important in astrophysics: secondaries, radioactive with half-life ~1 Myr, and K-capture isotopes. We will talk about them later.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FFC49B1F-8AFE-B648-9090-D80CC907CB75}" type="slidenum">
              <a:rPr lang="en-US"/>
              <a:pPr/>
              <a:t>31</a:t>
            </a:fld>
            <a:endParaRPr lang="en-US"/>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909638" y="4383088"/>
            <a:ext cx="5153025" cy="1004887"/>
          </a:xfrm>
          <a:noFill/>
          <a:ln/>
        </p:spPr>
        <p:txBody>
          <a:bodyPr/>
          <a:lstStyle/>
          <a:p>
            <a:pPr eaLnBrk="1" hangingPunct="1"/>
            <a:r>
              <a:rPr lang="en-US"/>
              <a:t>This is an illustration of the influence of the production cross sections on the derivation of the halo size from radioactive secondaries. The curves show the semi-empirical systematics and more accurate cross sections derived from the nuclear models and data. In case of Al26, when we use the improved cross sections the huge error reduces to small error bars.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C3BA6553-2B5D-1144-8ECA-2F9FF9125B60}" type="slidenum">
              <a:rPr lang="en-US"/>
              <a:pPr/>
              <a:t>33</a:t>
            </a:fld>
            <a:endParaRPr lang="en-US"/>
          </a:p>
        </p:txBody>
      </p:sp>
      <p:sp>
        <p:nvSpPr>
          <p:cNvPr id="60419" name="Text Box 2"/>
          <p:cNvSpPr txBox="1">
            <a:spLocks noChangeArrowheads="1"/>
          </p:cNvSpPr>
          <p:nvPr/>
        </p:nvSpPr>
        <p:spPr bwMode="auto">
          <a:xfrm>
            <a:off x="1177925" y="690563"/>
            <a:ext cx="4613275" cy="3462337"/>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60420" name="Text Box 3"/>
          <p:cNvSpPr>
            <a:spLocks noGrp="1" noChangeArrowheads="1"/>
          </p:cNvSpPr>
          <p:nvPr>
            <p:ph type="body"/>
          </p:nvPr>
        </p:nvSpPr>
        <p:spPr>
          <a:xfrm>
            <a:off x="909638" y="4808538"/>
            <a:ext cx="1200150" cy="274637"/>
          </a:xfrm>
          <a:noFill/>
          <a:ln/>
        </p:spPr>
        <p:txBody>
          <a:bodyPr wrap="none" anchor="ct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4" name="Line 4"/>
          <p:cNvSpPr>
            <a:spLocks noChangeShapeType="1"/>
          </p:cNvSpPr>
          <p:nvPr/>
        </p:nvSpPr>
        <p:spPr bwMode="auto">
          <a:xfrm>
            <a:off x="912813" y="6477000"/>
            <a:ext cx="7313612" cy="0"/>
          </a:xfrm>
          <a:prstGeom prst="line">
            <a:avLst/>
          </a:prstGeom>
          <a:noFill/>
          <a:ln w="25400">
            <a:solidFill>
              <a:srgbClr val="294390"/>
            </a:solidFill>
            <a:round/>
            <a:headEnd/>
            <a:tailEnd/>
          </a:ln>
          <a:effectLst/>
        </p:spPr>
        <p:txBody>
          <a:bodyPr wrap="none" anchor="ctr">
            <a:prstTxWarp prst="textNoShape">
              <a:avLst/>
            </a:prstTxWarp>
          </a:bodyPr>
          <a:lstStyle/>
          <a:p>
            <a:pPr>
              <a:defRPr/>
            </a:pPr>
            <a:endParaRPr lang="en-US">
              <a:latin typeface="Comic Sans MS" charset="0"/>
            </a:endParaRPr>
          </a:p>
        </p:txBody>
      </p:sp>
      <p:sp>
        <p:nvSpPr>
          <p:cNvPr id="5" name="Line 5"/>
          <p:cNvSpPr>
            <a:spLocks noChangeShapeType="1"/>
          </p:cNvSpPr>
          <p:nvPr/>
        </p:nvSpPr>
        <p:spPr bwMode="auto">
          <a:xfrm>
            <a:off x="1370013" y="6400800"/>
            <a:ext cx="6399212" cy="0"/>
          </a:xfrm>
          <a:prstGeom prst="line">
            <a:avLst/>
          </a:prstGeom>
          <a:noFill/>
          <a:ln w="25400">
            <a:solidFill>
              <a:srgbClr val="294390"/>
            </a:solidFill>
            <a:round/>
            <a:headEnd/>
            <a:tailEnd/>
          </a:ln>
          <a:effectLst/>
        </p:spPr>
        <p:txBody>
          <a:bodyPr wrap="none" anchor="ctr">
            <a:prstTxWarp prst="textNoShape">
              <a:avLst/>
            </a:prstTxWarp>
          </a:bodyPr>
          <a:lstStyle/>
          <a:p>
            <a:pPr>
              <a:defRPr/>
            </a:pPr>
            <a:endParaRPr lang="en-US">
              <a:latin typeface="Comic Sans MS" charset="0"/>
            </a:endParaRPr>
          </a:p>
        </p:txBody>
      </p:sp>
      <p:sp>
        <p:nvSpPr>
          <p:cNvPr id="6" name="Text Box 9"/>
          <p:cNvSpPr txBox="1">
            <a:spLocks noChangeArrowheads="1"/>
          </p:cNvSpPr>
          <p:nvPr userDrawn="1"/>
        </p:nvSpPr>
        <p:spPr bwMode="auto">
          <a:xfrm>
            <a:off x="0" y="6567488"/>
            <a:ext cx="9144000" cy="228600"/>
          </a:xfrm>
          <a:prstGeom prst="rect">
            <a:avLst/>
          </a:prstGeom>
          <a:noFill/>
          <a:ln w="9525">
            <a:noFill/>
            <a:miter lim="800000"/>
            <a:headEnd/>
            <a:tailEnd/>
          </a:ln>
          <a:effectLst/>
        </p:spPr>
        <p:txBody>
          <a:bodyPr>
            <a:prstTxWarp prst="textNoShape">
              <a:avLst/>
            </a:prstTxWarp>
            <a:spAutoFit/>
          </a:bodyPr>
          <a:lstStyle/>
          <a:p>
            <a:pPr eaLnBrk="1" hangingPunct="1">
              <a:lnSpc>
                <a:spcPct val="100000"/>
              </a:lnSpc>
              <a:spcBef>
                <a:spcPct val="0"/>
              </a:spcBef>
              <a:defRPr/>
            </a:pPr>
            <a:r>
              <a:rPr lang="en-US" sz="900" dirty="0">
                <a:solidFill>
                  <a:schemeClr val="accent2"/>
                </a:solidFill>
                <a:latin typeface="Arial" charset="0"/>
              </a:rPr>
              <a:t>	</a:t>
            </a:r>
            <a:r>
              <a:rPr lang="en-US" sz="900" dirty="0">
                <a:solidFill>
                  <a:schemeClr val="accent2"/>
                </a:solidFill>
                <a:latin typeface="Comic Sans MS" charset="0"/>
              </a:rPr>
              <a:t>IVM/Stanford-KIPAC  </a:t>
            </a:r>
            <a:fld id="{CE008D63-206C-9246-A0A6-FD16B0BFBE06}" type="slidenum">
              <a:rPr lang="en-US" sz="900">
                <a:solidFill>
                  <a:schemeClr val="accent2"/>
                </a:solidFill>
                <a:latin typeface="Comic Sans MS" charset="0"/>
              </a:rPr>
              <a:pPr eaLnBrk="1" hangingPunct="1">
                <a:lnSpc>
                  <a:spcPct val="100000"/>
                </a:lnSpc>
                <a:spcBef>
                  <a:spcPct val="0"/>
                </a:spcBef>
                <a:defRPr/>
              </a:pPr>
              <a:t>‹#›</a:t>
            </a:fld>
            <a:r>
              <a:rPr lang="en-US" sz="900" dirty="0">
                <a:solidFill>
                  <a:schemeClr val="accent2"/>
                </a:solidFill>
                <a:latin typeface="Comic Sans MS" charset="0"/>
              </a:rPr>
              <a:t> 				</a:t>
            </a:r>
            <a:r>
              <a:rPr lang="en-US" sz="900" dirty="0" smtClean="0">
                <a:solidFill>
                  <a:schemeClr val="accent2"/>
                </a:solidFill>
                <a:latin typeface="Comic Sans MS" charset="0"/>
              </a:rPr>
              <a:t>	PAMELA</a:t>
            </a:r>
            <a:r>
              <a:rPr lang="en-US" sz="900" baseline="0" dirty="0" smtClean="0">
                <a:solidFill>
                  <a:schemeClr val="accent2"/>
                </a:solidFill>
                <a:latin typeface="Comic Sans MS" charset="0"/>
              </a:rPr>
              <a:t> Workshop, Rome</a:t>
            </a:r>
            <a:r>
              <a:rPr lang="en-US" sz="900" dirty="0" smtClean="0">
                <a:solidFill>
                  <a:schemeClr val="accent2"/>
                </a:solidFill>
                <a:latin typeface="Comic Sans MS" charset="0"/>
              </a:rPr>
              <a:t>/May 12, </a:t>
            </a:r>
            <a:r>
              <a:rPr lang="en-US" sz="900" dirty="0">
                <a:solidFill>
                  <a:schemeClr val="accent2"/>
                </a:solidFill>
                <a:latin typeface="Comic Sans MS" charset="0"/>
              </a:rPr>
              <a:t>2009</a:t>
            </a:r>
          </a:p>
        </p:txBody>
      </p:sp>
      <p:sp>
        <p:nvSpPr>
          <p:cNvPr id="2566146" name="Rectangle 2"/>
          <p:cNvSpPr>
            <a:spLocks noGrp="1" noChangeArrowheads="1"/>
          </p:cNvSpPr>
          <p:nvPr>
            <p:ph type="ctrTitle"/>
          </p:nvPr>
        </p:nvSpPr>
        <p:spPr>
          <a:xfrm>
            <a:off x="685800" y="1600200"/>
            <a:ext cx="7772400" cy="1828800"/>
          </a:xfrm>
        </p:spPr>
        <p:txBody>
          <a:bodyPr/>
          <a:lstStyle>
            <a:lvl1pPr>
              <a:defRPr sz="4000"/>
            </a:lvl1pPr>
          </a:lstStyle>
          <a:p>
            <a:r>
              <a:rPr lang="en-US"/>
              <a:t>Click to edit Master title style</a:t>
            </a:r>
          </a:p>
        </p:txBody>
      </p:sp>
      <p:sp>
        <p:nvSpPr>
          <p:cNvPr id="2566147" name="Rectangle 3"/>
          <p:cNvSpPr>
            <a:spLocks noGrp="1" noChangeArrowheads="1"/>
          </p:cNvSpPr>
          <p:nvPr>
            <p:ph type="subTitle" idx="1"/>
          </p:nvPr>
        </p:nvSpPr>
        <p:spPr>
          <a:xfrm>
            <a:off x="1371600" y="3810000"/>
            <a:ext cx="6400800" cy="1143000"/>
          </a:xfrm>
        </p:spPr>
        <p:txBody>
          <a:bodyPr/>
          <a:lstStyle>
            <a:lvl1pPr marL="0" indent="0" algn="ctr">
              <a:lnSpc>
                <a:spcPct val="150000"/>
              </a:lnSpc>
              <a:buFont typeface="Wingdings" charset="2"/>
              <a:buNone/>
              <a:defRPr>
                <a:solidFill>
                  <a:schemeClr val="tx1"/>
                </a:solidFill>
              </a:defRPr>
            </a:lvl1pPr>
          </a:lstStyle>
          <a:p>
            <a:r>
              <a:rPr lang="en-US"/>
              <a:t>Click to edit Master subtitle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36525"/>
            <a:ext cx="1943100" cy="6188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36525"/>
            <a:ext cx="5676900" cy="6188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95375" y="136525"/>
            <a:ext cx="6988175" cy="5334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066800"/>
            <a:ext cx="3810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0668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719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95375" y="136525"/>
            <a:ext cx="6988175" cy="533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0668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85800" y="37719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066800"/>
            <a:ext cx="3810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6" name="Rectangle 6"/>
          <p:cNvSpPr>
            <a:spLocks noGrp="1" noChangeArrowheads="1"/>
          </p:cNvSpPr>
          <p:nvPr>
            <p:ph type="sldNum" sz="quarter" idx="12"/>
          </p:nvPr>
        </p:nvSpPr>
        <p:spPr>
          <a:ln/>
        </p:spPr>
        <p:txBody>
          <a:bodyPr/>
          <a:lstStyle>
            <a:lvl1pPr>
              <a:defRPr/>
            </a:lvl1pPr>
          </a:lstStyle>
          <a:p>
            <a:pPr>
              <a:defRPr/>
            </a:pPr>
            <a:fld id="{0D7AF85B-1FEC-1F45-A61E-6B26ED5BE52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6" name="Rectangle 6"/>
          <p:cNvSpPr>
            <a:spLocks noGrp="1" noChangeArrowheads="1"/>
          </p:cNvSpPr>
          <p:nvPr>
            <p:ph type="sldNum" sz="quarter" idx="12"/>
          </p:nvPr>
        </p:nvSpPr>
        <p:spPr>
          <a:ln/>
        </p:spPr>
        <p:txBody>
          <a:bodyPr/>
          <a:lstStyle>
            <a:lvl1pPr>
              <a:defRPr/>
            </a:lvl1pPr>
          </a:lstStyle>
          <a:p>
            <a:pPr>
              <a:defRPr/>
            </a:pPr>
            <a:fld id="{D68BF170-845F-B741-828F-B7BFBADCB63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6" name="Rectangle 6"/>
          <p:cNvSpPr>
            <a:spLocks noGrp="1" noChangeArrowheads="1"/>
          </p:cNvSpPr>
          <p:nvPr>
            <p:ph type="sldNum" sz="quarter" idx="12"/>
          </p:nvPr>
        </p:nvSpPr>
        <p:spPr>
          <a:ln/>
        </p:spPr>
        <p:txBody>
          <a:bodyPr/>
          <a:lstStyle>
            <a:lvl1pPr>
              <a:defRPr/>
            </a:lvl1pPr>
          </a:lstStyle>
          <a:p>
            <a:pPr>
              <a:defRPr/>
            </a:pPr>
            <a:fld id="{45C366DB-B5DD-7644-888E-1624AC2FDB67}"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7" name="Rectangle 6"/>
          <p:cNvSpPr>
            <a:spLocks noGrp="1" noChangeArrowheads="1"/>
          </p:cNvSpPr>
          <p:nvPr>
            <p:ph type="sldNum" sz="quarter" idx="12"/>
          </p:nvPr>
        </p:nvSpPr>
        <p:spPr>
          <a:ln/>
        </p:spPr>
        <p:txBody>
          <a:bodyPr/>
          <a:lstStyle>
            <a:lvl1pPr>
              <a:defRPr/>
            </a:lvl1pPr>
          </a:lstStyle>
          <a:p>
            <a:pPr>
              <a:defRPr/>
            </a:pPr>
            <a:fld id="{7B27B667-C53C-0D49-92E9-B25BBE54787C}"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9" name="Rectangle 6"/>
          <p:cNvSpPr>
            <a:spLocks noGrp="1" noChangeArrowheads="1"/>
          </p:cNvSpPr>
          <p:nvPr>
            <p:ph type="sldNum" sz="quarter" idx="12"/>
          </p:nvPr>
        </p:nvSpPr>
        <p:spPr>
          <a:ln/>
        </p:spPr>
        <p:txBody>
          <a:bodyPr/>
          <a:lstStyle>
            <a:lvl1pPr>
              <a:defRPr/>
            </a:lvl1pPr>
          </a:lstStyle>
          <a:p>
            <a:pPr>
              <a:defRPr/>
            </a:pPr>
            <a:fld id="{30125DB3-ABC5-EA4B-AD3C-DA20B22ABEA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5" name="Rectangle 6"/>
          <p:cNvSpPr>
            <a:spLocks noGrp="1" noChangeArrowheads="1"/>
          </p:cNvSpPr>
          <p:nvPr>
            <p:ph type="sldNum" sz="quarter" idx="12"/>
          </p:nvPr>
        </p:nvSpPr>
        <p:spPr>
          <a:ln/>
        </p:spPr>
        <p:txBody>
          <a:bodyPr/>
          <a:lstStyle>
            <a:lvl1pPr>
              <a:defRPr/>
            </a:lvl1pPr>
          </a:lstStyle>
          <a:p>
            <a:pPr>
              <a:defRPr/>
            </a:pPr>
            <a:fld id="{1D522D55-59E6-2248-A76F-44A3F04D8BF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4" name="Rectangle 6"/>
          <p:cNvSpPr>
            <a:spLocks noGrp="1" noChangeArrowheads="1"/>
          </p:cNvSpPr>
          <p:nvPr>
            <p:ph type="sldNum" sz="quarter" idx="12"/>
          </p:nvPr>
        </p:nvSpPr>
        <p:spPr>
          <a:ln/>
        </p:spPr>
        <p:txBody>
          <a:bodyPr/>
          <a:lstStyle>
            <a:lvl1pPr>
              <a:defRPr/>
            </a:lvl1pPr>
          </a:lstStyle>
          <a:p>
            <a:pPr>
              <a:defRPr/>
            </a:pPr>
            <a:fld id="{38B1F6AB-6018-0343-80D7-A789ECDD1603}"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7" name="Rectangle 6"/>
          <p:cNvSpPr>
            <a:spLocks noGrp="1" noChangeArrowheads="1"/>
          </p:cNvSpPr>
          <p:nvPr>
            <p:ph type="sldNum" sz="quarter" idx="12"/>
          </p:nvPr>
        </p:nvSpPr>
        <p:spPr>
          <a:ln/>
        </p:spPr>
        <p:txBody>
          <a:bodyPr/>
          <a:lstStyle>
            <a:lvl1pPr>
              <a:defRPr/>
            </a:lvl1pPr>
          </a:lstStyle>
          <a:p>
            <a:pPr>
              <a:defRPr/>
            </a:pPr>
            <a:fld id="{B59D3B1F-60B2-2A44-8830-A0EAE7048D45}"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7" name="Rectangle 6"/>
          <p:cNvSpPr>
            <a:spLocks noGrp="1" noChangeArrowheads="1"/>
          </p:cNvSpPr>
          <p:nvPr>
            <p:ph type="sldNum" sz="quarter" idx="12"/>
          </p:nvPr>
        </p:nvSpPr>
        <p:spPr>
          <a:ln/>
        </p:spPr>
        <p:txBody>
          <a:bodyPr/>
          <a:lstStyle>
            <a:lvl1pPr>
              <a:defRPr/>
            </a:lvl1pPr>
          </a:lstStyle>
          <a:p>
            <a:pPr>
              <a:defRPr/>
            </a:pPr>
            <a:fld id="{5BDC2944-13EA-D347-BC26-7AEAF3C8A5E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6" name="Rectangle 6"/>
          <p:cNvSpPr>
            <a:spLocks noGrp="1" noChangeArrowheads="1"/>
          </p:cNvSpPr>
          <p:nvPr>
            <p:ph type="sldNum" sz="quarter" idx="12"/>
          </p:nvPr>
        </p:nvSpPr>
        <p:spPr>
          <a:ln/>
        </p:spPr>
        <p:txBody>
          <a:bodyPr/>
          <a:lstStyle>
            <a:lvl1pPr>
              <a:defRPr/>
            </a:lvl1pPr>
          </a:lstStyle>
          <a:p>
            <a:pPr>
              <a:defRPr/>
            </a:pPr>
            <a:fld id="{64D26D7A-B84C-CA4D-AF76-4DA0288E784F}"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Page Number</a:t>
            </a:r>
          </a:p>
        </p:txBody>
      </p:sp>
      <p:sp>
        <p:nvSpPr>
          <p:cNvPr id="6" name="Rectangle 6"/>
          <p:cNvSpPr>
            <a:spLocks noGrp="1" noChangeArrowheads="1"/>
          </p:cNvSpPr>
          <p:nvPr>
            <p:ph type="sldNum" sz="quarter" idx="12"/>
          </p:nvPr>
        </p:nvSpPr>
        <p:spPr>
          <a:ln/>
        </p:spPr>
        <p:txBody>
          <a:bodyPr/>
          <a:lstStyle>
            <a:lvl1pPr>
              <a:defRPr/>
            </a:lvl1pPr>
          </a:lstStyle>
          <a:p>
            <a:pPr>
              <a:defRPr/>
            </a:pPr>
            <a:fld id="{B52A9C80-7F89-2A47-93DC-AB22827E6694}"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lgn="ctr">
              <a:defRPr smtClean="0"/>
            </a:lvl1pPr>
          </a:lstStyle>
          <a:p>
            <a:r>
              <a:rPr lang="en-US"/>
              <a:t>TeV Particle Astrophysics 2009</a:t>
            </a:r>
            <a:endParaRPr lang="en-US">
              <a:ea typeface="Arial" charset="0"/>
              <a:cs typeface="Arial" charset="0"/>
            </a:endParaRPr>
          </a:p>
          <a:p>
            <a:r>
              <a:rPr lang="en-US"/>
              <a:t>Page </a:t>
            </a:r>
            <a:fld id="{F4A5B111-630B-F745-B22F-162DF499BD41}" type="slidenum">
              <a:rPr lang="en-US"/>
              <a:pPr/>
              <a:t>‹#›</a:t>
            </a:fld>
            <a:endParaRPr lang="en-US"/>
          </a:p>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0668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1.jpe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4" Type="http://schemas.openxmlformats.org/officeDocument/2006/relationships/slideLayout" Target="../slideLayouts/slideLayout17.xml"/><Relationship Id="rId7" Type="http://schemas.openxmlformats.org/officeDocument/2006/relationships/slideLayout" Target="../slideLayouts/slideLayout20.xml"/><Relationship Id="rId11" Type="http://schemas.openxmlformats.org/officeDocument/2006/relationships/slideLayout" Target="../slideLayouts/slideLayout2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8" Type="http://schemas.openxmlformats.org/officeDocument/2006/relationships/slideLayout" Target="../slideLayouts/slideLayout21.xml"/><Relationship Id="rId13" Type="http://schemas.openxmlformats.org/officeDocument/2006/relationships/image" Target="../media/image1.jpeg"/><Relationship Id="rId10" Type="http://schemas.openxmlformats.org/officeDocument/2006/relationships/slideLayout" Target="../slideLayouts/slideLayout23.xml"/><Relationship Id="rId5"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5.xml"/><Relationship Id="rId9" Type="http://schemas.openxmlformats.org/officeDocument/2006/relationships/slideLayout" Target="../slideLayouts/slideLayout22.xml"/><Relationship Id="rId3"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25.xml"/><Relationship Id="rId2" Type="http://schemas.openxmlformats.org/officeDocument/2006/relationships/theme" Target="../theme/theme3.xml"/><Relationship Id="rId3" Type="http://schemas.openxmlformats.org/officeDocument/2006/relationships/image" Target="../media/image1.jpeg"/><Relationship Id="rId5"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95375" y="136525"/>
            <a:ext cx="6988175"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066800"/>
            <a:ext cx="7772400"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65128" name="Text Box 8"/>
          <p:cNvSpPr txBox="1">
            <a:spLocks noChangeArrowheads="1"/>
          </p:cNvSpPr>
          <p:nvPr userDrawn="1"/>
        </p:nvSpPr>
        <p:spPr bwMode="auto">
          <a:xfrm>
            <a:off x="0" y="6567488"/>
            <a:ext cx="9144000" cy="230832"/>
          </a:xfrm>
          <a:prstGeom prst="rect">
            <a:avLst/>
          </a:prstGeom>
          <a:noFill/>
          <a:ln w="9525">
            <a:noFill/>
            <a:miter lim="800000"/>
            <a:headEnd/>
            <a:tailEnd/>
          </a:ln>
          <a:effectLst/>
        </p:spPr>
        <p:txBody>
          <a:bodyPr>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900" b="1" baseline="0" dirty="0" smtClean="0">
                <a:solidFill>
                  <a:schemeClr val="accent2">
                    <a:lumMod val="75000"/>
                  </a:schemeClr>
                </a:solidFill>
                <a:latin typeface="Arial" charset="0"/>
              </a:rPr>
              <a:t>       </a:t>
            </a:r>
            <a:r>
              <a:rPr lang="en-US" sz="900" b="1" kern="1200" dirty="0" smtClean="0">
                <a:solidFill>
                  <a:schemeClr val="accent2">
                    <a:lumMod val="75000"/>
                  </a:schemeClr>
                </a:solidFill>
                <a:latin typeface="Comic Sans MS" pitchFamily="-108" charset="0"/>
                <a:ea typeface="+mn-ea"/>
                <a:cs typeface="+mn-cs"/>
              </a:rPr>
              <a:t>KEK-CPWS-HEAP2009</a:t>
            </a:r>
            <a:r>
              <a:rPr lang="en-US" sz="900" b="1" kern="1200" baseline="0" dirty="0" smtClean="0">
                <a:solidFill>
                  <a:schemeClr val="accent2">
                    <a:lumMod val="75000"/>
                  </a:schemeClr>
                </a:solidFill>
                <a:latin typeface="Comic Sans MS" charset="0"/>
                <a:ea typeface="+mn-ea"/>
                <a:cs typeface="+mn-cs"/>
              </a:rPr>
              <a:t> – Nov. 10-12</a:t>
            </a:r>
            <a:r>
              <a:rPr lang="en-US" sz="900" b="1" baseline="0" dirty="0" smtClean="0">
                <a:solidFill>
                  <a:schemeClr val="accent2">
                    <a:lumMod val="75000"/>
                  </a:schemeClr>
                </a:solidFill>
                <a:latin typeface="Comic Sans MS" charset="0"/>
              </a:rPr>
              <a:t>,</a:t>
            </a:r>
            <a:r>
              <a:rPr lang="en-US" sz="900" b="1" dirty="0" smtClean="0">
                <a:solidFill>
                  <a:schemeClr val="accent2">
                    <a:lumMod val="75000"/>
                  </a:schemeClr>
                </a:solidFill>
                <a:latin typeface="Comic Sans MS" charset="0"/>
              </a:rPr>
              <a:t> 2009</a:t>
            </a:r>
            <a:r>
              <a:rPr lang="en-US" sz="900" b="1" baseline="0" dirty="0" smtClean="0">
                <a:solidFill>
                  <a:schemeClr val="accent2">
                    <a:lumMod val="75000"/>
                  </a:schemeClr>
                </a:solidFill>
                <a:latin typeface="Comic Sans MS" charset="0"/>
              </a:rPr>
              <a:t> ::</a:t>
            </a:r>
            <a:r>
              <a:rPr lang="en-US" sz="900" b="1" baseline="0" dirty="0" smtClean="0">
                <a:solidFill>
                  <a:schemeClr val="accent2">
                    <a:lumMod val="75000"/>
                  </a:schemeClr>
                </a:solidFill>
                <a:latin typeface="Arial" charset="0"/>
              </a:rPr>
              <a:t> </a:t>
            </a:r>
            <a:r>
              <a:rPr lang="en-US" sz="900" b="1" dirty="0" smtClean="0">
                <a:solidFill>
                  <a:schemeClr val="accent2">
                    <a:lumMod val="75000"/>
                  </a:schemeClr>
                </a:solidFill>
                <a:latin typeface="Comic Sans MS" charset="0"/>
              </a:rPr>
              <a:t>IVM</a:t>
            </a:r>
            <a:r>
              <a:rPr lang="en-US" sz="900" b="1" dirty="0">
                <a:solidFill>
                  <a:schemeClr val="accent2">
                    <a:lumMod val="75000"/>
                  </a:schemeClr>
                </a:solidFill>
                <a:latin typeface="Comic Sans MS" charset="0"/>
              </a:rPr>
              <a:t>/Stanford-KIPAC  </a:t>
            </a:r>
            <a:fld id="{F704320C-364E-CF46-864C-1BC195F25629}" type="slidenum">
              <a:rPr lang="en-US" sz="900" b="1">
                <a:solidFill>
                  <a:schemeClr val="accent2">
                    <a:lumMod val="75000"/>
                  </a:schemeClr>
                </a:solidFill>
                <a:latin typeface="Comic Sans MS" charset="0"/>
              </a:rPr>
              <a:pPr marL="0" marR="0" indent="0" algn="l" defTabSz="914400" rtl="0" eaLnBrk="1" fontAlgn="base" latinLnBrk="0" hangingPunct="1">
                <a:lnSpc>
                  <a:spcPct val="100000"/>
                </a:lnSpc>
                <a:spcBef>
                  <a:spcPct val="0"/>
                </a:spcBef>
                <a:spcAft>
                  <a:spcPct val="0"/>
                </a:spcAft>
                <a:buClrTx/>
                <a:buSzTx/>
                <a:buFontTx/>
                <a:buNone/>
                <a:tabLst/>
                <a:defRPr/>
              </a:pPr>
              <a:t>‹#›</a:t>
            </a:fld>
            <a:r>
              <a:rPr lang="en-US" sz="900" b="1" dirty="0">
                <a:solidFill>
                  <a:schemeClr val="accent2">
                    <a:lumMod val="75000"/>
                  </a:schemeClr>
                </a:solidFill>
                <a:latin typeface="Comic Sans MS" charset="0"/>
              </a:rPr>
              <a:t> </a:t>
            </a:r>
            <a:r>
              <a:rPr lang="en-US" sz="900" b="1" dirty="0" smtClean="0">
                <a:solidFill>
                  <a:schemeClr val="accent2">
                    <a:lumMod val="75000"/>
                  </a:schemeClr>
                </a:solidFill>
                <a:latin typeface="Comic Sans MS" charset="0"/>
              </a:rPr>
              <a:t>	</a:t>
            </a:r>
            <a:endParaRPr lang="en-US" sz="900" b="1" dirty="0">
              <a:solidFill>
                <a:schemeClr val="accent2">
                  <a:lumMod val="75000"/>
                </a:schemeClr>
              </a:solidFill>
              <a:latin typeface="Comic Sans MS" charset="0"/>
            </a:endParaRPr>
          </a:p>
        </p:txBody>
      </p:sp>
    </p:spTree>
  </p:cSld>
  <p:clrMap bg1="lt1" tx1="dk1" bg2="lt2" tx2="dk2" accent1="accent1" accent2="accent2" accent3="accent3" accent4="accent4" accent5="accent5" accent6="accent6" hlink="hlink" folHlink="folHlink"/>
  <p:sldLayoutIdLst>
    <p:sldLayoutId id="2147483838"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Lst>
  <p:transition/>
  <p:timing>
    <p:tnLst>
      <p:par>
        <p:cTn id="1" dur="indefinite" restart="never" nodeType="tmRoot"/>
      </p:par>
    </p:tnLst>
  </p:timing>
  <p:txStyles>
    <p:titleStyle>
      <a:lvl1pPr algn="ctr" rtl="0" eaLnBrk="0" fontAlgn="base" hangingPunct="0">
        <a:spcBef>
          <a:spcPct val="0"/>
        </a:spcBef>
        <a:spcAft>
          <a:spcPct val="0"/>
        </a:spcAft>
        <a:defRPr sz="2800">
          <a:solidFill>
            <a:srgbClr val="333399"/>
          </a:solidFill>
          <a:latin typeface="+mj-lt"/>
          <a:ea typeface="ＭＳ Ｐゴシック" charset="-128"/>
          <a:cs typeface="ＭＳ Ｐゴシック" charset="-128"/>
        </a:defRPr>
      </a:lvl1pPr>
      <a:lvl2pPr algn="ctr" rtl="0" eaLnBrk="0" fontAlgn="base" hangingPunct="0">
        <a:spcBef>
          <a:spcPct val="0"/>
        </a:spcBef>
        <a:spcAft>
          <a:spcPct val="0"/>
        </a:spcAft>
        <a:defRPr sz="2800">
          <a:solidFill>
            <a:srgbClr val="333399"/>
          </a:solidFill>
          <a:latin typeface="Comic Sans MS" charset="0"/>
          <a:ea typeface="ＭＳ Ｐゴシック" charset="-128"/>
          <a:cs typeface="ＭＳ Ｐゴシック" charset="-128"/>
        </a:defRPr>
      </a:lvl2pPr>
      <a:lvl3pPr algn="ctr" rtl="0" eaLnBrk="0" fontAlgn="base" hangingPunct="0">
        <a:spcBef>
          <a:spcPct val="0"/>
        </a:spcBef>
        <a:spcAft>
          <a:spcPct val="0"/>
        </a:spcAft>
        <a:defRPr sz="2800">
          <a:solidFill>
            <a:srgbClr val="333399"/>
          </a:solidFill>
          <a:latin typeface="Comic Sans MS" charset="0"/>
          <a:ea typeface="ＭＳ Ｐゴシック" charset="-128"/>
          <a:cs typeface="ＭＳ Ｐゴシック" charset="-128"/>
        </a:defRPr>
      </a:lvl3pPr>
      <a:lvl4pPr algn="ctr" rtl="0" eaLnBrk="0" fontAlgn="base" hangingPunct="0">
        <a:spcBef>
          <a:spcPct val="0"/>
        </a:spcBef>
        <a:spcAft>
          <a:spcPct val="0"/>
        </a:spcAft>
        <a:defRPr sz="2800">
          <a:solidFill>
            <a:srgbClr val="333399"/>
          </a:solidFill>
          <a:latin typeface="Comic Sans MS" charset="0"/>
          <a:ea typeface="ＭＳ Ｐゴシック" charset="-128"/>
          <a:cs typeface="ＭＳ Ｐゴシック" charset="-128"/>
        </a:defRPr>
      </a:lvl4pPr>
      <a:lvl5pPr algn="ctr" rtl="0" eaLnBrk="0" fontAlgn="base" hangingPunct="0">
        <a:spcBef>
          <a:spcPct val="0"/>
        </a:spcBef>
        <a:spcAft>
          <a:spcPct val="0"/>
        </a:spcAft>
        <a:defRPr sz="2800">
          <a:solidFill>
            <a:srgbClr val="333399"/>
          </a:solidFill>
          <a:latin typeface="Comic Sans MS" charset="0"/>
          <a:ea typeface="ＭＳ Ｐゴシック" charset="-128"/>
          <a:cs typeface="ＭＳ Ｐゴシック" charset="-128"/>
        </a:defRPr>
      </a:lvl5pPr>
      <a:lvl6pPr marL="457200" algn="ctr" rtl="0" fontAlgn="base">
        <a:spcBef>
          <a:spcPct val="0"/>
        </a:spcBef>
        <a:spcAft>
          <a:spcPct val="0"/>
        </a:spcAft>
        <a:defRPr sz="2800">
          <a:solidFill>
            <a:srgbClr val="333399"/>
          </a:solidFill>
          <a:latin typeface="Comic Sans MS" charset="0"/>
        </a:defRPr>
      </a:lvl6pPr>
      <a:lvl7pPr marL="914400" algn="ctr" rtl="0" fontAlgn="base">
        <a:spcBef>
          <a:spcPct val="0"/>
        </a:spcBef>
        <a:spcAft>
          <a:spcPct val="0"/>
        </a:spcAft>
        <a:defRPr sz="2800">
          <a:solidFill>
            <a:srgbClr val="333399"/>
          </a:solidFill>
          <a:latin typeface="Comic Sans MS" charset="0"/>
        </a:defRPr>
      </a:lvl7pPr>
      <a:lvl8pPr marL="1371600" algn="ctr" rtl="0" fontAlgn="base">
        <a:spcBef>
          <a:spcPct val="0"/>
        </a:spcBef>
        <a:spcAft>
          <a:spcPct val="0"/>
        </a:spcAft>
        <a:defRPr sz="2800">
          <a:solidFill>
            <a:srgbClr val="333399"/>
          </a:solidFill>
          <a:latin typeface="Comic Sans MS" charset="0"/>
        </a:defRPr>
      </a:lvl8pPr>
      <a:lvl9pPr marL="1828800" algn="ctr" rtl="0" fontAlgn="base">
        <a:spcBef>
          <a:spcPct val="0"/>
        </a:spcBef>
        <a:spcAft>
          <a:spcPct val="0"/>
        </a:spcAft>
        <a:defRPr sz="2800">
          <a:solidFill>
            <a:srgbClr val="333399"/>
          </a:solidFill>
          <a:latin typeface="Comic Sans MS" charset="0"/>
        </a:defRPr>
      </a:lvl9pPr>
    </p:titleStyle>
    <p:bodyStyle>
      <a:lvl1pPr marL="342900" indent="-342900" algn="l" rtl="0" eaLnBrk="0" fontAlgn="base" hangingPunct="0">
        <a:spcBef>
          <a:spcPct val="20000"/>
        </a:spcBef>
        <a:spcAft>
          <a:spcPct val="0"/>
        </a:spcAft>
        <a:buFont typeface="Wingdings" pitchFamily="-108" charset="2"/>
        <a:buChar char="§"/>
        <a:defRPr sz="2000">
          <a:solidFill>
            <a:srgbClr val="294390"/>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a:solidFill>
            <a:srgbClr val="CC0000"/>
          </a:solidFill>
          <a:latin typeface="+mn-lt"/>
          <a:ea typeface="ＭＳ Ｐゴシック" charset="-128"/>
        </a:defRPr>
      </a:lvl2pPr>
      <a:lvl3pPr marL="1085850" indent="-228600" algn="l" rtl="0" eaLnBrk="0" fontAlgn="base" hangingPunct="0">
        <a:spcBef>
          <a:spcPct val="20000"/>
        </a:spcBef>
        <a:spcAft>
          <a:spcPct val="0"/>
        </a:spcAft>
        <a:buChar char="•"/>
        <a:defRPr sz="1600">
          <a:solidFill>
            <a:srgbClr val="006947"/>
          </a:solidFill>
          <a:latin typeface="+mn-lt"/>
          <a:ea typeface="ＭＳ Ｐゴシック" charset="-128"/>
        </a:defRPr>
      </a:lvl3pPr>
      <a:lvl4pPr marL="1428750" indent="-228600" algn="l" rtl="0" eaLnBrk="0" fontAlgn="base" hangingPunct="0">
        <a:spcBef>
          <a:spcPct val="20000"/>
        </a:spcBef>
        <a:spcAft>
          <a:spcPct val="0"/>
        </a:spcAft>
        <a:buChar char="–"/>
        <a:defRPr sz="1400">
          <a:solidFill>
            <a:srgbClr val="294390"/>
          </a:solidFill>
          <a:latin typeface="+mn-lt"/>
          <a:ea typeface="ＭＳ Ｐゴシック" charset="-128"/>
        </a:defRPr>
      </a:lvl4pPr>
      <a:lvl5pPr marL="1771650" indent="-228600" algn="l" rtl="0" eaLnBrk="0" fontAlgn="base" hangingPunct="0">
        <a:spcBef>
          <a:spcPct val="20000"/>
        </a:spcBef>
        <a:spcAft>
          <a:spcPct val="0"/>
        </a:spcAft>
        <a:buChar char="»"/>
        <a:defRPr sz="1200">
          <a:solidFill>
            <a:srgbClr val="CC0000"/>
          </a:solidFill>
          <a:latin typeface="+mn-lt"/>
          <a:ea typeface="ＭＳ Ｐゴシック" charset="-128"/>
        </a:defRPr>
      </a:lvl5pPr>
      <a:lvl6pPr marL="2228850" indent="-228600" algn="l" rtl="0" fontAlgn="base">
        <a:spcBef>
          <a:spcPct val="20000"/>
        </a:spcBef>
        <a:spcAft>
          <a:spcPct val="0"/>
        </a:spcAft>
        <a:buChar char="»"/>
        <a:defRPr sz="1200">
          <a:solidFill>
            <a:srgbClr val="CC0000"/>
          </a:solidFill>
          <a:latin typeface="+mn-lt"/>
          <a:ea typeface="ＭＳ Ｐゴシック" charset="-128"/>
        </a:defRPr>
      </a:lvl6pPr>
      <a:lvl7pPr marL="2686050" indent="-228600" algn="l" rtl="0" fontAlgn="base">
        <a:spcBef>
          <a:spcPct val="20000"/>
        </a:spcBef>
        <a:spcAft>
          <a:spcPct val="0"/>
        </a:spcAft>
        <a:buChar char="»"/>
        <a:defRPr sz="1200">
          <a:solidFill>
            <a:srgbClr val="CC0000"/>
          </a:solidFill>
          <a:latin typeface="+mn-lt"/>
          <a:ea typeface="ＭＳ Ｐゴシック" charset="-128"/>
        </a:defRPr>
      </a:lvl7pPr>
      <a:lvl8pPr marL="3143250" indent="-228600" algn="l" rtl="0" fontAlgn="base">
        <a:spcBef>
          <a:spcPct val="20000"/>
        </a:spcBef>
        <a:spcAft>
          <a:spcPct val="0"/>
        </a:spcAft>
        <a:buChar char="»"/>
        <a:defRPr sz="1200">
          <a:solidFill>
            <a:srgbClr val="CC0000"/>
          </a:solidFill>
          <a:latin typeface="+mn-lt"/>
          <a:ea typeface="ＭＳ Ｐゴシック" charset="-128"/>
        </a:defRPr>
      </a:lvl8pPr>
      <a:lvl9pPr marL="3600450" indent="-228600" algn="l" rtl="0" fontAlgn="base">
        <a:spcBef>
          <a:spcPct val="20000"/>
        </a:spcBef>
        <a:spcAft>
          <a:spcPct val="0"/>
        </a:spcAft>
        <a:buChar char="»"/>
        <a:defRPr sz="1200">
          <a:solidFill>
            <a:srgbClr val="CC0000"/>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586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defRPr sz="1400">
                <a:solidFill>
                  <a:schemeClr val="tx1"/>
                </a:solidFill>
                <a:latin typeface="Times New Roman" charset="0"/>
              </a:defRPr>
            </a:lvl1pPr>
          </a:lstStyle>
          <a:p>
            <a:pPr>
              <a:defRPr/>
            </a:pPr>
            <a:endParaRPr lang="en-US"/>
          </a:p>
        </p:txBody>
      </p:sp>
      <p:sp>
        <p:nvSpPr>
          <p:cNvPr id="30586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defRPr sz="1400">
                <a:solidFill>
                  <a:schemeClr val="tx1"/>
                </a:solidFill>
                <a:latin typeface="Times New Roman" charset="0"/>
              </a:defRPr>
            </a:lvl1pPr>
          </a:lstStyle>
          <a:p>
            <a:pPr>
              <a:defRPr/>
            </a:pPr>
            <a:r>
              <a:rPr lang="en-US"/>
              <a:t>Page Number</a:t>
            </a:r>
          </a:p>
        </p:txBody>
      </p:sp>
      <p:sp>
        <p:nvSpPr>
          <p:cNvPr id="30586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defRPr sz="1400">
                <a:solidFill>
                  <a:schemeClr val="tx1"/>
                </a:solidFill>
                <a:latin typeface="Times New Roman" charset="0"/>
              </a:defRPr>
            </a:lvl1pPr>
          </a:lstStyle>
          <a:p>
            <a:pPr>
              <a:defRPr/>
            </a:pPr>
            <a:fld id="{024EFDEF-6F7A-1545-8794-F909241B5B4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hf sldNum="0" hdr="0" dt="0"/>
  <p:txStyles>
    <p:titleStyle>
      <a:lvl1pPr algn="ctr"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ftr" sz="quarter" idx="3"/>
          </p:nvPr>
        </p:nvSpPr>
        <p:spPr bwMode="auto">
          <a:xfrm>
            <a:off x="2836863" y="6153150"/>
            <a:ext cx="394493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1"/>
            </a:lvl1pPr>
          </a:lstStyle>
          <a:p>
            <a:pPr algn="ctr"/>
            <a:r>
              <a:rPr lang="en-US"/>
              <a:t>TeV Particle Astrophysics 2009</a:t>
            </a:r>
            <a:endParaRPr lang="en-US">
              <a:ea typeface="Arial" charset="0"/>
              <a:cs typeface="Arial" charset="0"/>
            </a:endParaRPr>
          </a:p>
          <a:p>
            <a:pPr algn="ctr"/>
            <a:r>
              <a:rPr lang="en-US"/>
              <a:t>Page </a:t>
            </a:r>
            <a:fld id="{2C974DDC-D701-574C-BCB9-147BB9DDB00F}" type="slidenum">
              <a:rPr lang="en-US"/>
              <a:pPr algn="ctr"/>
              <a:t>‹#›</a:t>
            </a:fld>
            <a:endParaRPr lang="en-US"/>
          </a:p>
          <a:p>
            <a:endParaRPr lang="en-US"/>
          </a:p>
        </p:txBody>
      </p:sp>
      <p:sp>
        <p:nvSpPr>
          <p:cNvPr id="7171" name="Line 3"/>
          <p:cNvSpPr>
            <a:spLocks noChangeShapeType="1"/>
          </p:cNvSpPr>
          <p:nvPr userDrawn="1"/>
        </p:nvSpPr>
        <p:spPr bwMode="auto">
          <a:xfrm>
            <a:off x="0" y="990600"/>
            <a:ext cx="8574088" cy="0"/>
          </a:xfrm>
          <a:prstGeom prst="line">
            <a:avLst/>
          </a:prstGeom>
          <a:noFill/>
          <a:ln w="38100">
            <a:solidFill>
              <a:srgbClr val="B40000"/>
            </a:solidFill>
            <a:round/>
            <a:headEnd/>
            <a:tailEnd type="oval" w="med" len="med"/>
          </a:ln>
          <a:effectLst/>
        </p:spPr>
        <p:txBody>
          <a:bodyPr>
            <a:prstTxWarp prst="textNoShape">
              <a:avLst/>
            </a:prstTxWarp>
          </a:bodyPr>
          <a:lstStyle/>
          <a:p>
            <a:endParaRPr lang="en-US"/>
          </a:p>
        </p:txBody>
      </p:sp>
      <p:sp>
        <p:nvSpPr>
          <p:cNvPr id="7172" name="Rectangle 4"/>
          <p:cNvSpPr>
            <a:spLocks noGrp="1" noChangeArrowheads="1"/>
          </p:cNvSpPr>
          <p:nvPr>
            <p:ph type="title"/>
          </p:nvPr>
        </p:nvSpPr>
        <p:spPr bwMode="auto">
          <a:xfrm>
            <a:off x="304800" y="152400"/>
            <a:ext cx="86106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7173" name="Rectangle 5"/>
          <p:cNvSpPr>
            <a:spLocks noGrp="1" noChangeArrowheads="1"/>
          </p:cNvSpPr>
          <p:nvPr>
            <p:ph type="body" idx="1"/>
          </p:nvPr>
        </p:nvSpPr>
        <p:spPr bwMode="auto">
          <a:xfrm>
            <a:off x="292100" y="1219200"/>
            <a:ext cx="8610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174" name="Picture 6" descr="SLAC_Logo_hires"/>
          <p:cNvPicPr>
            <a:picLocks noChangeAspect="1" noChangeArrowheads="1"/>
          </p:cNvPicPr>
          <p:nvPr userDrawn="1"/>
        </p:nvPicPr>
        <p:blipFill>
          <a:blip r:embed="rId4"/>
          <a:srcRect/>
          <a:stretch>
            <a:fillRect/>
          </a:stretch>
        </p:blipFill>
        <p:spPr bwMode="auto">
          <a:xfrm>
            <a:off x="152400" y="6157913"/>
            <a:ext cx="1527175" cy="547687"/>
          </a:xfrm>
          <a:prstGeom prst="rect">
            <a:avLst/>
          </a:prstGeom>
          <a:noFill/>
        </p:spPr>
      </p:pic>
      <p:pic>
        <p:nvPicPr>
          <p:cNvPr id="7175" name="Picture 7" descr="arg"/>
          <p:cNvPicPr>
            <a:picLocks noChangeAspect="1" noChangeArrowheads="1"/>
          </p:cNvPicPr>
          <p:nvPr userDrawn="1"/>
        </p:nvPicPr>
        <p:blipFill>
          <a:blip r:embed="rId5"/>
          <a:srcRect/>
          <a:stretch>
            <a:fillRect/>
          </a:stretch>
        </p:blipFill>
        <p:spPr bwMode="auto">
          <a:xfrm>
            <a:off x="8305800" y="6019800"/>
            <a:ext cx="712788" cy="712788"/>
          </a:xfrm>
          <a:prstGeom prst="rect">
            <a:avLst/>
          </a:prstGeom>
          <a:noFill/>
        </p:spPr>
      </p:pic>
    </p:spTree>
  </p:cSld>
  <p:clrMap bg1="lt1" tx1="dk1" bg2="lt2" tx2="dk2" accent1="accent1" accent2="accent2" accent3="accent3" accent4="accent4" accent5="accent5" accent6="accent6" hlink="hlink" folHlink="folHlink"/>
  <p:sldLayoutIdLst>
    <p:sldLayoutId id="2147483841" r:id="rId1"/>
  </p:sldLayoutIdLst>
  <p:hf sldNum="0" hdr="0" dt="0"/>
  <p:txStyles>
    <p:titleStyle>
      <a:lvl1pPr algn="l" rtl="0" fontAlgn="base">
        <a:spcBef>
          <a:spcPct val="0"/>
        </a:spcBef>
        <a:spcAft>
          <a:spcPct val="0"/>
        </a:spcAft>
        <a:defRPr sz="3600" b="1">
          <a:solidFill>
            <a:schemeClr val="tx1"/>
          </a:solidFill>
          <a:latin typeface="+mj-lt"/>
          <a:ea typeface="+mj-ea"/>
          <a:cs typeface="+mj-cs"/>
        </a:defRPr>
      </a:lvl1pPr>
      <a:lvl2pPr algn="l" rtl="0" fontAlgn="base">
        <a:spcBef>
          <a:spcPct val="0"/>
        </a:spcBef>
        <a:spcAft>
          <a:spcPct val="0"/>
        </a:spcAft>
        <a:defRPr sz="3600" b="1">
          <a:solidFill>
            <a:schemeClr val="tx1"/>
          </a:solidFill>
          <a:latin typeface="Arial" charset="0"/>
        </a:defRPr>
      </a:lvl2pPr>
      <a:lvl3pPr algn="l" rtl="0" fontAlgn="base">
        <a:spcBef>
          <a:spcPct val="0"/>
        </a:spcBef>
        <a:spcAft>
          <a:spcPct val="0"/>
        </a:spcAft>
        <a:defRPr sz="3600" b="1">
          <a:solidFill>
            <a:schemeClr val="tx1"/>
          </a:solidFill>
          <a:latin typeface="Arial" charset="0"/>
        </a:defRPr>
      </a:lvl3pPr>
      <a:lvl4pPr algn="l" rtl="0" fontAlgn="base">
        <a:spcBef>
          <a:spcPct val="0"/>
        </a:spcBef>
        <a:spcAft>
          <a:spcPct val="0"/>
        </a:spcAft>
        <a:defRPr sz="3600" b="1">
          <a:solidFill>
            <a:schemeClr val="tx1"/>
          </a:solidFill>
          <a:latin typeface="Arial" charset="0"/>
        </a:defRPr>
      </a:lvl4pPr>
      <a:lvl5pPr algn="l" rtl="0" fontAlgn="base">
        <a:spcBef>
          <a:spcPct val="0"/>
        </a:spcBef>
        <a:spcAft>
          <a:spcPct val="0"/>
        </a:spcAft>
        <a:defRPr sz="3600" b="1">
          <a:solidFill>
            <a:schemeClr val="tx1"/>
          </a:solidFill>
          <a:latin typeface="Arial" charset="0"/>
        </a:defRPr>
      </a:lvl5pPr>
      <a:lvl6pPr marL="457200" algn="l" rtl="0" fontAlgn="base">
        <a:spcBef>
          <a:spcPct val="0"/>
        </a:spcBef>
        <a:spcAft>
          <a:spcPct val="0"/>
        </a:spcAft>
        <a:defRPr sz="3600" b="1">
          <a:solidFill>
            <a:schemeClr val="tx1"/>
          </a:solidFill>
          <a:latin typeface="Arial" charset="0"/>
        </a:defRPr>
      </a:lvl6pPr>
      <a:lvl7pPr marL="914400" algn="l" rtl="0" fontAlgn="base">
        <a:spcBef>
          <a:spcPct val="0"/>
        </a:spcBef>
        <a:spcAft>
          <a:spcPct val="0"/>
        </a:spcAft>
        <a:defRPr sz="3600" b="1">
          <a:solidFill>
            <a:schemeClr val="tx1"/>
          </a:solidFill>
          <a:latin typeface="Arial" charset="0"/>
        </a:defRPr>
      </a:lvl7pPr>
      <a:lvl8pPr marL="1371600" algn="l" rtl="0" fontAlgn="base">
        <a:spcBef>
          <a:spcPct val="0"/>
        </a:spcBef>
        <a:spcAft>
          <a:spcPct val="0"/>
        </a:spcAft>
        <a:defRPr sz="3600" b="1">
          <a:solidFill>
            <a:schemeClr val="tx1"/>
          </a:solidFill>
          <a:latin typeface="Arial" charset="0"/>
        </a:defRPr>
      </a:lvl8pPr>
      <a:lvl9pPr marL="1828800" algn="l" rtl="0" fontAlgn="base">
        <a:spcBef>
          <a:spcPct val="0"/>
        </a:spcBef>
        <a:spcAft>
          <a:spcPct val="0"/>
        </a:spcAft>
        <a:defRPr sz="3600" b="1">
          <a:solidFill>
            <a:schemeClr val="tx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ＭＳ Ｐゴシック" charset="-128"/>
        </a:defRPr>
      </a:lvl2pPr>
      <a:lvl3pPr marL="1143000" indent="-228600" algn="l" rtl="0" fontAlgn="base">
        <a:spcBef>
          <a:spcPct val="20000"/>
        </a:spcBef>
        <a:spcAft>
          <a:spcPct val="0"/>
        </a:spcAft>
        <a:buChar char="•"/>
        <a:defRPr sz="2400">
          <a:solidFill>
            <a:schemeClr val="tx1"/>
          </a:solidFill>
          <a:latin typeface="+mn-lt"/>
          <a:ea typeface="ＭＳ Ｐゴシック" charset="-128"/>
        </a:defRPr>
      </a:lvl3pPr>
      <a:lvl4pPr marL="1600200" indent="-228600" algn="l" rtl="0" fontAlgn="base">
        <a:spcBef>
          <a:spcPct val="20000"/>
        </a:spcBef>
        <a:spcAft>
          <a:spcPct val="0"/>
        </a:spcAft>
        <a:buChar char="–"/>
        <a:defRPr sz="2000">
          <a:solidFill>
            <a:schemeClr val="tx1"/>
          </a:solidFill>
          <a:latin typeface="+mn-lt"/>
          <a:ea typeface="ＭＳ Ｐゴシック" charset="-128"/>
        </a:defRPr>
      </a:lvl4pPr>
      <a:lvl5pPr marL="2057400" indent="-228600" algn="l" rtl="0" fontAlgn="base">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4" Type="http://schemas.openxmlformats.org/officeDocument/2006/relationships/image" Target="../media/image5.gif"/><Relationship Id="rId5" Type="http://schemas.openxmlformats.org/officeDocument/2006/relationships/image" Target="../media/image6.png"/><Relationship Id="rId7"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6" Type="http://schemas.openxmlformats.org/officeDocument/2006/relationships/image" Target="../media/image7.wmf"/></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image" Target="../media/image19.png"/><Relationship Id="rId4"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6.png"/><Relationship Id="rId5"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4" Type="http://schemas.openxmlformats.org/officeDocument/2006/relationships/image" Target="../media/image28.png"/><Relationship Id="rId10" Type="http://schemas.openxmlformats.org/officeDocument/2006/relationships/image" Target="../media/image33.jpeg"/><Relationship Id="rId5" Type="http://schemas.openxmlformats.org/officeDocument/2006/relationships/image" Target="../media/image29.png"/><Relationship Id="rId7" Type="http://schemas.openxmlformats.org/officeDocument/2006/relationships/image" Target="../media/image30.jpeg"/><Relationship Id="rId11" Type="http://schemas.openxmlformats.org/officeDocument/2006/relationships/image" Target="../media/image8.png"/><Relationship Id="rId12"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27.jpeg"/><Relationship Id="rId9" Type="http://schemas.openxmlformats.org/officeDocument/2006/relationships/image" Target="../media/image32.png"/><Relationship Id="rId3" Type="http://schemas.openxmlformats.org/officeDocument/2006/relationships/image" Target="../media/image17.png"/><Relationship Id="rId6" Type="http://schemas.openxmlformats.org/officeDocument/2006/relationships/hyperlink" Target="http://universe.gsfc.nasa.gov/astroparticles/programs/bess/BESSGroup1_2004.jpg"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3"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oleObject" Target="../embeddings/Microsoft_Equation1.bin"/><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38.png"/><Relationship Id="rId5" Type="http://schemas.openxmlformats.org/officeDocument/2006/relationships/image" Target="../media/image40.png"/></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3" Type="http://schemas.openxmlformats.org/officeDocument/2006/relationships/image" Target="../media/image42.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4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image" Target="../media/image48.jpe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7.jpeg"/><Relationship Id="rId5" Type="http://schemas.openxmlformats.org/officeDocument/2006/relationships/image" Target="../media/image49.jpeg"/></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4" Type="http://schemas.openxmlformats.org/officeDocument/2006/relationships/image" Target="../media/image52.png"/><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51.png"/><Relationship Id="rId5" Type="http://schemas.openxmlformats.org/officeDocument/2006/relationships/image" Target="../media/image53.wmf"/></Relationships>
</file>

<file path=ppt/slides/_rels/slide34.xml.rels><?xml version="1.0" encoding="UTF-8" standalone="yes"?>
<Relationships xmlns="http://schemas.openxmlformats.org/package/2006/relationships"><Relationship Id="rId4" Type="http://schemas.openxmlformats.org/officeDocument/2006/relationships/image" Target="../media/image54.png"/><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35.jpeg"/></Relationships>
</file>

<file path=ppt/slides/_rels/slide35.xml.rels><?xml version="1.0" encoding="UTF-8" standalone="yes"?>
<Relationships xmlns="http://schemas.openxmlformats.org/package/2006/relationships"><Relationship Id="rId4"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5.png"/></Relationships>
</file>

<file path=ppt/slides/_rels/slide36.xml.rels><?xml version="1.0" encoding="UTF-8" standalone="yes"?>
<Relationships xmlns="http://schemas.openxmlformats.org/package/2006/relationships"><Relationship Id="rId6" Type="http://schemas.openxmlformats.org/officeDocument/2006/relationships/image" Target="../media/image61.emf"/><Relationship Id="rId4" Type="http://schemas.openxmlformats.org/officeDocument/2006/relationships/image" Target="../media/image59.emf"/><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58.png"/><Relationship Id="rId5" Type="http://schemas.openxmlformats.org/officeDocument/2006/relationships/image" Target="../media/image60.emf"/></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3" Type="http://schemas.openxmlformats.org/officeDocument/2006/relationships/image" Target="../media/image63.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4.jpeg"/><Relationship Id="rId3"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5.png"/><Relationship Id="rId3" Type="http://schemas.openxmlformats.org/officeDocument/2006/relationships/image" Target="../media/image66.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2.xml"/><Relationship Id="rId5" Type="http://schemas.openxmlformats.org/officeDocument/2006/relationships/image" Target="../media/image69.png"/><Relationship Id="rId7" Type="http://schemas.openxmlformats.org/officeDocument/2006/relationships/image" Target="../media/image71.png"/><Relationship Id="rId1" Type="http://schemas.openxmlformats.org/officeDocument/2006/relationships/video" Target="file://localhost/Users/imos/Presentations/snr_100tev.avi" TargetMode="External"/><Relationship Id="rId2" Type="http://schemas.openxmlformats.org/officeDocument/2006/relationships/video" Target="file://localhost/Users/imos/Presentations/snr_gev.avi" TargetMode="External"/><Relationship Id="rId3" Type="http://schemas.openxmlformats.org/officeDocument/2006/relationships/slideLayout" Target="../slideLayouts/slideLayout12.xml"/><Relationship Id="rId6" Type="http://schemas.openxmlformats.org/officeDocument/2006/relationships/image" Target="../media/image70.png"/></Relationships>
</file>

<file path=ppt/slides/_rels/slide4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wmf"/><Relationship Id="rId3" Type="http://schemas.openxmlformats.org/officeDocument/2006/relationships/image" Target="../media/image73.w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4.bin"/><Relationship Id="rId4" Type="http://schemas.openxmlformats.org/officeDocument/2006/relationships/image" Target="../media/image80.jpeg"/><Relationship Id="rId10" Type="http://schemas.openxmlformats.org/officeDocument/2006/relationships/oleObject" Target="../embeddings/oleObject6.bin"/><Relationship Id="rId5" Type="http://schemas.openxmlformats.org/officeDocument/2006/relationships/oleObject" Target="../embeddings/oleObject1.bin"/><Relationship Id="rId7" Type="http://schemas.openxmlformats.org/officeDocument/2006/relationships/oleObject" Target="../embeddings/oleObject3.bin"/><Relationship Id="rId1" Type="http://schemas.openxmlformats.org/officeDocument/2006/relationships/vmlDrawing" Target="../drawings/vmlDrawing2.vml"/><Relationship Id="rId2" Type="http://schemas.openxmlformats.org/officeDocument/2006/relationships/slideLayout" Target="../slideLayouts/slideLayout7.xml"/><Relationship Id="rId9" Type="http://schemas.openxmlformats.org/officeDocument/2006/relationships/oleObject" Target="../embeddings/oleObject5.bin"/><Relationship Id="rId3" Type="http://schemas.openxmlformats.org/officeDocument/2006/relationships/notesSlide" Target="../notesSlides/notesSlide13.xml"/><Relationship Id="rId6"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2" Type="http://schemas.openxmlformats.org/officeDocument/2006/relationships/image" Target="../media/image81.png"/><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4"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image" Target="../media/image85.png"/><Relationship Id="rId3" Type="http://schemas.openxmlformats.org/officeDocument/2006/relationships/hyperlink" Target="http://universe.gsfc.nasa.gov/astroparticles/programs/bess/BESSGroup1_2004.jpg"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2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3"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wmf"/><Relationship Id="rId5" Type="http://schemas.openxmlformats.org/officeDocument/2006/relationships/image" Target="../media/image15.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Rectangle 12"/>
          <p:cNvSpPr/>
          <p:nvPr/>
        </p:nvSpPr>
        <p:spPr bwMode="auto">
          <a:xfrm>
            <a:off x="0" y="1460500"/>
            <a:ext cx="9144000" cy="5397500"/>
          </a:xfrm>
          <a:prstGeom prst="rect">
            <a:avLst/>
          </a:prstGeom>
          <a:solidFill>
            <a:schemeClr val="tx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dirty="0" smtClean="0">
              <a:ln>
                <a:noFill/>
              </a:ln>
              <a:solidFill>
                <a:srgbClr val="294390"/>
              </a:solidFill>
              <a:effectLst/>
              <a:latin typeface="Comic Sans MS" charset="0"/>
            </a:endParaRPr>
          </a:p>
        </p:txBody>
      </p:sp>
      <p:pic>
        <p:nvPicPr>
          <p:cNvPr id="11" name="Picture 3"/>
          <p:cNvPicPr>
            <a:picLocks noChangeAspect="1" noChangeArrowheads="1"/>
          </p:cNvPicPr>
          <p:nvPr/>
        </p:nvPicPr>
        <p:blipFill>
          <a:blip r:embed="rId3"/>
          <a:srcRect b="8025"/>
          <a:stretch>
            <a:fillRect/>
          </a:stretch>
        </p:blipFill>
        <p:spPr bwMode="auto">
          <a:xfrm>
            <a:off x="0" y="1473200"/>
            <a:ext cx="9145199" cy="4775199"/>
          </a:xfrm>
          <a:prstGeom prst="rect">
            <a:avLst/>
          </a:prstGeom>
          <a:noFill/>
          <a:ln w="9525">
            <a:noFill/>
            <a:miter lim="800000"/>
            <a:headEnd/>
            <a:tailEnd/>
          </a:ln>
          <a:effectLst/>
        </p:spPr>
      </p:pic>
      <p:sp>
        <p:nvSpPr>
          <p:cNvPr id="1680386" name="Text Box 2"/>
          <p:cNvSpPr txBox="1">
            <a:spLocks noChangeArrowheads="1"/>
          </p:cNvSpPr>
          <p:nvPr/>
        </p:nvSpPr>
        <p:spPr bwMode="auto">
          <a:xfrm>
            <a:off x="708025" y="4949825"/>
            <a:ext cx="7950200" cy="451406"/>
          </a:xfrm>
          <a:prstGeom prst="rect">
            <a:avLst/>
          </a:prstGeom>
          <a:noFill/>
          <a:ln w="9525">
            <a:noFill/>
            <a:miter lim="800000"/>
            <a:headEnd/>
            <a:tailEnd/>
          </a:ln>
          <a:effectLst>
            <a:outerShdw blurRad="50800" dist="50800" dir="2700000">
              <a:srgbClr val="000000">
                <a:alpha val="43000"/>
              </a:srgbClr>
            </a:outerShdw>
          </a:effectLst>
        </p:spPr>
        <p:txBody>
          <a:bodyPr>
            <a:prstTxWarp prst="textNoShape">
              <a:avLst/>
            </a:prstTxWarp>
            <a:spAutoFit/>
          </a:bodyPr>
          <a:lstStyle/>
          <a:p>
            <a:pPr algn="ctr" eaLnBrk="1" hangingPunct="1">
              <a:lnSpc>
                <a:spcPct val="80000"/>
              </a:lnSpc>
              <a:spcBef>
                <a:spcPct val="0"/>
              </a:spcBef>
              <a:spcAft>
                <a:spcPct val="50000"/>
              </a:spcAft>
              <a:defRPr/>
            </a:pPr>
            <a:r>
              <a:rPr lang="en-US" sz="2800" dirty="0">
                <a:solidFill>
                  <a:srgbClr val="CC9900"/>
                </a:solidFill>
                <a:effectLst>
                  <a:outerShdw blurRad="50800" dist="38100" dir="2700000" algn="tl">
                    <a:srgbClr val="000000">
                      <a:alpha val="43000"/>
                    </a:srgbClr>
                  </a:outerShdw>
                </a:effectLst>
                <a:latin typeface="Lucida Blackletter" charset="0"/>
              </a:rPr>
              <a:t>Igor V. </a:t>
            </a:r>
            <a:r>
              <a:rPr lang="en-US" sz="2800" dirty="0" err="1">
                <a:solidFill>
                  <a:srgbClr val="CC9900"/>
                </a:solidFill>
                <a:effectLst>
                  <a:outerShdw blurRad="50800" dist="38100" dir="2700000" algn="tl">
                    <a:srgbClr val="000000">
                      <a:alpha val="43000"/>
                    </a:srgbClr>
                  </a:outerShdw>
                </a:effectLst>
                <a:latin typeface="Lucida Blackletter" charset="0"/>
              </a:rPr>
              <a:t>Moskalenko</a:t>
            </a:r>
            <a:r>
              <a:rPr lang="en-US" sz="2800" dirty="0">
                <a:solidFill>
                  <a:srgbClr val="CC9900"/>
                </a:solidFill>
                <a:effectLst>
                  <a:outerShdw blurRad="50800" dist="38100" dir="2700000" algn="tl">
                    <a:srgbClr val="000000">
                      <a:alpha val="43000"/>
                    </a:srgbClr>
                  </a:outerShdw>
                </a:effectLst>
                <a:latin typeface="Lucida Blackletter" charset="0"/>
              </a:rPr>
              <a:t> (</a:t>
            </a:r>
            <a:r>
              <a:rPr lang="en-US" sz="2800" dirty="0" err="1">
                <a:solidFill>
                  <a:srgbClr val="CC9900"/>
                </a:solidFill>
                <a:effectLst>
                  <a:outerShdw blurRad="50800" dist="38100" dir="2700000" algn="tl">
                    <a:srgbClr val="000000">
                      <a:alpha val="43000"/>
                    </a:srgbClr>
                  </a:outerShdw>
                </a:effectLst>
                <a:latin typeface="Lucida Blackletter" charset="0"/>
              </a:rPr>
              <a:t>stanford/kipac</a:t>
            </a:r>
            <a:r>
              <a:rPr lang="en-US" sz="2800" dirty="0" smtClean="0">
                <a:solidFill>
                  <a:srgbClr val="CC9900"/>
                </a:solidFill>
                <a:effectLst>
                  <a:outerShdw blurRad="50800" dist="38100" dir="2700000" algn="tl">
                    <a:srgbClr val="000000">
                      <a:alpha val="43000"/>
                    </a:srgbClr>
                  </a:outerShdw>
                </a:effectLst>
                <a:latin typeface="Lucida Blackletter" charset="0"/>
              </a:rPr>
              <a:t>)</a:t>
            </a:r>
          </a:p>
        </p:txBody>
      </p:sp>
      <p:sp>
        <p:nvSpPr>
          <p:cNvPr id="1680396" name="Rectangle 12"/>
          <p:cNvSpPr>
            <a:spLocks noGrp="1" noChangeArrowheads="1"/>
          </p:cNvSpPr>
          <p:nvPr>
            <p:ph type="ctrTitle"/>
          </p:nvPr>
        </p:nvSpPr>
        <p:spPr>
          <a:xfrm>
            <a:off x="407988" y="2573338"/>
            <a:ext cx="8178800" cy="2123658"/>
          </a:xfrm>
          <a:effectLst>
            <a:outerShdw blurRad="50800" dist="50800" dir="1740000">
              <a:schemeClr val="bg1">
                <a:alpha val="86000"/>
              </a:schemeClr>
            </a:outerShdw>
          </a:effectLst>
        </p:spPr>
        <p:txBody>
          <a:bodyPr>
            <a:spAutoFit/>
          </a:bodyPr>
          <a:lstStyle/>
          <a:p>
            <a:pPr marL="173038" indent="-173038" eaLnBrk="1" hangingPunct="1">
              <a:defRPr/>
            </a:pPr>
            <a:r>
              <a:rPr lang="en-US" sz="4400" b="1" dirty="0" err="1" smtClean="0">
                <a:solidFill>
                  <a:srgbClr val="FF0000"/>
                </a:solidFill>
                <a:effectLst>
                  <a:outerShdw blurRad="38100" dist="38100" dir="2700000" algn="tl">
                    <a:srgbClr val="DDDDDD"/>
                  </a:outerShdw>
                </a:effectLst>
                <a:latin typeface="Lucida Blackletter" charset="0"/>
                <a:ea typeface="+mj-ea"/>
                <a:cs typeface="+mj-cs"/>
              </a:rPr>
              <a:t>Instroduction</a:t>
            </a:r>
            <a:r>
              <a:rPr lang="en-US" sz="4400" b="1" dirty="0" smtClean="0">
                <a:solidFill>
                  <a:srgbClr val="FF0000"/>
                </a:solidFill>
                <a:effectLst>
                  <a:outerShdw blurRad="38100" dist="38100" dir="2700000" algn="tl">
                    <a:srgbClr val="DDDDDD"/>
                  </a:outerShdw>
                </a:effectLst>
                <a:latin typeface="Lucida Blackletter" charset="0"/>
                <a:ea typeface="+mj-ea"/>
                <a:cs typeface="+mj-cs"/>
              </a:rPr>
              <a:t> to</a:t>
            </a:r>
            <a:br>
              <a:rPr lang="en-US" sz="4400" b="1" dirty="0" smtClean="0">
                <a:solidFill>
                  <a:srgbClr val="FF0000"/>
                </a:solidFill>
                <a:effectLst>
                  <a:outerShdw blurRad="38100" dist="38100" dir="2700000" algn="tl">
                    <a:srgbClr val="DDDDDD"/>
                  </a:outerShdw>
                </a:effectLst>
                <a:latin typeface="Lucida Blackletter" charset="0"/>
                <a:ea typeface="+mj-ea"/>
                <a:cs typeface="+mj-cs"/>
              </a:rPr>
            </a:br>
            <a:r>
              <a:rPr lang="en-US" sz="4400" b="1" dirty="0" smtClean="0">
                <a:solidFill>
                  <a:srgbClr val="FF0000"/>
                </a:solidFill>
                <a:effectLst>
                  <a:outerShdw blurRad="38100" dist="38100" dir="2700000" algn="tl">
                    <a:srgbClr val="DDDDDD"/>
                  </a:outerShdw>
                </a:effectLst>
                <a:latin typeface="Lucida Blackletter" charset="0"/>
                <a:ea typeface="+mj-ea"/>
                <a:cs typeface="+mj-cs"/>
              </a:rPr>
              <a:t> </a:t>
            </a:r>
            <a:br>
              <a:rPr lang="en-US" sz="4400" b="1" dirty="0" smtClean="0">
                <a:solidFill>
                  <a:srgbClr val="FF0000"/>
                </a:solidFill>
                <a:effectLst>
                  <a:outerShdw blurRad="38100" dist="38100" dir="2700000" algn="tl">
                    <a:srgbClr val="DDDDDD"/>
                  </a:outerShdw>
                </a:effectLst>
                <a:latin typeface="Lucida Blackletter" charset="0"/>
                <a:ea typeface="+mj-ea"/>
                <a:cs typeface="+mj-cs"/>
              </a:rPr>
            </a:br>
            <a:r>
              <a:rPr lang="en-US" sz="4400" b="1" dirty="0" smtClean="0">
                <a:solidFill>
                  <a:srgbClr val="FF0000"/>
                </a:solidFill>
                <a:effectLst>
                  <a:outerShdw blurRad="38100" dist="38100" dir="2700000" algn="tl">
                    <a:srgbClr val="DDDDDD"/>
                  </a:outerShdw>
                </a:effectLst>
                <a:latin typeface="Lucida Blackletter" charset="0"/>
                <a:ea typeface="+mj-ea"/>
                <a:cs typeface="+mj-cs"/>
              </a:rPr>
              <a:t>Astrophysics of Cosmic Rays</a:t>
            </a:r>
            <a:endParaRPr lang="el-GR" sz="4400" b="1" dirty="0">
              <a:solidFill>
                <a:srgbClr val="FF0000"/>
              </a:solidFill>
              <a:effectLst>
                <a:outerShdw blurRad="38100" dist="38100" dir="2700000" algn="tl">
                  <a:srgbClr val="DDDDDD"/>
                </a:outerShdw>
              </a:effectLst>
              <a:latin typeface="Lucida Blackletter" charset="0"/>
              <a:ea typeface="+mj-ea"/>
              <a:cs typeface="+mj-cs"/>
            </a:endParaRPr>
          </a:p>
        </p:txBody>
      </p:sp>
      <p:pic>
        <p:nvPicPr>
          <p:cNvPr id="12" name="Picture 11" descr="fgst.gif"/>
          <p:cNvPicPr>
            <a:picLocks noChangeAspect="1"/>
          </p:cNvPicPr>
          <p:nvPr/>
        </p:nvPicPr>
        <p:blipFill>
          <a:blip r:embed="rId4"/>
          <a:stretch>
            <a:fillRect/>
          </a:stretch>
        </p:blipFill>
        <p:spPr>
          <a:xfrm rot="10800000" flipV="1">
            <a:off x="0" y="5803899"/>
            <a:ext cx="2184400" cy="1060389"/>
          </a:xfrm>
          <a:prstGeom prst="rect">
            <a:avLst/>
          </a:prstGeom>
        </p:spPr>
      </p:pic>
      <p:pic>
        <p:nvPicPr>
          <p:cNvPr id="15" name="Picture 14" descr="res.png"/>
          <p:cNvPicPr>
            <a:picLocks noChangeAspect="1"/>
          </p:cNvPicPr>
          <p:nvPr/>
        </p:nvPicPr>
        <p:blipFill>
          <a:blip r:embed="rId5"/>
          <a:stretch>
            <a:fillRect/>
          </a:stretch>
        </p:blipFill>
        <p:spPr>
          <a:xfrm>
            <a:off x="1" y="1"/>
            <a:ext cx="1612899" cy="1460098"/>
          </a:xfrm>
          <a:prstGeom prst="rect">
            <a:avLst/>
          </a:prstGeom>
        </p:spPr>
      </p:pic>
      <p:pic>
        <p:nvPicPr>
          <p:cNvPr id="16" name="Picture 4"/>
          <p:cNvPicPr>
            <a:picLocks noChangeArrowheads="1"/>
          </p:cNvPicPr>
          <p:nvPr/>
        </p:nvPicPr>
        <p:blipFill>
          <a:blip r:embed="rId6"/>
          <a:srcRect/>
          <a:stretch>
            <a:fillRect/>
          </a:stretch>
        </p:blipFill>
        <p:spPr bwMode="auto">
          <a:xfrm>
            <a:off x="1562101" y="0"/>
            <a:ext cx="7581900" cy="1453262"/>
          </a:xfrm>
          <a:prstGeom prst="rect">
            <a:avLst/>
          </a:prstGeom>
          <a:noFill/>
          <a:ln w="9525">
            <a:noFill/>
            <a:miter lim="800000"/>
            <a:headEnd/>
            <a:tailEnd/>
          </a:ln>
          <a:effectLst/>
        </p:spPr>
      </p:pic>
      <p:sp>
        <p:nvSpPr>
          <p:cNvPr id="17" name="Freeform 8"/>
          <p:cNvSpPr>
            <a:spLocks/>
          </p:cNvSpPr>
          <p:nvPr/>
        </p:nvSpPr>
        <p:spPr bwMode="auto">
          <a:xfrm rot="2280151">
            <a:off x="2708382" y="1723973"/>
            <a:ext cx="4608454" cy="3950933"/>
          </a:xfrm>
          <a:custGeom>
            <a:avLst/>
            <a:gdLst>
              <a:gd name="T0" fmla="*/ 523 w 956"/>
              <a:gd name="T1" fmla="*/ 923 h 815"/>
              <a:gd name="T2" fmla="*/ 66 w 956"/>
              <a:gd name="T3" fmla="*/ 1184 h 815"/>
              <a:gd name="T4" fmla="*/ 132 w 956"/>
              <a:gd name="T5" fmla="*/ 1030 h 815"/>
              <a:gd name="T6" fmla="*/ 239 w 956"/>
              <a:gd name="T7" fmla="*/ 1167 h 815"/>
              <a:gd name="T8" fmla="*/ 315 w 956"/>
              <a:gd name="T9" fmla="*/ 789 h 815"/>
              <a:gd name="T10" fmla="*/ 195 w 956"/>
              <a:gd name="T11" fmla="*/ 1095 h 815"/>
              <a:gd name="T12" fmla="*/ 337 w 956"/>
              <a:gd name="T13" fmla="*/ 1124 h 815"/>
              <a:gd name="T14" fmla="*/ 371 w 956"/>
              <a:gd name="T15" fmla="*/ 960 h 815"/>
              <a:gd name="T16" fmla="*/ 753 w 956"/>
              <a:gd name="T17" fmla="*/ 817 h 815"/>
              <a:gd name="T18" fmla="*/ 784 w 956"/>
              <a:gd name="T19" fmla="*/ 1042 h 815"/>
              <a:gd name="T20" fmla="*/ 1110 w 956"/>
              <a:gd name="T21" fmla="*/ 770 h 815"/>
              <a:gd name="T22" fmla="*/ 1797 w 956"/>
              <a:gd name="T23" fmla="*/ 1037 h 815"/>
              <a:gd name="T24" fmla="*/ 969 w 956"/>
              <a:gd name="T25" fmla="*/ 817 h 815"/>
              <a:gd name="T26" fmla="*/ 601 w 956"/>
              <a:gd name="T27" fmla="*/ 693 h 815"/>
              <a:gd name="T28" fmla="*/ 903 w 956"/>
              <a:gd name="T29" fmla="*/ 651 h 815"/>
              <a:gd name="T30" fmla="*/ 850 w 956"/>
              <a:gd name="T31" fmla="*/ 989 h 815"/>
              <a:gd name="T32" fmla="*/ 1219 w 956"/>
              <a:gd name="T33" fmla="*/ 746 h 815"/>
              <a:gd name="T34" fmla="*/ 1448 w 956"/>
              <a:gd name="T35" fmla="*/ 918 h 815"/>
              <a:gd name="T36" fmla="*/ 2145 w 956"/>
              <a:gd name="T37" fmla="*/ 842 h 815"/>
              <a:gd name="T38" fmla="*/ 1231 w 956"/>
              <a:gd name="T39" fmla="*/ 935 h 815"/>
              <a:gd name="T40" fmla="*/ 1503 w 956"/>
              <a:gd name="T41" fmla="*/ 770 h 815"/>
              <a:gd name="T42" fmla="*/ 1155 w 956"/>
              <a:gd name="T43" fmla="*/ 1072 h 815"/>
              <a:gd name="T44" fmla="*/ 827 w 956"/>
              <a:gd name="T45" fmla="*/ 599 h 815"/>
              <a:gd name="T46" fmla="*/ 992 w 956"/>
              <a:gd name="T47" fmla="*/ 461 h 815"/>
              <a:gd name="T48" fmla="*/ 1121 w 956"/>
              <a:gd name="T49" fmla="*/ 681 h 815"/>
              <a:gd name="T50" fmla="*/ 1819 w 956"/>
              <a:gd name="T51" fmla="*/ 461 h 815"/>
              <a:gd name="T52" fmla="*/ 1752 w 956"/>
              <a:gd name="T53" fmla="*/ 362 h 815"/>
              <a:gd name="T54" fmla="*/ 1558 w 956"/>
              <a:gd name="T55" fmla="*/ 610 h 815"/>
              <a:gd name="T56" fmla="*/ 1797 w 956"/>
              <a:gd name="T57" fmla="*/ 473 h 815"/>
              <a:gd name="T58" fmla="*/ 2017 w 956"/>
              <a:gd name="T59" fmla="*/ 734 h 815"/>
              <a:gd name="T60" fmla="*/ 1730 w 956"/>
              <a:gd name="T61" fmla="*/ 528 h 815"/>
              <a:gd name="T62" fmla="*/ 1535 w 956"/>
              <a:gd name="T63" fmla="*/ 386 h 815"/>
              <a:gd name="T64" fmla="*/ 1982 w 956"/>
              <a:gd name="T65" fmla="*/ 599 h 815"/>
              <a:gd name="T66" fmla="*/ 1645 w 956"/>
              <a:gd name="T67" fmla="*/ 610 h 815"/>
              <a:gd name="T68" fmla="*/ 1711 w 956"/>
              <a:gd name="T69" fmla="*/ 721 h 815"/>
              <a:gd name="T70" fmla="*/ 1742 w 956"/>
              <a:gd name="T71" fmla="*/ 587 h 815"/>
              <a:gd name="T72" fmla="*/ 1884 w 956"/>
              <a:gd name="T73" fmla="*/ 545 h 815"/>
              <a:gd name="T74" fmla="*/ 1198 w 956"/>
              <a:gd name="T75" fmla="*/ 545 h 815"/>
              <a:gd name="T76" fmla="*/ 1416 w 956"/>
              <a:gd name="T77" fmla="*/ 616 h 815"/>
              <a:gd name="T78" fmla="*/ 1950 w 956"/>
              <a:gd name="T79" fmla="*/ 403 h 815"/>
              <a:gd name="T80" fmla="*/ 1863 w 956"/>
              <a:gd name="T81" fmla="*/ 95 h 815"/>
              <a:gd name="T82" fmla="*/ 1676 w 956"/>
              <a:gd name="T83" fmla="*/ 0 h 815"/>
              <a:gd name="T84" fmla="*/ 2221 w 956"/>
              <a:gd name="T85" fmla="*/ 135 h 815"/>
              <a:gd name="T86" fmla="*/ 1797 w 956"/>
              <a:gd name="T87" fmla="*/ 285 h 815"/>
              <a:gd name="T88" fmla="*/ 2048 w 956"/>
              <a:gd name="T89" fmla="*/ 60 h 815"/>
              <a:gd name="T90" fmla="*/ 1764 w 956"/>
              <a:gd name="T91" fmla="*/ 207 h 815"/>
              <a:gd name="T92" fmla="*/ 2602 w 956"/>
              <a:gd name="T93" fmla="*/ 207 h 8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6"/>
              <a:gd name="T142" fmla="*/ 0 h 815"/>
              <a:gd name="T143" fmla="*/ 956 w 956"/>
              <a:gd name="T144" fmla="*/ 815 h 8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6" h="815">
                <a:moveTo>
                  <a:pt x="192" y="624"/>
                </a:moveTo>
                <a:cubicBezTo>
                  <a:pt x="164" y="653"/>
                  <a:pt x="48" y="788"/>
                  <a:pt x="24" y="800"/>
                </a:cubicBezTo>
                <a:cubicBezTo>
                  <a:pt x="0" y="812"/>
                  <a:pt x="37" y="698"/>
                  <a:pt x="48" y="696"/>
                </a:cubicBezTo>
                <a:cubicBezTo>
                  <a:pt x="59" y="694"/>
                  <a:pt x="77" y="815"/>
                  <a:pt x="88" y="788"/>
                </a:cubicBezTo>
                <a:cubicBezTo>
                  <a:pt x="99" y="761"/>
                  <a:pt x="119" y="540"/>
                  <a:pt x="116" y="532"/>
                </a:cubicBezTo>
                <a:cubicBezTo>
                  <a:pt x="113" y="524"/>
                  <a:pt x="71" y="702"/>
                  <a:pt x="72" y="740"/>
                </a:cubicBezTo>
                <a:cubicBezTo>
                  <a:pt x="73" y="778"/>
                  <a:pt x="113" y="775"/>
                  <a:pt x="124" y="760"/>
                </a:cubicBezTo>
                <a:lnTo>
                  <a:pt x="136" y="648"/>
                </a:lnTo>
                <a:cubicBezTo>
                  <a:pt x="161" y="613"/>
                  <a:pt x="251" y="543"/>
                  <a:pt x="276" y="552"/>
                </a:cubicBezTo>
                <a:cubicBezTo>
                  <a:pt x="301" y="561"/>
                  <a:pt x="266" y="709"/>
                  <a:pt x="288" y="704"/>
                </a:cubicBezTo>
                <a:cubicBezTo>
                  <a:pt x="310" y="699"/>
                  <a:pt x="346" y="521"/>
                  <a:pt x="408" y="520"/>
                </a:cubicBezTo>
                <a:cubicBezTo>
                  <a:pt x="470" y="519"/>
                  <a:pt x="669" y="695"/>
                  <a:pt x="660" y="700"/>
                </a:cubicBezTo>
                <a:cubicBezTo>
                  <a:pt x="651" y="705"/>
                  <a:pt x="429" y="591"/>
                  <a:pt x="356" y="552"/>
                </a:cubicBezTo>
                <a:cubicBezTo>
                  <a:pt x="283" y="513"/>
                  <a:pt x="224" y="487"/>
                  <a:pt x="220" y="468"/>
                </a:cubicBezTo>
                <a:lnTo>
                  <a:pt x="332" y="440"/>
                </a:lnTo>
                <a:cubicBezTo>
                  <a:pt x="347" y="473"/>
                  <a:pt x="293" y="657"/>
                  <a:pt x="312" y="668"/>
                </a:cubicBezTo>
                <a:lnTo>
                  <a:pt x="448" y="504"/>
                </a:lnTo>
                <a:lnTo>
                  <a:pt x="532" y="620"/>
                </a:lnTo>
                <a:cubicBezTo>
                  <a:pt x="589" y="631"/>
                  <a:pt x="801" y="566"/>
                  <a:pt x="788" y="568"/>
                </a:cubicBezTo>
                <a:lnTo>
                  <a:pt x="452" y="632"/>
                </a:lnTo>
                <a:cubicBezTo>
                  <a:pt x="413" y="624"/>
                  <a:pt x="557" y="505"/>
                  <a:pt x="552" y="520"/>
                </a:cubicBezTo>
                <a:cubicBezTo>
                  <a:pt x="547" y="535"/>
                  <a:pt x="465" y="743"/>
                  <a:pt x="424" y="724"/>
                </a:cubicBezTo>
                <a:cubicBezTo>
                  <a:pt x="383" y="705"/>
                  <a:pt x="314" y="473"/>
                  <a:pt x="304" y="404"/>
                </a:cubicBezTo>
                <a:cubicBezTo>
                  <a:pt x="294" y="335"/>
                  <a:pt x="346" y="303"/>
                  <a:pt x="364" y="312"/>
                </a:cubicBezTo>
                <a:cubicBezTo>
                  <a:pt x="382" y="321"/>
                  <a:pt x="361" y="460"/>
                  <a:pt x="412" y="460"/>
                </a:cubicBezTo>
                <a:cubicBezTo>
                  <a:pt x="463" y="460"/>
                  <a:pt x="629" y="348"/>
                  <a:pt x="668" y="312"/>
                </a:cubicBezTo>
                <a:cubicBezTo>
                  <a:pt x="707" y="276"/>
                  <a:pt x="660" y="227"/>
                  <a:pt x="644" y="244"/>
                </a:cubicBezTo>
                <a:cubicBezTo>
                  <a:pt x="628" y="261"/>
                  <a:pt x="569" y="399"/>
                  <a:pt x="572" y="412"/>
                </a:cubicBezTo>
                <a:cubicBezTo>
                  <a:pt x="575" y="425"/>
                  <a:pt x="632" y="306"/>
                  <a:pt x="660" y="320"/>
                </a:cubicBezTo>
                <a:cubicBezTo>
                  <a:pt x="688" y="334"/>
                  <a:pt x="744" y="490"/>
                  <a:pt x="740" y="496"/>
                </a:cubicBezTo>
                <a:cubicBezTo>
                  <a:pt x="736" y="502"/>
                  <a:pt x="665" y="395"/>
                  <a:pt x="636" y="356"/>
                </a:cubicBezTo>
                <a:cubicBezTo>
                  <a:pt x="607" y="317"/>
                  <a:pt x="549" y="252"/>
                  <a:pt x="564" y="260"/>
                </a:cubicBezTo>
                <a:cubicBezTo>
                  <a:pt x="579" y="268"/>
                  <a:pt x="721" y="379"/>
                  <a:pt x="728" y="404"/>
                </a:cubicBezTo>
                <a:cubicBezTo>
                  <a:pt x="735" y="429"/>
                  <a:pt x="621" y="398"/>
                  <a:pt x="604" y="412"/>
                </a:cubicBezTo>
                <a:cubicBezTo>
                  <a:pt x="587" y="426"/>
                  <a:pt x="622" y="491"/>
                  <a:pt x="628" y="488"/>
                </a:cubicBezTo>
                <a:cubicBezTo>
                  <a:pt x="634" y="485"/>
                  <a:pt x="629" y="416"/>
                  <a:pt x="640" y="396"/>
                </a:cubicBezTo>
                <a:cubicBezTo>
                  <a:pt x="651" y="376"/>
                  <a:pt x="725" y="373"/>
                  <a:pt x="692" y="368"/>
                </a:cubicBezTo>
                <a:cubicBezTo>
                  <a:pt x="659" y="363"/>
                  <a:pt x="469" y="360"/>
                  <a:pt x="440" y="368"/>
                </a:cubicBezTo>
                <a:cubicBezTo>
                  <a:pt x="411" y="376"/>
                  <a:pt x="474" y="432"/>
                  <a:pt x="520" y="416"/>
                </a:cubicBezTo>
                <a:cubicBezTo>
                  <a:pt x="566" y="400"/>
                  <a:pt x="689" y="331"/>
                  <a:pt x="716" y="272"/>
                </a:cubicBezTo>
                <a:cubicBezTo>
                  <a:pt x="743" y="213"/>
                  <a:pt x="701" y="109"/>
                  <a:pt x="684" y="64"/>
                </a:cubicBezTo>
                <a:lnTo>
                  <a:pt x="616" y="0"/>
                </a:lnTo>
                <a:cubicBezTo>
                  <a:pt x="638" y="5"/>
                  <a:pt x="809" y="60"/>
                  <a:pt x="816" y="92"/>
                </a:cubicBezTo>
                <a:lnTo>
                  <a:pt x="660" y="192"/>
                </a:lnTo>
                <a:cubicBezTo>
                  <a:pt x="649" y="183"/>
                  <a:pt x="754" y="49"/>
                  <a:pt x="752" y="40"/>
                </a:cubicBezTo>
                <a:cubicBezTo>
                  <a:pt x="750" y="31"/>
                  <a:pt x="614" y="123"/>
                  <a:pt x="648" y="140"/>
                </a:cubicBezTo>
                <a:cubicBezTo>
                  <a:pt x="682" y="157"/>
                  <a:pt x="892" y="140"/>
                  <a:pt x="956" y="140"/>
                </a:cubicBezTo>
              </a:path>
            </a:pathLst>
          </a:custGeom>
          <a:noFill/>
          <a:ln w="25400" cap="flat" cmpd="sng" algn="ctr">
            <a:solidFill>
              <a:srgbClr val="CCFFCC">
                <a:alpha val="46000"/>
              </a:srgbClr>
            </a:solidFill>
            <a:prstDash val="solid"/>
            <a:round/>
            <a:headEnd type="none" w="med" len="med"/>
            <a:tailEnd type="none" w="med" len="med"/>
          </a:ln>
        </p:spPr>
        <p:txBody>
          <a:bodyPr wrap="none">
            <a:prstTxWarp prst="textNoShape">
              <a:avLst/>
            </a:prstTxWarp>
            <a:noAutofit/>
          </a:bodyPr>
          <a:lstStyle/>
          <a:p>
            <a:endParaRPr lang="en-US" dirty="0">
              <a:solidFill>
                <a:srgbClr val="CCFFCC"/>
              </a:solidFill>
            </a:endParaRPr>
          </a:p>
        </p:txBody>
      </p:sp>
      <p:pic>
        <p:nvPicPr>
          <p:cNvPr id="14" name="Picture 112"/>
          <p:cNvPicPr>
            <a:picLocks noChangeAspect="1" noChangeArrowheads="1"/>
          </p:cNvPicPr>
          <p:nvPr/>
        </p:nvPicPr>
        <p:blipFill>
          <a:blip r:embed="rId7"/>
          <a:srcRect l="21927" t="45959" r="63828"/>
          <a:stretch>
            <a:fillRect/>
          </a:stretch>
        </p:blipFill>
        <p:spPr bwMode="auto">
          <a:xfrm>
            <a:off x="7950200" y="5605681"/>
            <a:ext cx="1193800" cy="1252320"/>
          </a:xfrm>
          <a:prstGeom prst="rect">
            <a:avLst/>
          </a:prstGeom>
          <a:noFill/>
          <a:ln w="9525">
            <a:noFill/>
            <a:miter lim="800000"/>
            <a:headEnd/>
            <a:tailEnd/>
          </a:ln>
        </p:spPr>
      </p:pic>
      <p:pic>
        <p:nvPicPr>
          <p:cNvPr id="19" name="Content Placeholder 3" descr="milagro.jpg"/>
          <p:cNvPicPr>
            <a:picLocks noChangeAspect="1"/>
          </p:cNvPicPr>
          <p:nvPr/>
        </p:nvPicPr>
        <p:blipFill>
          <a:blip r:embed="rId8"/>
          <a:srcRect l="-9069" r="-9069"/>
          <a:stretch>
            <a:fillRect/>
          </a:stretch>
        </p:blipFill>
        <p:spPr bwMode="auto">
          <a:xfrm>
            <a:off x="7848600" y="1485900"/>
            <a:ext cx="1295400" cy="876300"/>
          </a:xfrm>
          <a:prstGeom prst="rect">
            <a:avLst/>
          </a:prstGeom>
          <a:noFill/>
          <a:ln w="9525">
            <a:noFill/>
            <a:miter lim="800000"/>
            <a:headEnd/>
            <a:tailEnd/>
          </a:ln>
        </p:spPr>
      </p:pic>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9" name="Picture 4" descr="cr_spectrum"/>
          <p:cNvPicPr>
            <a:picLocks noGrp="1" noChangeAspect="1" noChangeArrowheads="1"/>
          </p:cNvPicPr>
          <p:nvPr>
            <p:ph type="body" idx="1"/>
          </p:nvPr>
        </p:nvPicPr>
        <p:blipFill>
          <a:blip r:embed="rId2"/>
          <a:srcRect/>
          <a:stretch>
            <a:fillRect/>
          </a:stretch>
        </p:blipFill>
        <p:spPr>
          <a:xfrm>
            <a:off x="415924" y="215900"/>
            <a:ext cx="5448753" cy="6337300"/>
          </a:xfrm>
          <a:noFill/>
          <a:effectLst>
            <a:outerShdw blurRad="50800" dist="38100" dir="2700000">
              <a:srgbClr val="000000">
                <a:alpha val="43000"/>
              </a:srgbClr>
            </a:outerShdw>
          </a:effectLst>
        </p:spPr>
      </p:pic>
      <p:sp>
        <p:nvSpPr>
          <p:cNvPr id="34818" name="Rectangle 2"/>
          <p:cNvSpPr>
            <a:spLocks noGrp="1" noChangeArrowheads="1"/>
          </p:cNvSpPr>
          <p:nvPr>
            <p:ph type="title"/>
          </p:nvPr>
        </p:nvSpPr>
        <p:spPr>
          <a:xfrm>
            <a:off x="1946275" y="2003425"/>
            <a:ext cx="6988175" cy="533400"/>
          </a:xfrm>
        </p:spPr>
        <p:txBody>
          <a:bodyPr/>
          <a:lstStyle/>
          <a:p>
            <a:pPr marL="342900" indent="-342900"/>
            <a:r>
              <a:rPr lang="en-US" dirty="0" smtClean="0">
                <a:solidFill>
                  <a:srgbClr val="C0504D"/>
                </a:solidFill>
              </a:rPr>
              <a:t>General information on </a:t>
            </a:r>
            <a:r>
              <a:rPr lang="en-US" dirty="0" err="1" smtClean="0">
                <a:solidFill>
                  <a:srgbClr val="C0504D"/>
                </a:solidFill>
              </a:rPr>
              <a:t>CRs</a:t>
            </a:r>
            <a:endParaRPr lang="en-US" dirty="0">
              <a:solidFill>
                <a:srgbClr val="C0504D"/>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5842" name="Picture 2" descr="cr_spectrum"/>
          <p:cNvPicPr>
            <a:picLocks noGrp="1" noChangeAspect="1" noChangeArrowheads="1"/>
          </p:cNvPicPr>
          <p:nvPr>
            <p:ph sz="half" idx="1"/>
          </p:nvPr>
        </p:nvPicPr>
        <p:blipFill>
          <a:blip r:embed="rId3"/>
          <a:srcRect/>
          <a:stretch>
            <a:fillRect/>
          </a:stretch>
        </p:blipFill>
        <p:spPr>
          <a:xfrm>
            <a:off x="149225" y="1184275"/>
            <a:ext cx="4064000" cy="4727575"/>
          </a:xfrm>
          <a:noFill/>
          <a:effectLst>
            <a:outerShdw blurRad="50800" dist="38100" dir="2700000">
              <a:srgbClr val="000000">
                <a:alpha val="43000"/>
              </a:srgbClr>
            </a:outerShdw>
          </a:effectLst>
        </p:spPr>
      </p:pic>
      <p:sp>
        <p:nvSpPr>
          <p:cNvPr id="35843" name="Rectangle 3"/>
          <p:cNvSpPr>
            <a:spLocks noGrp="1" noChangeArrowheads="1"/>
          </p:cNvSpPr>
          <p:nvPr>
            <p:ph type="title"/>
          </p:nvPr>
        </p:nvSpPr>
        <p:spPr/>
        <p:txBody>
          <a:bodyPr/>
          <a:lstStyle/>
          <a:p>
            <a:pPr eaLnBrk="1" hangingPunct="1"/>
            <a:r>
              <a:rPr lang="en-US" sz="3200">
                <a:solidFill>
                  <a:schemeClr val="tx2"/>
                </a:solidFill>
              </a:rPr>
              <a:t>All Particle CR Spectrum</a:t>
            </a:r>
          </a:p>
        </p:txBody>
      </p:sp>
      <p:pic>
        <p:nvPicPr>
          <p:cNvPr id="35844" name="Picture 4" descr="ace"/>
          <p:cNvPicPr>
            <a:picLocks noGrp="1" noChangeAspect="1" noChangeArrowheads="1"/>
          </p:cNvPicPr>
          <p:nvPr>
            <p:ph sz="quarter" idx="3"/>
          </p:nvPr>
        </p:nvPicPr>
        <p:blipFill>
          <a:blip r:embed="rId4"/>
          <a:srcRect/>
          <a:stretch>
            <a:fillRect/>
          </a:stretch>
        </p:blipFill>
        <p:spPr>
          <a:xfrm>
            <a:off x="974725" y="1195389"/>
            <a:ext cx="551557" cy="303212"/>
          </a:xfrm>
          <a:solidFill>
            <a:schemeClr val="bg1"/>
          </a:solidFill>
        </p:spPr>
      </p:pic>
      <p:pic>
        <p:nvPicPr>
          <p:cNvPr id="35845" name="Picture 8" descr="eas1"/>
          <p:cNvPicPr>
            <a:picLocks noChangeAspect="1" noChangeArrowheads="1"/>
          </p:cNvPicPr>
          <p:nvPr/>
        </p:nvPicPr>
        <p:blipFill>
          <a:blip r:embed="rId5"/>
          <a:srcRect/>
          <a:stretch>
            <a:fillRect/>
          </a:stretch>
        </p:blipFill>
        <p:spPr bwMode="auto">
          <a:xfrm>
            <a:off x="1573213" y="3354388"/>
            <a:ext cx="814387" cy="1457325"/>
          </a:xfrm>
          <a:prstGeom prst="rect">
            <a:avLst/>
          </a:prstGeom>
          <a:noFill/>
          <a:ln w="9525">
            <a:noFill/>
            <a:miter lim="800000"/>
            <a:headEnd/>
            <a:tailEnd/>
          </a:ln>
        </p:spPr>
      </p:pic>
      <p:pic>
        <p:nvPicPr>
          <p:cNvPr id="35846" name="Picture 9" descr="meteorballoon1"/>
          <p:cNvPicPr>
            <a:picLocks noChangeAspect="1" noChangeArrowheads="1"/>
          </p:cNvPicPr>
          <p:nvPr/>
        </p:nvPicPr>
        <p:blipFill>
          <a:blip r:embed="rId6"/>
          <a:srcRect/>
          <a:stretch>
            <a:fillRect/>
          </a:stretch>
        </p:blipFill>
        <p:spPr bwMode="auto">
          <a:xfrm>
            <a:off x="925514" y="2171700"/>
            <a:ext cx="532404" cy="665163"/>
          </a:xfrm>
          <a:prstGeom prst="rect">
            <a:avLst/>
          </a:prstGeom>
          <a:noFill/>
          <a:ln w="9525">
            <a:noFill/>
            <a:miter lim="800000"/>
            <a:headEnd/>
            <a:tailEnd/>
          </a:ln>
        </p:spPr>
      </p:pic>
      <p:sp>
        <p:nvSpPr>
          <p:cNvPr id="35847" name="Text Box 10"/>
          <p:cNvSpPr txBox="1">
            <a:spLocks noChangeArrowheads="1"/>
          </p:cNvSpPr>
          <p:nvPr/>
        </p:nvSpPr>
        <p:spPr bwMode="auto">
          <a:xfrm>
            <a:off x="3514725" y="4508500"/>
            <a:ext cx="885479" cy="284693"/>
          </a:xfrm>
          <a:prstGeom prst="rect">
            <a:avLst/>
          </a:prstGeom>
          <a:noFill/>
          <a:ln w="9525">
            <a:noFill/>
            <a:miter lim="800000"/>
            <a:headEnd/>
            <a:tailEnd/>
          </a:ln>
        </p:spPr>
        <p:txBody>
          <a:bodyPr wrap="none">
            <a:prstTxWarp prst="textNoShape">
              <a:avLst/>
            </a:prstTxWarp>
            <a:spAutoFit/>
          </a:bodyPr>
          <a:lstStyle/>
          <a:p>
            <a:pPr marL="342900" indent="-342900"/>
            <a:r>
              <a:rPr lang="en-US" sz="1000" b="1" dirty="0">
                <a:solidFill>
                  <a:srgbClr val="0000FF"/>
                </a:solidFill>
              </a:rPr>
              <a:t>GZK </a:t>
            </a:r>
            <a:r>
              <a:rPr lang="en-US" sz="1000" b="1" dirty="0" smtClean="0">
                <a:solidFill>
                  <a:srgbClr val="0000FF"/>
                </a:solidFill>
              </a:rPr>
              <a:t>cutoff</a:t>
            </a:r>
            <a:endParaRPr lang="en-US" sz="1000" b="1" dirty="0">
              <a:solidFill>
                <a:srgbClr val="0000FF"/>
              </a:solidFill>
            </a:endParaRPr>
          </a:p>
        </p:txBody>
      </p:sp>
      <p:sp>
        <p:nvSpPr>
          <p:cNvPr id="35848" name="Line 11"/>
          <p:cNvSpPr>
            <a:spLocks noChangeShapeType="1"/>
          </p:cNvSpPr>
          <p:nvPr/>
        </p:nvSpPr>
        <p:spPr bwMode="auto">
          <a:xfrm flipH="1">
            <a:off x="4000500" y="4775200"/>
            <a:ext cx="0" cy="304800"/>
          </a:xfrm>
          <a:prstGeom prst="line">
            <a:avLst/>
          </a:prstGeom>
          <a:noFill/>
          <a:ln w="9525">
            <a:solidFill>
              <a:srgbClr val="0000FF"/>
            </a:solidFill>
            <a:round/>
            <a:headEnd/>
            <a:tailEnd type="arrow" w="med" len="med"/>
          </a:ln>
        </p:spPr>
        <p:txBody>
          <a:bodyPr>
            <a:prstTxWarp prst="textNoShape">
              <a:avLst/>
            </a:prstTxWarp>
            <a:spAutoFit/>
          </a:bodyPr>
          <a:lstStyle/>
          <a:p>
            <a:endParaRPr lang="en-US"/>
          </a:p>
        </p:txBody>
      </p:sp>
      <p:sp>
        <p:nvSpPr>
          <p:cNvPr id="35849" name="Rectangle 13"/>
          <p:cNvSpPr>
            <a:spLocks noGrp="1" noChangeArrowheads="1"/>
          </p:cNvSpPr>
          <p:nvPr>
            <p:ph sz="quarter" idx="2"/>
          </p:nvPr>
        </p:nvSpPr>
        <p:spPr>
          <a:xfrm>
            <a:off x="4318000" y="1004888"/>
            <a:ext cx="4597400" cy="5312224"/>
          </a:xfrm>
        </p:spPr>
        <p:txBody>
          <a:bodyPr wrap="square">
            <a:spAutoFit/>
          </a:bodyPr>
          <a:lstStyle/>
          <a:p>
            <a:pPr marL="228600" indent="-228600" eaLnBrk="1" hangingPunct="1">
              <a:buFontTx/>
              <a:buNone/>
            </a:pPr>
            <a:r>
              <a:rPr lang="en-US" dirty="0">
                <a:solidFill>
                  <a:srgbClr val="1F497D"/>
                </a:solidFill>
              </a:rPr>
              <a:t>This is an astonishing observation!</a:t>
            </a:r>
          </a:p>
          <a:p>
            <a:pPr marL="228600" indent="-228600" eaLnBrk="1" hangingPunct="1"/>
            <a:r>
              <a:rPr lang="en-US" sz="1600" dirty="0">
                <a:solidFill>
                  <a:srgbClr val="1F497D"/>
                </a:solidFill>
              </a:rPr>
              <a:t>All particle CR spectrum is almost </a:t>
            </a:r>
            <a:r>
              <a:rPr lang="en-US" sz="1600" dirty="0" smtClean="0">
                <a:solidFill>
                  <a:srgbClr val="1F497D"/>
                </a:solidFill>
              </a:rPr>
              <a:t>featureless. It can be described as a single power-law with index -</a:t>
            </a:r>
            <a:r>
              <a:rPr lang="en-US" sz="1600" dirty="0" smtClean="0">
                <a:solidFill>
                  <a:srgbClr val="1F497D"/>
                </a:solidFill>
              </a:rPr>
              <a:t>3 in &gt;12 decades in energy and &gt;32 decades in intensity</a:t>
            </a:r>
            <a:r>
              <a:rPr lang="en-US" sz="1600" dirty="0" smtClean="0">
                <a:solidFill>
                  <a:srgbClr val="1F497D"/>
                </a:solidFill>
              </a:rPr>
              <a:t>! </a:t>
            </a:r>
          </a:p>
          <a:p>
            <a:pPr marL="228600" indent="-228600" eaLnBrk="1" hangingPunct="1"/>
            <a:r>
              <a:rPr lang="en-US" sz="1600" dirty="0" smtClean="0">
                <a:solidFill>
                  <a:srgbClr val="1F497D"/>
                </a:solidFill>
              </a:rPr>
              <a:t>There </a:t>
            </a:r>
            <a:r>
              <a:rPr lang="en-US" sz="1600" dirty="0" smtClean="0">
                <a:solidFill>
                  <a:srgbClr val="1F497D"/>
                </a:solidFill>
              </a:rPr>
              <a:t>are only 3 well-established features: </a:t>
            </a:r>
            <a:endParaRPr lang="en-US" sz="1600" dirty="0">
              <a:solidFill>
                <a:srgbClr val="1F497D"/>
              </a:solidFill>
            </a:endParaRPr>
          </a:p>
          <a:p>
            <a:pPr marL="342900" lvl="1" indent="228600" eaLnBrk="1" hangingPunct="1"/>
            <a:r>
              <a:rPr lang="en-US" sz="1400" dirty="0">
                <a:solidFill>
                  <a:schemeClr val="tx1">
                    <a:lumMod val="65000"/>
                    <a:lumOff val="35000"/>
                  </a:schemeClr>
                </a:solidFill>
              </a:rPr>
              <a:t>the knee </a:t>
            </a:r>
          </a:p>
          <a:p>
            <a:pPr marL="342900" lvl="1" indent="228600" eaLnBrk="1" hangingPunct="1"/>
            <a:r>
              <a:rPr lang="en-US" sz="1400" dirty="0">
                <a:solidFill>
                  <a:schemeClr val="tx1">
                    <a:lumMod val="65000"/>
                    <a:lumOff val="35000"/>
                  </a:schemeClr>
                </a:solidFill>
              </a:rPr>
              <a:t>the ankle </a:t>
            </a:r>
          </a:p>
          <a:p>
            <a:pPr marL="342900" lvl="1" indent="228600" eaLnBrk="1" hangingPunct="1"/>
            <a:r>
              <a:rPr lang="en-US" sz="1400" dirty="0">
                <a:solidFill>
                  <a:schemeClr val="tx1">
                    <a:lumMod val="65000"/>
                    <a:lumOff val="35000"/>
                  </a:schemeClr>
                </a:solidFill>
              </a:rPr>
              <a:t>GZK cutoff</a:t>
            </a:r>
            <a:r>
              <a:rPr lang="en-US" sz="1400" dirty="0" smtClean="0">
                <a:solidFill>
                  <a:schemeClr val="tx1">
                    <a:lumMod val="65000"/>
                    <a:lumOff val="35000"/>
                  </a:schemeClr>
                </a:solidFill>
              </a:rPr>
              <a:t> </a:t>
            </a:r>
            <a:endParaRPr lang="en-US" sz="1600" dirty="0" smtClean="0">
              <a:solidFill>
                <a:srgbClr val="1F497D"/>
              </a:solidFill>
            </a:endParaRPr>
          </a:p>
          <a:p>
            <a:pPr marL="228600" indent="-228600" eaLnBrk="1" hangingPunct="1"/>
            <a:r>
              <a:rPr lang="en-US" sz="1600" dirty="0" smtClean="0">
                <a:solidFill>
                  <a:schemeClr val="accent2"/>
                </a:solidFill>
              </a:rPr>
              <a:t>A</a:t>
            </a:r>
            <a:r>
              <a:rPr lang="en-US" sz="1600" dirty="0" smtClean="0">
                <a:solidFill>
                  <a:schemeClr val="accent2"/>
                </a:solidFill>
              </a:rPr>
              <a:t> </a:t>
            </a:r>
            <a:r>
              <a:rPr lang="en-US" sz="1600" dirty="0">
                <a:solidFill>
                  <a:schemeClr val="accent2"/>
                </a:solidFill>
              </a:rPr>
              <a:t>lot of </a:t>
            </a:r>
            <a:r>
              <a:rPr lang="en-US" sz="1600" dirty="0" smtClean="0">
                <a:solidFill>
                  <a:schemeClr val="accent2"/>
                </a:solidFill>
              </a:rPr>
              <a:t>information is </a:t>
            </a:r>
            <a:r>
              <a:rPr lang="en-US" sz="1600" dirty="0">
                <a:solidFill>
                  <a:schemeClr val="accent2"/>
                </a:solidFill>
              </a:rPr>
              <a:t>hidden in the spectra and abundances of individual CR species: </a:t>
            </a:r>
            <a:r>
              <a:rPr lang="en-US" sz="1600" dirty="0">
                <a:solidFill>
                  <a:srgbClr val="1F497D"/>
                </a:solidFill>
              </a:rPr>
              <a:t>nuclear isotopes, antiprotons, electrons, positrons (+diffuse gamma rays)</a:t>
            </a:r>
          </a:p>
          <a:p>
            <a:pPr marL="228600" indent="-228600" eaLnBrk="1" hangingPunct="1"/>
            <a:r>
              <a:rPr lang="en-US" sz="1600" dirty="0" err="1">
                <a:solidFill>
                  <a:srgbClr val="1F497D"/>
                </a:solidFill>
              </a:rPr>
              <a:t>CRs</a:t>
            </a:r>
            <a:r>
              <a:rPr lang="en-US" sz="1600" dirty="0">
                <a:solidFill>
                  <a:srgbClr val="1F497D"/>
                </a:solidFill>
              </a:rPr>
              <a:t> are the </a:t>
            </a:r>
            <a:r>
              <a:rPr lang="en-US" sz="1600" dirty="0">
                <a:solidFill>
                  <a:srgbClr val="C0504D"/>
                </a:solidFill>
              </a:rPr>
              <a:t>only probes of the interstellar material</a:t>
            </a:r>
            <a:r>
              <a:rPr lang="en-US" sz="1600" dirty="0"/>
              <a:t> </a:t>
            </a:r>
            <a:r>
              <a:rPr lang="en-US" sz="1600" dirty="0">
                <a:solidFill>
                  <a:srgbClr val="1F497D"/>
                </a:solidFill>
              </a:rPr>
              <a:t>available to us. </a:t>
            </a:r>
          </a:p>
          <a:p>
            <a:pPr marL="228600" indent="-228600" eaLnBrk="1" hangingPunct="1"/>
            <a:r>
              <a:rPr lang="en-US" sz="1600" dirty="0">
                <a:solidFill>
                  <a:srgbClr val="C0504D"/>
                </a:solidFill>
              </a:rPr>
              <a:t>The whole physics is involved: </a:t>
            </a:r>
            <a:r>
              <a:rPr lang="en-US" sz="1600" dirty="0">
                <a:solidFill>
                  <a:srgbClr val="1F497D"/>
                </a:solidFill>
              </a:rPr>
              <a:t>various branches of Astrophysics, MHD, shock waves, plasma physics, atomic, nuclear, &amp; particle physics, exotic physics – SUSY…</a:t>
            </a:r>
          </a:p>
        </p:txBody>
      </p:sp>
      <p:sp>
        <p:nvSpPr>
          <p:cNvPr id="35850" name="Text Box 14"/>
          <p:cNvSpPr txBox="1">
            <a:spLocks noChangeArrowheads="1"/>
          </p:cNvSpPr>
          <p:nvPr/>
        </p:nvSpPr>
        <p:spPr bwMode="auto">
          <a:xfrm rot="3108296">
            <a:off x="1960508" y="2807929"/>
            <a:ext cx="714483" cy="303929"/>
          </a:xfrm>
          <a:prstGeom prst="rect">
            <a:avLst/>
          </a:prstGeom>
          <a:noFill/>
          <a:ln w="9525">
            <a:noFill/>
            <a:miter lim="800000"/>
            <a:headEnd/>
            <a:tailEnd/>
          </a:ln>
        </p:spPr>
        <p:txBody>
          <a:bodyPr wrap="none">
            <a:prstTxWarp prst="textNoShape">
              <a:avLst/>
            </a:prstTxWarp>
            <a:spAutoFit/>
          </a:bodyPr>
          <a:lstStyle/>
          <a:p>
            <a:pPr marL="342900" indent="-342900"/>
            <a:r>
              <a:rPr lang="en-US" sz="1100" dirty="0">
                <a:solidFill>
                  <a:schemeClr val="tx1"/>
                </a:solidFill>
              </a:rPr>
              <a:t>Galactic</a:t>
            </a:r>
          </a:p>
        </p:txBody>
      </p:sp>
      <p:sp>
        <p:nvSpPr>
          <p:cNvPr id="35851" name="Text Box 15"/>
          <p:cNvSpPr txBox="1">
            <a:spLocks noChangeArrowheads="1"/>
          </p:cNvSpPr>
          <p:nvPr/>
        </p:nvSpPr>
        <p:spPr bwMode="auto">
          <a:xfrm rot="3314088">
            <a:off x="2393596" y="4007285"/>
            <a:ext cx="1658057" cy="303929"/>
          </a:xfrm>
          <a:prstGeom prst="rect">
            <a:avLst/>
          </a:prstGeom>
          <a:noFill/>
          <a:ln w="9525">
            <a:noFill/>
            <a:miter lim="800000"/>
            <a:headEnd/>
            <a:tailEnd/>
          </a:ln>
        </p:spPr>
        <p:txBody>
          <a:bodyPr wrap="none">
            <a:prstTxWarp prst="textNoShape">
              <a:avLst/>
            </a:prstTxWarp>
            <a:spAutoFit/>
          </a:bodyPr>
          <a:lstStyle/>
          <a:p>
            <a:pPr marL="342900" indent="-342900"/>
            <a:r>
              <a:rPr lang="en-US" sz="1100" dirty="0" err="1">
                <a:solidFill>
                  <a:schemeClr val="tx1"/>
                </a:solidFill>
              </a:rPr>
              <a:t>Galactic+extragalactic</a:t>
            </a:r>
            <a:endParaRPr lang="en-US" sz="1100" dirty="0">
              <a:solidFill>
                <a:schemeClr val="tx1"/>
              </a:solidFill>
            </a:endParaRPr>
          </a:p>
        </p:txBody>
      </p:sp>
      <p:sp>
        <p:nvSpPr>
          <p:cNvPr id="35852" name="Rectangle 17"/>
          <p:cNvSpPr>
            <a:spLocks noChangeArrowheads="1"/>
          </p:cNvSpPr>
          <p:nvPr/>
        </p:nvSpPr>
        <p:spPr bwMode="auto">
          <a:xfrm>
            <a:off x="2814638" y="5224463"/>
            <a:ext cx="1128712" cy="330200"/>
          </a:xfrm>
          <a:prstGeom prst="rect">
            <a:avLst/>
          </a:prstGeom>
          <a:noFill/>
          <a:ln w="9525">
            <a:noFill/>
            <a:miter lim="800000"/>
            <a:headEnd/>
            <a:tailEnd/>
          </a:ln>
        </p:spPr>
        <p:txBody>
          <a:bodyPr wrap="none">
            <a:prstTxWarp prst="textNoShape">
              <a:avLst/>
            </a:prstTxWarp>
            <a:spAutoFit/>
          </a:bodyPr>
          <a:lstStyle/>
          <a:p>
            <a:pPr marL="342900" indent="-342900"/>
            <a:r>
              <a:rPr lang="en-US" sz="1200">
                <a:solidFill>
                  <a:schemeClr val="tx1"/>
                </a:solidFill>
              </a:rPr>
              <a:t>extragalactic</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74430" y="101600"/>
            <a:ext cx="8438505" cy="6324600"/>
          </a:xfrm>
          <a:prstGeom prst="rect">
            <a:avLst/>
          </a:prstGeom>
          <a:effectLst>
            <a:outerShdw blurRad="50800" dist="38100" dir="2700000">
              <a:srgbClr val="000000">
                <a:alpha val="43000"/>
              </a:srgbClr>
            </a:outerShdw>
          </a:effectLst>
        </p:spPr>
      </p:pic>
      <p:sp>
        <p:nvSpPr>
          <p:cNvPr id="5" name="TextBox 4"/>
          <p:cNvSpPr txBox="1"/>
          <p:nvPr/>
        </p:nvSpPr>
        <p:spPr>
          <a:xfrm>
            <a:off x="685800" y="4876800"/>
            <a:ext cx="6515101" cy="798680"/>
          </a:xfrm>
          <a:prstGeom prst="rect">
            <a:avLst/>
          </a:prstGeom>
          <a:solidFill>
            <a:schemeClr val="bg1"/>
          </a:solidFill>
        </p:spPr>
        <p:txBody>
          <a:bodyPr wrap="square" rtlCol="0">
            <a:spAutoFit/>
          </a:bodyPr>
          <a:lstStyle/>
          <a:p>
            <a:r>
              <a:rPr lang="en-US" sz="1800" dirty="0" smtClean="0">
                <a:solidFill>
                  <a:srgbClr val="CC3333"/>
                </a:solidFill>
              </a:rPr>
              <a:t>Positrons and antiprotons constitute a tiny fraction of the total CR flux, yet may contain signatures of new physics!</a:t>
            </a:r>
            <a:endParaRPr lang="en-US" sz="1800" dirty="0">
              <a:solidFill>
                <a:srgbClr val="CC3333"/>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Spectra of CR nuclei</a:t>
            </a:r>
            <a:endParaRPr lang="en-US" dirty="0">
              <a:solidFill>
                <a:schemeClr val="tx2"/>
              </a:solidFill>
            </a:endParaRPr>
          </a:p>
        </p:txBody>
      </p:sp>
      <p:sp>
        <p:nvSpPr>
          <p:cNvPr id="3" name="Content Placeholder 2"/>
          <p:cNvSpPr>
            <a:spLocks noGrp="1"/>
          </p:cNvSpPr>
          <p:nvPr>
            <p:ph idx="1"/>
          </p:nvPr>
        </p:nvSpPr>
        <p:spPr>
          <a:xfrm>
            <a:off x="1041400" y="5816600"/>
            <a:ext cx="7442200" cy="774700"/>
          </a:xfrm>
        </p:spPr>
        <p:txBody>
          <a:bodyPr/>
          <a:lstStyle/>
          <a:p>
            <a:pPr>
              <a:buNone/>
            </a:pPr>
            <a:r>
              <a:rPr lang="en-US" dirty="0" smtClean="0">
                <a:solidFill>
                  <a:srgbClr val="CC3333"/>
                </a:solidFill>
              </a:rPr>
              <a:t>Examples of spectra of individual elements in cosmic rays</a:t>
            </a:r>
            <a:endParaRPr lang="en-US" dirty="0">
              <a:solidFill>
                <a:srgbClr val="CC3333"/>
              </a:solidFill>
            </a:endParaRPr>
          </a:p>
        </p:txBody>
      </p:sp>
      <p:pic>
        <p:nvPicPr>
          <p:cNvPr id="4" name="Picture 3"/>
          <p:cNvPicPr>
            <a:picLocks noChangeAspect="1"/>
          </p:cNvPicPr>
          <p:nvPr/>
        </p:nvPicPr>
        <p:blipFill>
          <a:blip r:embed="rId2"/>
          <a:stretch>
            <a:fillRect/>
          </a:stretch>
        </p:blipFill>
        <p:spPr>
          <a:xfrm>
            <a:off x="258528" y="1143000"/>
            <a:ext cx="8681923" cy="4406900"/>
          </a:xfrm>
          <a:prstGeom prst="rect">
            <a:avLst/>
          </a:prstGeom>
          <a:effectLst>
            <a:outerShdw blurRad="50800" dist="38100" dir="2700000">
              <a:srgbClr val="000000">
                <a:alpha val="43000"/>
              </a:srgbClr>
            </a:outerShdw>
          </a:effectLst>
        </p:spPr>
      </p:pic>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55600" y="136525"/>
            <a:ext cx="8420101" cy="533400"/>
          </a:xfrm>
        </p:spPr>
        <p:txBody>
          <a:bodyPr/>
          <a:lstStyle/>
          <a:p>
            <a:r>
              <a:rPr lang="en-US" sz="2400" dirty="0" smtClean="0">
                <a:solidFill>
                  <a:srgbClr val="1F497D"/>
                </a:solidFill>
              </a:rPr>
              <a:t>Elemental abundances in </a:t>
            </a:r>
            <a:r>
              <a:rPr lang="en-US" sz="2400" dirty="0" err="1" smtClean="0">
                <a:solidFill>
                  <a:srgbClr val="1F497D"/>
                </a:solidFill>
              </a:rPr>
              <a:t>CRs</a:t>
            </a:r>
            <a:r>
              <a:rPr lang="en-US" sz="2400" dirty="0" smtClean="0">
                <a:solidFill>
                  <a:srgbClr val="1F497D"/>
                </a:solidFill>
              </a:rPr>
              <a:t> and in the Solar System</a:t>
            </a:r>
            <a:endParaRPr lang="en-US" sz="2400" dirty="0">
              <a:solidFill>
                <a:srgbClr val="1F497D"/>
              </a:solidFill>
            </a:endParaRPr>
          </a:p>
        </p:txBody>
      </p:sp>
      <p:pic>
        <p:nvPicPr>
          <p:cNvPr id="4" name="Content Placeholder 3" descr="CR_abund"/>
          <p:cNvPicPr>
            <a:picLocks noGrp="1" noChangeAspect="1" noChangeArrowheads="1"/>
          </p:cNvPicPr>
          <p:nvPr>
            <p:ph sz="half" idx="1"/>
          </p:nvPr>
        </p:nvPicPr>
        <p:blipFill>
          <a:blip r:embed="rId2"/>
          <a:srcRect/>
          <a:stretch>
            <a:fillRect/>
          </a:stretch>
        </p:blipFill>
        <p:spPr>
          <a:xfrm>
            <a:off x="0" y="1403350"/>
            <a:ext cx="6386512" cy="4603750"/>
          </a:xfrm>
          <a:noFill/>
          <a:effectLst>
            <a:outerShdw blurRad="50800" dist="38100" dir="2700000">
              <a:srgbClr val="000000">
                <a:alpha val="43000"/>
              </a:srgbClr>
            </a:outerShdw>
          </a:effectLst>
        </p:spPr>
      </p:pic>
      <p:sp>
        <p:nvSpPr>
          <p:cNvPr id="5" name="AutoShape 4"/>
          <p:cNvSpPr>
            <a:spLocks noChangeArrowheads="1"/>
          </p:cNvSpPr>
          <p:nvPr/>
        </p:nvSpPr>
        <p:spPr bwMode="auto">
          <a:xfrm>
            <a:off x="254000" y="706438"/>
            <a:ext cx="2495550" cy="781491"/>
          </a:xfrm>
          <a:prstGeom prst="flowChartAlternateProcess">
            <a:avLst/>
          </a:prstGeom>
          <a:solidFill>
            <a:srgbClr val="FF0000"/>
          </a:solidFill>
          <a:ln w="28575">
            <a:solidFill>
              <a:schemeClr val="tx2"/>
            </a:solidFill>
            <a:miter lim="800000"/>
            <a:headEnd/>
            <a:tailEnd/>
          </a:ln>
          <a:effectLst>
            <a:outerShdw blurRad="50800" dist="38100" dir="2700000">
              <a:srgbClr val="000000">
                <a:alpha val="43000"/>
              </a:srgbClr>
            </a:outerShdw>
          </a:effectLst>
        </p:spPr>
        <p:txBody>
          <a:bodyPr wrap="square" lIns="0" tIns="0" rIns="0" bIns="0" anchor="ctr">
            <a:prstTxWarp prst="textNoShape">
              <a:avLst/>
            </a:prstTxWarp>
            <a:spAutoFit/>
          </a:bodyPr>
          <a:lstStyle/>
          <a:p>
            <a:pPr algn="ctr" fontAlgn="ctr"/>
            <a:r>
              <a:rPr lang="en-US" sz="1800" dirty="0" smtClean="0">
                <a:solidFill>
                  <a:schemeClr val="bg1">
                    <a:lumMod val="95000"/>
                  </a:schemeClr>
                </a:solidFill>
                <a:ea typeface="ＭＳ Ｐゴシック" charset="-128"/>
                <a:cs typeface="ＭＳ Ｐゴシック" charset="-128"/>
              </a:rPr>
              <a:t>“Output”: CR abundances (ACE)</a:t>
            </a:r>
            <a:endParaRPr lang="en-US" sz="1800" dirty="0">
              <a:solidFill>
                <a:schemeClr val="bg1">
                  <a:lumMod val="95000"/>
                </a:schemeClr>
              </a:solidFill>
            </a:endParaRPr>
          </a:p>
        </p:txBody>
      </p:sp>
      <p:sp>
        <p:nvSpPr>
          <p:cNvPr id="6" name="AutoShape 5"/>
          <p:cNvSpPr>
            <a:spLocks noChangeArrowheads="1"/>
          </p:cNvSpPr>
          <p:nvPr/>
        </p:nvSpPr>
        <p:spPr bwMode="auto">
          <a:xfrm>
            <a:off x="203200" y="5780088"/>
            <a:ext cx="2565399" cy="781491"/>
          </a:xfrm>
          <a:prstGeom prst="flowChartAlternateProcess">
            <a:avLst/>
          </a:prstGeom>
          <a:solidFill>
            <a:srgbClr val="FFFF00"/>
          </a:solidFill>
          <a:ln w="28575">
            <a:solidFill>
              <a:schemeClr val="tx2"/>
            </a:solidFill>
            <a:miter lim="800000"/>
            <a:headEnd/>
            <a:tailEnd/>
          </a:ln>
          <a:effectLst>
            <a:outerShdw blurRad="50800" dist="38100" dir="2700000">
              <a:srgbClr val="000000">
                <a:alpha val="43000"/>
              </a:srgbClr>
            </a:outerShdw>
          </a:effectLst>
        </p:spPr>
        <p:txBody>
          <a:bodyPr wrap="square" lIns="0" tIns="0" rIns="0" bIns="0" anchor="ctr">
            <a:prstTxWarp prst="textNoShape">
              <a:avLst/>
            </a:prstTxWarp>
            <a:spAutoFit/>
          </a:bodyPr>
          <a:lstStyle/>
          <a:p>
            <a:pPr algn="ctr" fontAlgn="ctr"/>
            <a:r>
              <a:rPr lang="en-US" sz="1800" dirty="0" smtClean="0">
                <a:ea typeface="ＭＳ Ｐゴシック" charset="-128"/>
                <a:cs typeface="ＭＳ Ｐゴシック" charset="-128"/>
              </a:rPr>
              <a:t>“Input”: solar </a:t>
            </a:r>
            <a:r>
              <a:rPr lang="en-US" sz="1800" dirty="0">
                <a:ea typeface="ＭＳ Ｐゴシック" charset="-128"/>
                <a:cs typeface="ＭＳ Ｐゴシック" charset="-128"/>
              </a:rPr>
              <a:t>system </a:t>
            </a:r>
            <a:r>
              <a:rPr lang="en-US" sz="1800" dirty="0" smtClean="0">
                <a:ea typeface="ＭＳ Ｐゴシック" charset="-128"/>
                <a:cs typeface="ＭＳ Ｐゴシック" charset="-128"/>
              </a:rPr>
              <a:t>abundances</a:t>
            </a:r>
            <a:endParaRPr lang="en-US" sz="1800" dirty="0"/>
          </a:p>
        </p:txBody>
      </p:sp>
      <p:sp>
        <p:nvSpPr>
          <p:cNvPr id="7" name="AutoShape 6"/>
          <p:cNvSpPr>
            <a:spLocks noChangeArrowheads="1"/>
          </p:cNvSpPr>
          <p:nvPr/>
        </p:nvSpPr>
        <p:spPr bwMode="auto">
          <a:xfrm>
            <a:off x="855662" y="4160838"/>
            <a:ext cx="698927" cy="400110"/>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LiBeB</a:t>
            </a:r>
            <a:endParaRPr lang="en-US" sz="1400" b="1">
              <a:solidFill>
                <a:srgbClr val="1F497D"/>
              </a:solidFill>
            </a:endParaRPr>
          </a:p>
        </p:txBody>
      </p:sp>
      <p:sp>
        <p:nvSpPr>
          <p:cNvPr id="8" name="AutoShape 7"/>
          <p:cNvSpPr>
            <a:spLocks noChangeArrowheads="1"/>
          </p:cNvSpPr>
          <p:nvPr/>
        </p:nvSpPr>
        <p:spPr bwMode="auto">
          <a:xfrm>
            <a:off x="1484312" y="2463800"/>
            <a:ext cx="618976" cy="400110"/>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CNO</a:t>
            </a:r>
            <a:endParaRPr lang="en-US" sz="1400" b="1">
              <a:solidFill>
                <a:srgbClr val="1F497D"/>
              </a:solidFill>
            </a:endParaRPr>
          </a:p>
        </p:txBody>
      </p:sp>
      <p:sp>
        <p:nvSpPr>
          <p:cNvPr id="9" name="AutoShape 8"/>
          <p:cNvSpPr>
            <a:spLocks noChangeArrowheads="1"/>
          </p:cNvSpPr>
          <p:nvPr/>
        </p:nvSpPr>
        <p:spPr bwMode="auto">
          <a:xfrm>
            <a:off x="2038350" y="3879850"/>
            <a:ext cx="324870" cy="389617"/>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F</a:t>
            </a:r>
            <a:endParaRPr lang="en-US" sz="1400" b="1">
              <a:solidFill>
                <a:srgbClr val="1F497D"/>
              </a:solidFill>
            </a:endParaRPr>
          </a:p>
        </p:txBody>
      </p:sp>
      <p:sp>
        <p:nvSpPr>
          <p:cNvPr id="10" name="AutoShape 9"/>
          <p:cNvSpPr>
            <a:spLocks noChangeArrowheads="1"/>
          </p:cNvSpPr>
          <p:nvPr/>
        </p:nvSpPr>
        <p:spPr bwMode="auto">
          <a:xfrm>
            <a:off x="5397500" y="2568575"/>
            <a:ext cx="432113" cy="400110"/>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Fe</a:t>
            </a:r>
            <a:endParaRPr lang="en-US" sz="1400" b="1">
              <a:solidFill>
                <a:srgbClr val="1F497D"/>
              </a:solidFill>
            </a:endParaRPr>
          </a:p>
        </p:txBody>
      </p:sp>
      <p:sp>
        <p:nvSpPr>
          <p:cNvPr id="11" name="AutoShape 10"/>
          <p:cNvSpPr>
            <a:spLocks noChangeArrowheads="1"/>
          </p:cNvSpPr>
          <p:nvPr/>
        </p:nvSpPr>
        <p:spPr bwMode="auto">
          <a:xfrm>
            <a:off x="4364037" y="5114925"/>
            <a:ext cx="731506" cy="400110"/>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ScTiV</a:t>
            </a:r>
            <a:endParaRPr lang="en-US" sz="1400" b="1">
              <a:solidFill>
                <a:srgbClr val="1F497D"/>
              </a:solidFill>
            </a:endParaRPr>
          </a:p>
        </p:txBody>
      </p:sp>
      <p:sp>
        <p:nvSpPr>
          <p:cNvPr id="12" name="AutoShape 11"/>
          <p:cNvSpPr>
            <a:spLocks noChangeArrowheads="1"/>
          </p:cNvSpPr>
          <p:nvPr/>
        </p:nvSpPr>
        <p:spPr bwMode="auto">
          <a:xfrm>
            <a:off x="4940300" y="4678363"/>
            <a:ext cx="671288" cy="400110"/>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CrMn</a:t>
            </a:r>
            <a:endParaRPr lang="en-US" sz="1400" b="1">
              <a:solidFill>
                <a:srgbClr val="1F497D"/>
              </a:solidFill>
            </a:endParaRPr>
          </a:p>
        </p:txBody>
      </p:sp>
      <p:sp>
        <p:nvSpPr>
          <p:cNvPr id="13" name="AutoShape 12"/>
          <p:cNvSpPr>
            <a:spLocks noChangeArrowheads="1"/>
          </p:cNvSpPr>
          <p:nvPr/>
        </p:nvSpPr>
        <p:spPr bwMode="auto">
          <a:xfrm>
            <a:off x="3036887" y="1404938"/>
            <a:ext cx="397710" cy="400110"/>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rPr>
              <a:t>Si</a:t>
            </a:r>
          </a:p>
        </p:txBody>
      </p:sp>
      <p:sp>
        <p:nvSpPr>
          <p:cNvPr id="14" name="AutoShape 13"/>
          <p:cNvSpPr>
            <a:spLocks noChangeArrowheads="1"/>
          </p:cNvSpPr>
          <p:nvPr/>
        </p:nvSpPr>
        <p:spPr bwMode="auto">
          <a:xfrm>
            <a:off x="3041650" y="1865313"/>
            <a:ext cx="373062" cy="427037"/>
          </a:xfrm>
          <a:prstGeom prst="downArrow">
            <a:avLst>
              <a:gd name="adj1" fmla="val 50000"/>
              <a:gd name="adj2" fmla="val 28617"/>
            </a:avLst>
          </a:prstGeom>
          <a:solidFill>
            <a:schemeClr val="tx2">
              <a:lumMod val="60000"/>
              <a:lumOff val="40000"/>
            </a:schemeClr>
          </a:solidFill>
          <a:ln w="9525">
            <a:noFill/>
            <a:miter lim="800000"/>
            <a:headEnd/>
            <a:tailEnd/>
          </a:ln>
        </p:spPr>
        <p:txBody>
          <a:bodyPr anchor="ctr">
            <a:prstTxWarp prst="textNoShape">
              <a:avLst/>
            </a:prstTxWarp>
            <a:spAutoFit/>
          </a:bodyPr>
          <a:lstStyle/>
          <a:p>
            <a:endParaRPr lang="en-US"/>
          </a:p>
        </p:txBody>
      </p:sp>
      <p:sp>
        <p:nvSpPr>
          <p:cNvPr id="15" name="Line 14"/>
          <p:cNvSpPr>
            <a:spLocks noChangeShapeType="1"/>
          </p:cNvSpPr>
          <p:nvPr/>
        </p:nvSpPr>
        <p:spPr bwMode="auto">
          <a:xfrm>
            <a:off x="1066800" y="1562100"/>
            <a:ext cx="266700" cy="1117600"/>
          </a:xfrm>
          <a:prstGeom prst="line">
            <a:avLst/>
          </a:prstGeom>
          <a:noFill/>
          <a:ln w="28575">
            <a:solidFill>
              <a:srgbClr val="000000"/>
            </a:solidFill>
            <a:prstDash val="dash"/>
            <a:round/>
            <a:headEnd/>
            <a:tailEnd type="arrow" w="med" len="med"/>
          </a:ln>
        </p:spPr>
        <p:txBody>
          <a:bodyPr wrap="square" anchor="ctr">
            <a:prstTxWarp prst="textNoShape">
              <a:avLst/>
            </a:prstTxWarp>
            <a:spAutoFit/>
          </a:bodyPr>
          <a:lstStyle/>
          <a:p>
            <a:endParaRPr lang="en-US"/>
          </a:p>
        </p:txBody>
      </p:sp>
      <p:sp>
        <p:nvSpPr>
          <p:cNvPr id="16" name="AutoShape 15"/>
          <p:cNvSpPr>
            <a:spLocks noChangeArrowheads="1"/>
          </p:cNvSpPr>
          <p:nvPr/>
        </p:nvSpPr>
        <p:spPr bwMode="auto">
          <a:xfrm>
            <a:off x="3598862" y="4127500"/>
            <a:ext cx="381609" cy="396612"/>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Cl</a:t>
            </a:r>
            <a:endParaRPr lang="en-US" sz="1400" b="1">
              <a:solidFill>
                <a:srgbClr val="1F497D"/>
              </a:solidFill>
            </a:endParaRPr>
          </a:p>
        </p:txBody>
      </p:sp>
      <p:sp>
        <p:nvSpPr>
          <p:cNvPr id="17" name="AutoShape 16"/>
          <p:cNvSpPr>
            <a:spLocks noChangeArrowheads="1"/>
          </p:cNvSpPr>
          <p:nvPr/>
        </p:nvSpPr>
        <p:spPr bwMode="auto">
          <a:xfrm>
            <a:off x="2794000" y="3708400"/>
            <a:ext cx="400482" cy="400110"/>
          </a:xfrm>
          <a:prstGeom prst="flowChartAlternateProcess">
            <a:avLst/>
          </a:prstGeom>
          <a:solidFill>
            <a:schemeClr val="bg1"/>
          </a:solidFill>
          <a:ln w="28575">
            <a:solidFill>
              <a:srgbClr val="1F497D"/>
            </a:solidFill>
            <a:miter lim="800000"/>
            <a:headEnd/>
            <a:tailEnd/>
          </a:ln>
        </p:spPr>
        <p:txBody>
          <a:bodyPr wrap="none" anchor="ctr">
            <a:prstTxWarp prst="textNoShape">
              <a:avLst/>
            </a:prstTxWarp>
            <a:spAutoFit/>
          </a:bodyPr>
          <a:lstStyle/>
          <a:p>
            <a:pPr algn="ctr" fontAlgn="ctr"/>
            <a:r>
              <a:rPr lang="en-US" sz="1400" b="1">
                <a:solidFill>
                  <a:srgbClr val="1F497D"/>
                </a:solidFill>
                <a:ea typeface="ＭＳ Ｐゴシック" charset="-128"/>
                <a:cs typeface="ＭＳ Ｐゴシック" charset="-128"/>
              </a:rPr>
              <a:t>Al</a:t>
            </a:r>
            <a:endParaRPr lang="en-US" sz="1400" b="1">
              <a:solidFill>
                <a:srgbClr val="1F497D"/>
              </a:solidFill>
            </a:endParaRPr>
          </a:p>
        </p:txBody>
      </p:sp>
      <p:sp>
        <p:nvSpPr>
          <p:cNvPr id="26" name="TextBox 25"/>
          <p:cNvSpPr txBox="1"/>
          <p:nvPr/>
        </p:nvSpPr>
        <p:spPr>
          <a:xfrm>
            <a:off x="6413500" y="685800"/>
            <a:ext cx="2730500" cy="5724645"/>
          </a:xfrm>
          <a:prstGeom prst="rect">
            <a:avLst/>
          </a:prstGeom>
          <a:noFill/>
        </p:spPr>
        <p:txBody>
          <a:bodyPr wrap="square" rtlCol="0">
            <a:spAutoFit/>
          </a:bodyPr>
          <a:lstStyle/>
          <a:p>
            <a:pPr>
              <a:lnSpc>
                <a:spcPct val="100000"/>
              </a:lnSpc>
              <a:spcBef>
                <a:spcPts val="1200"/>
              </a:spcBef>
            </a:pPr>
            <a:r>
              <a:rPr lang="en-US" sz="1600" dirty="0" smtClean="0">
                <a:solidFill>
                  <a:srgbClr val="1F497D"/>
                </a:solidFill>
              </a:rPr>
              <a:t>A lot of information is hidden in elemental and isotopic abundances of CR.</a:t>
            </a:r>
          </a:p>
          <a:p>
            <a:pPr>
              <a:lnSpc>
                <a:spcPct val="100000"/>
              </a:lnSpc>
              <a:spcBef>
                <a:spcPts val="1200"/>
              </a:spcBef>
            </a:pPr>
            <a:r>
              <a:rPr lang="en-US" sz="1600" dirty="0" smtClean="0">
                <a:solidFill>
                  <a:srgbClr val="1F497D"/>
                </a:solidFill>
              </a:rPr>
              <a:t>The elements which are rare in the solar system, such as Li, Be, B, Sc, Ti, V, and some others,  appear to be abundant in </a:t>
            </a:r>
            <a:r>
              <a:rPr lang="en-US" sz="1600" dirty="0" err="1" smtClean="0">
                <a:solidFill>
                  <a:srgbClr val="1F497D"/>
                </a:solidFill>
              </a:rPr>
              <a:t>CRs</a:t>
            </a:r>
            <a:r>
              <a:rPr lang="en-US" sz="1600" dirty="0" smtClean="0">
                <a:solidFill>
                  <a:srgbClr val="1F497D"/>
                </a:solidFill>
              </a:rPr>
              <a:t>.</a:t>
            </a:r>
          </a:p>
          <a:p>
            <a:pPr>
              <a:lnSpc>
                <a:spcPct val="100000"/>
              </a:lnSpc>
              <a:spcBef>
                <a:spcPts val="1200"/>
              </a:spcBef>
            </a:pPr>
            <a:r>
              <a:rPr lang="en-US" sz="1600" dirty="0" smtClean="0">
                <a:solidFill>
                  <a:srgbClr val="1F497D"/>
                </a:solidFill>
              </a:rPr>
              <a:t>They are called “</a:t>
            </a:r>
            <a:r>
              <a:rPr lang="en-US" sz="1600" dirty="0" err="1" smtClean="0">
                <a:solidFill>
                  <a:srgbClr val="1F497D"/>
                </a:solidFill>
              </a:rPr>
              <a:t>secondaries</a:t>
            </a:r>
            <a:r>
              <a:rPr lang="en-US" sz="1600" dirty="0" smtClean="0">
                <a:solidFill>
                  <a:srgbClr val="1F497D"/>
                </a:solidFill>
              </a:rPr>
              <a:t>” because they are produced by </a:t>
            </a:r>
            <a:r>
              <a:rPr lang="en-US" sz="1600" dirty="0" err="1" smtClean="0">
                <a:solidFill>
                  <a:srgbClr val="1F497D"/>
                </a:solidFill>
              </a:rPr>
              <a:t>spallations</a:t>
            </a:r>
            <a:r>
              <a:rPr lang="en-US" sz="1600" dirty="0" smtClean="0">
                <a:solidFill>
                  <a:srgbClr val="1F497D"/>
                </a:solidFill>
              </a:rPr>
              <a:t> of heavier nuclei (so-called “primary”, e.g. C, O, Fe) during the CR  propagation. </a:t>
            </a:r>
          </a:p>
          <a:p>
            <a:pPr>
              <a:lnSpc>
                <a:spcPct val="100000"/>
              </a:lnSpc>
              <a:spcBef>
                <a:spcPts val="1200"/>
              </a:spcBef>
            </a:pPr>
            <a:r>
              <a:rPr lang="en-US" sz="1600" dirty="0" smtClean="0">
                <a:solidFill>
                  <a:srgbClr val="1F497D"/>
                </a:solidFill>
              </a:rPr>
              <a:t>The CR age deduced from the amount of </a:t>
            </a:r>
            <a:r>
              <a:rPr lang="en-US" sz="1600" dirty="0" err="1" smtClean="0">
                <a:solidFill>
                  <a:srgbClr val="1F497D"/>
                </a:solidFill>
              </a:rPr>
              <a:t>secondaries</a:t>
            </a:r>
            <a:r>
              <a:rPr lang="en-US" sz="1600" dirty="0" smtClean="0">
                <a:solidFill>
                  <a:srgbClr val="1F497D"/>
                </a:solidFill>
              </a:rPr>
              <a:t> is ~10 </a:t>
            </a:r>
            <a:r>
              <a:rPr lang="en-US" sz="1600" dirty="0" err="1" smtClean="0">
                <a:solidFill>
                  <a:srgbClr val="1F497D"/>
                </a:solidFill>
              </a:rPr>
              <a:t>Myr</a:t>
            </a:r>
            <a:r>
              <a:rPr lang="en-US" sz="1600" dirty="0" smtClean="0">
                <a:solidFill>
                  <a:srgbClr val="1F497D"/>
                </a:solidFill>
              </a:rPr>
              <a:t>.</a:t>
            </a:r>
          </a:p>
        </p:txBody>
      </p:sp>
      <p:sp>
        <p:nvSpPr>
          <p:cNvPr id="27" name="TextBox 26"/>
          <p:cNvSpPr txBox="1"/>
          <p:nvPr/>
        </p:nvSpPr>
        <p:spPr>
          <a:xfrm rot="16200000">
            <a:off x="1050707" y="3454400"/>
            <a:ext cx="1346092" cy="477054"/>
          </a:xfrm>
          <a:prstGeom prst="rect">
            <a:avLst/>
          </a:prstGeom>
          <a:noFill/>
          <a:ln>
            <a:noFill/>
          </a:ln>
        </p:spPr>
        <p:txBody>
          <a:bodyPr wrap="none" rtlCol="0">
            <a:spAutoFit/>
          </a:bodyPr>
          <a:lstStyle/>
          <a:p>
            <a:r>
              <a:rPr lang="en-US" dirty="0" smtClean="0">
                <a:solidFill>
                  <a:srgbClr val="1F497D"/>
                </a:solidFill>
              </a:rPr>
              <a:t>“primary”</a:t>
            </a:r>
            <a:endParaRPr lang="en-US" dirty="0">
              <a:solidFill>
                <a:srgbClr val="1F497D"/>
              </a:solidFill>
            </a:endParaRPr>
          </a:p>
        </p:txBody>
      </p:sp>
      <p:sp>
        <p:nvSpPr>
          <p:cNvPr id="29" name="TextBox 28"/>
          <p:cNvSpPr txBox="1"/>
          <p:nvPr/>
        </p:nvSpPr>
        <p:spPr>
          <a:xfrm rot="16200000">
            <a:off x="347763" y="3060700"/>
            <a:ext cx="1634382" cy="477054"/>
          </a:xfrm>
          <a:prstGeom prst="rect">
            <a:avLst/>
          </a:prstGeom>
          <a:noFill/>
        </p:spPr>
        <p:txBody>
          <a:bodyPr wrap="none" rtlCol="0">
            <a:spAutoFit/>
          </a:bodyPr>
          <a:lstStyle/>
          <a:p>
            <a:r>
              <a:rPr lang="en-US" dirty="0" smtClean="0">
                <a:solidFill>
                  <a:srgbClr val="F2F2F2"/>
                </a:solidFill>
              </a:rPr>
              <a:t>“secondary”</a:t>
            </a:r>
            <a:endParaRPr lang="en-US" dirty="0">
              <a:solidFill>
                <a:srgbClr val="F2F2F2"/>
              </a:solidFill>
            </a:endParaRPr>
          </a:p>
        </p:txBody>
      </p:sp>
      <p:sp>
        <p:nvSpPr>
          <p:cNvPr id="30" name="TextBox 29"/>
          <p:cNvSpPr txBox="1"/>
          <p:nvPr/>
        </p:nvSpPr>
        <p:spPr>
          <a:xfrm>
            <a:off x="4409496" y="2857500"/>
            <a:ext cx="851515" cy="477054"/>
          </a:xfrm>
          <a:prstGeom prst="rect">
            <a:avLst/>
          </a:prstGeom>
          <a:noFill/>
        </p:spPr>
        <p:txBody>
          <a:bodyPr wrap="none" rtlCol="0">
            <a:spAutoFit/>
          </a:bodyPr>
          <a:lstStyle/>
          <a:p>
            <a:r>
              <a:rPr lang="en-US" dirty="0" smtClean="0">
                <a:solidFill>
                  <a:srgbClr val="F2F2F2"/>
                </a:solidFill>
              </a:rPr>
              <a:t>“sec.”</a:t>
            </a:r>
            <a:endParaRPr lang="en-US" dirty="0">
              <a:solidFill>
                <a:srgbClr val="F2F2F2"/>
              </a:solidFill>
            </a:endParaRPr>
          </a:p>
        </p:txBody>
      </p:sp>
      <p:sp>
        <p:nvSpPr>
          <p:cNvPr id="31" name="TextBox 30"/>
          <p:cNvSpPr txBox="1"/>
          <p:nvPr/>
        </p:nvSpPr>
        <p:spPr>
          <a:xfrm rot="16200000">
            <a:off x="5016502" y="3124200"/>
            <a:ext cx="981909" cy="477054"/>
          </a:xfrm>
          <a:prstGeom prst="rect">
            <a:avLst/>
          </a:prstGeom>
          <a:noFill/>
        </p:spPr>
        <p:txBody>
          <a:bodyPr wrap="none" rtlCol="0">
            <a:spAutoFit/>
          </a:bodyPr>
          <a:lstStyle/>
          <a:p>
            <a:r>
              <a:rPr lang="en-US" dirty="0" smtClean="0">
                <a:solidFill>
                  <a:schemeClr val="tx2"/>
                </a:solidFill>
              </a:rPr>
              <a:t>“prim.”</a:t>
            </a:r>
            <a:endParaRPr lang="en-US" dirty="0">
              <a:solidFill>
                <a:schemeClr val="tx2"/>
              </a:solidFill>
            </a:endParaRPr>
          </a:p>
        </p:txBody>
      </p:sp>
      <p:sp>
        <p:nvSpPr>
          <p:cNvPr id="32" name="Line 14"/>
          <p:cNvSpPr>
            <a:spLocks noChangeShapeType="1"/>
          </p:cNvSpPr>
          <p:nvPr/>
        </p:nvSpPr>
        <p:spPr bwMode="auto">
          <a:xfrm flipV="1">
            <a:off x="1727200" y="4991100"/>
            <a:ext cx="393700" cy="698500"/>
          </a:xfrm>
          <a:prstGeom prst="line">
            <a:avLst/>
          </a:prstGeom>
          <a:noFill/>
          <a:ln w="28575">
            <a:solidFill>
              <a:srgbClr val="000000"/>
            </a:solidFill>
            <a:prstDash val="dash"/>
            <a:round/>
            <a:headEnd/>
            <a:tailEnd type="arrow" w="med" len="med"/>
          </a:ln>
        </p:spPr>
        <p:txBody>
          <a:bodyPr wrap="square" anchor="ctr">
            <a:prstTxWarp prst="textNoShape">
              <a:avLst/>
            </a:prstTxWarp>
            <a:spAutoFit/>
          </a:bodyPr>
          <a:lstStyle/>
          <a:p>
            <a:endParaRPr lang="en-US"/>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F497D"/>
                </a:solidFill>
              </a:rPr>
              <a:t>Heavy Nuclei in </a:t>
            </a:r>
            <a:r>
              <a:rPr lang="en-US" dirty="0" err="1" smtClean="0">
                <a:solidFill>
                  <a:srgbClr val="1F497D"/>
                </a:solidFill>
              </a:rPr>
              <a:t>CRs</a:t>
            </a:r>
            <a:endParaRPr lang="en-US" dirty="0">
              <a:solidFill>
                <a:srgbClr val="1F497D"/>
              </a:solidFill>
            </a:endParaRPr>
          </a:p>
        </p:txBody>
      </p:sp>
      <p:sp>
        <p:nvSpPr>
          <p:cNvPr id="3" name="Content Placeholder 2"/>
          <p:cNvSpPr>
            <a:spLocks noGrp="1"/>
          </p:cNvSpPr>
          <p:nvPr>
            <p:ph idx="1"/>
          </p:nvPr>
        </p:nvSpPr>
        <p:spPr>
          <a:xfrm>
            <a:off x="711200" y="5499100"/>
            <a:ext cx="7772400" cy="977900"/>
          </a:xfrm>
        </p:spPr>
        <p:txBody>
          <a:bodyPr/>
          <a:lstStyle/>
          <a:p>
            <a:pPr>
              <a:buNone/>
            </a:pPr>
            <a:r>
              <a:rPr lang="en-US" sz="1800" dirty="0" smtClean="0">
                <a:solidFill>
                  <a:srgbClr val="1F497D"/>
                </a:solidFill>
              </a:rPr>
              <a:t>Heavy nuclei are produced in SN explosions. They can’t propagate from large distances because of the very large inelastic cross </a:t>
            </a:r>
            <a:r>
              <a:rPr lang="en-US" sz="1800" dirty="0" smtClean="0">
                <a:solidFill>
                  <a:srgbClr val="1F497D"/>
                </a:solidFill>
              </a:rPr>
              <a:t>section. </a:t>
            </a:r>
            <a:endParaRPr lang="en-US" sz="1800" dirty="0">
              <a:solidFill>
                <a:srgbClr val="1F497D"/>
              </a:solidFill>
            </a:endParaRPr>
          </a:p>
        </p:txBody>
      </p:sp>
      <p:pic>
        <p:nvPicPr>
          <p:cNvPr id="4" name="Picture 3"/>
          <p:cNvPicPr>
            <a:picLocks noChangeAspect="1"/>
          </p:cNvPicPr>
          <p:nvPr/>
        </p:nvPicPr>
        <p:blipFill>
          <a:blip r:embed="rId2"/>
          <a:stretch>
            <a:fillRect/>
          </a:stretch>
        </p:blipFill>
        <p:spPr>
          <a:xfrm>
            <a:off x="372428" y="711199"/>
            <a:ext cx="8094811" cy="4597401"/>
          </a:xfrm>
          <a:prstGeom prst="rect">
            <a:avLst/>
          </a:prstGeom>
          <a:effectLst>
            <a:outerShdw blurRad="50800" dist="38100" dir="2700000">
              <a:srgbClr val="000000">
                <a:alpha val="43000"/>
              </a:srgbClr>
            </a:outerShdw>
          </a:effectLst>
        </p:spPr>
      </p:pic>
      <p:sp>
        <p:nvSpPr>
          <p:cNvPr id="5" name="TextBox 4"/>
          <p:cNvSpPr txBox="1"/>
          <p:nvPr/>
        </p:nvSpPr>
        <p:spPr>
          <a:xfrm>
            <a:off x="1651000" y="4120346"/>
            <a:ext cx="1514733" cy="323165"/>
          </a:xfrm>
          <a:prstGeom prst="rect">
            <a:avLst/>
          </a:prstGeom>
          <a:noFill/>
        </p:spPr>
        <p:txBody>
          <a:bodyPr wrap="none" rtlCol="0">
            <a:spAutoFit/>
          </a:bodyPr>
          <a:lstStyle/>
          <a:p>
            <a:r>
              <a:rPr lang="en-US" sz="1200" dirty="0" smtClean="0"/>
              <a:t>Wiedenbeck</a:t>
            </a:r>
            <a:r>
              <a:rPr lang="en-US" sz="1200" dirty="0" smtClean="0"/>
              <a:t>+2007</a:t>
            </a:r>
            <a:endParaRPr lang="en-US" sz="1200" dirty="0"/>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F497D"/>
                </a:solidFill>
              </a:rPr>
              <a:t>Isotopic Data</a:t>
            </a:r>
            <a:endParaRPr lang="en-US" dirty="0">
              <a:solidFill>
                <a:srgbClr val="1F497D"/>
              </a:solidFill>
            </a:endParaRPr>
          </a:p>
        </p:txBody>
      </p:sp>
      <p:sp>
        <p:nvSpPr>
          <p:cNvPr id="3" name="Content Placeholder 2"/>
          <p:cNvSpPr>
            <a:spLocks noGrp="1"/>
          </p:cNvSpPr>
          <p:nvPr>
            <p:ph idx="1"/>
          </p:nvPr>
        </p:nvSpPr>
        <p:spPr>
          <a:xfrm>
            <a:off x="647700" y="5664200"/>
            <a:ext cx="7810500" cy="660400"/>
          </a:xfrm>
        </p:spPr>
        <p:txBody>
          <a:bodyPr/>
          <a:lstStyle/>
          <a:p>
            <a:pPr>
              <a:buNone/>
            </a:pPr>
            <a:r>
              <a:rPr lang="en-US" sz="1800" dirty="0" smtClean="0">
                <a:solidFill>
                  <a:srgbClr val="1F497D"/>
                </a:solidFill>
              </a:rPr>
              <a:t>Very detailed isotopic data exist at low energies!</a:t>
            </a:r>
          </a:p>
          <a:p>
            <a:pPr>
              <a:buNone/>
            </a:pPr>
            <a:r>
              <a:rPr lang="en-US" sz="1800" dirty="0" smtClean="0">
                <a:solidFill>
                  <a:srgbClr val="1F497D"/>
                </a:solidFill>
              </a:rPr>
              <a:t>(Isotopes of the same element are connected by lines)</a:t>
            </a:r>
            <a:endParaRPr lang="en-US" sz="1800" dirty="0">
              <a:solidFill>
                <a:srgbClr val="1F497D"/>
              </a:solidFill>
            </a:endParaRPr>
          </a:p>
        </p:txBody>
      </p:sp>
      <p:pic>
        <p:nvPicPr>
          <p:cNvPr id="4" name="Picture 3"/>
          <p:cNvPicPr>
            <a:picLocks noChangeAspect="1"/>
          </p:cNvPicPr>
          <p:nvPr/>
        </p:nvPicPr>
        <p:blipFill>
          <a:blip r:embed="rId2"/>
          <a:stretch>
            <a:fillRect/>
          </a:stretch>
        </p:blipFill>
        <p:spPr>
          <a:xfrm rot="5400000">
            <a:off x="2391833" y="-1061445"/>
            <a:ext cx="4727512" cy="8418977"/>
          </a:xfrm>
          <a:prstGeom prst="rect">
            <a:avLst/>
          </a:prstGeom>
        </p:spPr>
      </p:pic>
      <p:sp>
        <p:nvSpPr>
          <p:cNvPr id="6" name="Text Box 4"/>
          <p:cNvSpPr txBox="1">
            <a:spLocks noChangeArrowheads="1"/>
          </p:cNvSpPr>
          <p:nvPr/>
        </p:nvSpPr>
        <p:spPr bwMode="auto">
          <a:xfrm>
            <a:off x="2962275" y="4443413"/>
            <a:ext cx="1490086" cy="276999"/>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200"/>
              <a:t>Wiedenbeck+2001</a:t>
            </a:r>
          </a:p>
        </p:txBody>
      </p:sp>
      <p:sp>
        <p:nvSpPr>
          <p:cNvPr id="7" name="Oval 5"/>
          <p:cNvSpPr>
            <a:spLocks noChangeAspect="1" noChangeArrowheads="1"/>
          </p:cNvSpPr>
          <p:nvPr/>
        </p:nvSpPr>
        <p:spPr bwMode="auto">
          <a:xfrm flipH="1">
            <a:off x="7010400" y="2082800"/>
            <a:ext cx="114300" cy="114300"/>
          </a:xfrm>
          <a:prstGeom prst="ellipse">
            <a:avLst/>
          </a:prstGeom>
          <a:noFill/>
          <a:ln w="9525">
            <a:solidFill>
              <a:schemeClr val="tx1"/>
            </a:solidFill>
            <a:round/>
            <a:headEnd/>
            <a:tailEnd/>
          </a:ln>
        </p:spPr>
        <p:txBody>
          <a:bodyPr wrap="none" anchor="ctr">
            <a:prstTxWarp prst="textNoShape">
              <a:avLst/>
            </a:prstTxWarp>
          </a:bodyPr>
          <a:lstStyle/>
          <a:p>
            <a:endParaRPr lang="en-US"/>
          </a:p>
        </p:txBody>
      </p:sp>
      <p:sp>
        <p:nvSpPr>
          <p:cNvPr id="8" name="Oval 6"/>
          <p:cNvSpPr>
            <a:spLocks noChangeAspect="1" noChangeArrowheads="1"/>
          </p:cNvSpPr>
          <p:nvPr/>
        </p:nvSpPr>
        <p:spPr bwMode="auto">
          <a:xfrm flipH="1">
            <a:off x="7010400" y="1727200"/>
            <a:ext cx="114300" cy="114300"/>
          </a:xfrm>
          <a:prstGeom prst="ellipse">
            <a:avLst/>
          </a:prstGeom>
          <a:solidFill>
            <a:schemeClr val="tx1"/>
          </a:solidFill>
          <a:ln w="9525">
            <a:solidFill>
              <a:schemeClr val="bg1"/>
            </a:solidFill>
            <a:round/>
            <a:headEnd/>
            <a:tailEnd/>
          </a:ln>
        </p:spPr>
        <p:txBody>
          <a:bodyPr wrap="none" anchor="ctr">
            <a:prstTxWarp prst="textNoShape">
              <a:avLst/>
            </a:prstTxWarp>
          </a:bodyPr>
          <a:lstStyle/>
          <a:p>
            <a:endParaRPr lang="en-US"/>
          </a:p>
        </p:txBody>
      </p:sp>
      <p:sp>
        <p:nvSpPr>
          <p:cNvPr id="9" name="Text Box 7"/>
          <p:cNvSpPr txBox="1">
            <a:spLocks noChangeArrowheads="1"/>
          </p:cNvSpPr>
          <p:nvPr/>
        </p:nvSpPr>
        <p:spPr bwMode="auto">
          <a:xfrm>
            <a:off x="7083425" y="1577975"/>
            <a:ext cx="1177925" cy="366713"/>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800" dirty="0">
                <a:solidFill>
                  <a:srgbClr val="CC3333"/>
                </a:solidFill>
              </a:rPr>
              <a:t>ACE data</a:t>
            </a:r>
          </a:p>
        </p:txBody>
      </p:sp>
      <p:sp>
        <p:nvSpPr>
          <p:cNvPr id="10" name="Text Box 8"/>
          <p:cNvSpPr txBox="1">
            <a:spLocks noChangeArrowheads="1"/>
          </p:cNvSpPr>
          <p:nvPr/>
        </p:nvSpPr>
        <p:spPr bwMode="auto">
          <a:xfrm>
            <a:off x="7083425" y="1920875"/>
            <a:ext cx="1620838" cy="366713"/>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800" dirty="0">
                <a:solidFill>
                  <a:srgbClr val="CC3333"/>
                </a:solidFill>
              </a:rPr>
              <a:t>Solar System</a:t>
            </a:r>
          </a:p>
        </p:txBody>
      </p:sp>
      <p:sp>
        <p:nvSpPr>
          <p:cNvPr id="11" name="Text Box 9"/>
          <p:cNvSpPr txBox="1">
            <a:spLocks noChangeArrowheads="1"/>
          </p:cNvSpPr>
          <p:nvPr/>
        </p:nvSpPr>
        <p:spPr bwMode="auto">
          <a:xfrm>
            <a:off x="3489325" y="1739900"/>
            <a:ext cx="3109913" cy="366713"/>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800" dirty="0">
                <a:solidFill>
                  <a:srgbClr val="1F497D"/>
                </a:solidFill>
              </a:rPr>
              <a:t>ACE: 100-200 </a:t>
            </a:r>
            <a:r>
              <a:rPr lang="en-US" sz="1800" dirty="0" err="1">
                <a:solidFill>
                  <a:srgbClr val="1F497D"/>
                </a:solidFill>
              </a:rPr>
              <a:t>MeV</a:t>
            </a:r>
            <a:r>
              <a:rPr lang="en-US" sz="1800" dirty="0">
                <a:solidFill>
                  <a:srgbClr val="1F497D"/>
                </a:solidFill>
              </a:rPr>
              <a:t>/nucleon</a:t>
            </a:r>
          </a:p>
        </p:txBody>
      </p:sp>
      <p:sp>
        <p:nvSpPr>
          <p:cNvPr id="13" name="TextBox 12"/>
          <p:cNvSpPr txBox="1"/>
          <p:nvPr/>
        </p:nvSpPr>
        <p:spPr>
          <a:xfrm>
            <a:off x="6819900" y="533400"/>
            <a:ext cx="1564451" cy="400110"/>
          </a:xfrm>
          <a:prstGeom prst="rect">
            <a:avLst/>
          </a:prstGeom>
          <a:noFill/>
        </p:spPr>
        <p:txBody>
          <a:bodyPr wrap="none" rtlCol="0">
            <a:spAutoFit/>
          </a:bodyPr>
          <a:lstStyle/>
          <a:p>
            <a:r>
              <a:rPr lang="en-US" sz="1600" dirty="0" smtClean="0">
                <a:solidFill>
                  <a:schemeClr val="tx1">
                    <a:lumMod val="65000"/>
                    <a:lumOff val="35000"/>
                  </a:schemeClr>
                </a:solidFill>
                <a:latin typeface="Helvetica"/>
                <a:cs typeface="Helvetica"/>
              </a:rPr>
              <a:t>Atomic number</a:t>
            </a:r>
            <a:endParaRPr lang="en-US" sz="1600" dirty="0">
              <a:solidFill>
                <a:schemeClr val="tx1">
                  <a:lumMod val="65000"/>
                  <a:lumOff val="35000"/>
                </a:schemeClr>
              </a:solidFill>
              <a:latin typeface="Helvetica"/>
              <a:cs typeface="Helvetica"/>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Fermi-LAT 1-year Gamma-Ray </a:t>
            </a:r>
            <a:r>
              <a:rPr lang="en-US" dirty="0" err="1" smtClean="0">
                <a:solidFill>
                  <a:schemeClr val="tx2"/>
                </a:solidFill>
              </a:rPr>
              <a:t>Skymap</a:t>
            </a:r>
            <a:endParaRPr lang="en-US" dirty="0">
              <a:solidFill>
                <a:schemeClr val="tx2"/>
              </a:solidFill>
            </a:endParaRPr>
          </a:p>
        </p:txBody>
      </p:sp>
      <p:sp>
        <p:nvSpPr>
          <p:cNvPr id="5" name="Content Placeholder 4"/>
          <p:cNvSpPr>
            <a:spLocks noGrp="1"/>
          </p:cNvSpPr>
          <p:nvPr>
            <p:ph idx="1"/>
          </p:nvPr>
        </p:nvSpPr>
        <p:spPr>
          <a:xfrm>
            <a:off x="673100" y="5397500"/>
            <a:ext cx="7835900" cy="965200"/>
          </a:xfrm>
        </p:spPr>
        <p:txBody>
          <a:bodyPr/>
          <a:lstStyle/>
          <a:p>
            <a:pPr>
              <a:buNone/>
            </a:pPr>
            <a:r>
              <a:rPr lang="en-US" sz="1800" dirty="0" smtClean="0">
                <a:solidFill>
                  <a:schemeClr val="tx2"/>
                </a:solidFill>
              </a:rPr>
              <a:t>~80% of gamma-rays are produced by CR interactions with interstellar gas and radiation field! – therefore, the diffuse Galactic gamma rays trace CR proton and electron spectra throughout the Galaxy</a:t>
            </a:r>
            <a:endParaRPr lang="en-US" sz="1800" dirty="0">
              <a:solidFill>
                <a:schemeClr val="tx2"/>
              </a:solidFill>
            </a:endParaRPr>
          </a:p>
        </p:txBody>
      </p:sp>
      <p:pic>
        <p:nvPicPr>
          <p:cNvPr id="6" name="Content Placeholder 3" descr="rate_12months_D1_scale.png"/>
          <p:cNvPicPr>
            <a:picLocks noChangeAspect="1"/>
          </p:cNvPicPr>
          <p:nvPr/>
        </p:nvPicPr>
        <p:blipFill>
          <a:blip r:embed="rId2"/>
          <a:srcRect t="-11557" b="-11557"/>
          <a:stretch>
            <a:fillRect/>
          </a:stretch>
        </p:blipFill>
        <p:spPr bwMode="auto">
          <a:xfrm>
            <a:off x="533400" y="393699"/>
            <a:ext cx="8153400" cy="5515535"/>
          </a:xfrm>
          <a:prstGeom prst="rect">
            <a:avLst/>
          </a:prstGeom>
          <a:noFill/>
          <a:ln w="9525">
            <a:noFill/>
            <a:miter lim="800000"/>
            <a:headEnd/>
            <a:tailEnd/>
          </a:ln>
          <a:effectLst>
            <a:outerShdw blurRad="50800" dist="38100" dir="2700000">
              <a:srgbClr val="000000">
                <a:alpha val="43000"/>
              </a:srgbClr>
            </a:outerShdw>
          </a:effectLst>
        </p:spPr>
      </p:pic>
      <p:sp>
        <p:nvSpPr>
          <p:cNvPr id="7" name="TextBox 6"/>
          <p:cNvSpPr txBox="1"/>
          <p:nvPr/>
        </p:nvSpPr>
        <p:spPr>
          <a:xfrm>
            <a:off x="6807200" y="838200"/>
            <a:ext cx="1838013" cy="477054"/>
          </a:xfrm>
          <a:prstGeom prst="rect">
            <a:avLst/>
          </a:prstGeom>
          <a:noFill/>
        </p:spPr>
        <p:txBody>
          <a:bodyPr wrap="none" rtlCol="0">
            <a:spAutoFit/>
          </a:bodyPr>
          <a:lstStyle/>
          <a:p>
            <a:r>
              <a:rPr lang="en-US" dirty="0" smtClean="0">
                <a:solidFill>
                  <a:schemeClr val="bg1">
                    <a:lumMod val="85000"/>
                  </a:schemeClr>
                </a:solidFill>
              </a:rPr>
              <a:t>Galactic plane</a:t>
            </a:r>
            <a:endParaRPr lang="en-US" dirty="0">
              <a:solidFill>
                <a:schemeClr val="bg1">
                  <a:lumMod val="85000"/>
                </a:schemeClr>
              </a:solidFill>
            </a:endParaRPr>
          </a:p>
        </p:txBody>
      </p:sp>
      <p:cxnSp>
        <p:nvCxnSpPr>
          <p:cNvPr id="9" name="Straight Arrow Connector 8"/>
          <p:cNvCxnSpPr/>
          <p:nvPr/>
        </p:nvCxnSpPr>
        <p:spPr bwMode="auto">
          <a:xfrm rot="5400000">
            <a:off x="6413500" y="1612900"/>
            <a:ext cx="1447800" cy="914400"/>
          </a:xfrm>
          <a:prstGeom prst="straightConnector1">
            <a:avLst/>
          </a:prstGeom>
          <a:solidFill>
            <a:schemeClr val="bg1"/>
          </a:solidFill>
          <a:ln w="9525" cap="flat" cmpd="sng" algn="ctr">
            <a:solidFill>
              <a:schemeClr val="bg1">
                <a:lumMod val="85000"/>
              </a:schemeClr>
            </a:solidFill>
            <a:prstDash val="dash"/>
            <a:round/>
            <a:headEnd type="none" w="med" len="med"/>
            <a:tailEnd type="arrow" w="med" len="med"/>
          </a:ln>
          <a:effectLst/>
        </p:spPr>
      </p:cxnSp>
      <p:sp>
        <p:nvSpPr>
          <p:cNvPr id="12" name="TextBox 11"/>
          <p:cNvSpPr txBox="1"/>
          <p:nvPr/>
        </p:nvSpPr>
        <p:spPr>
          <a:xfrm>
            <a:off x="7442200" y="4254500"/>
            <a:ext cx="1151101" cy="477054"/>
          </a:xfrm>
          <a:prstGeom prst="rect">
            <a:avLst/>
          </a:prstGeom>
          <a:noFill/>
        </p:spPr>
        <p:txBody>
          <a:bodyPr wrap="none" rtlCol="0">
            <a:spAutoFit/>
          </a:bodyPr>
          <a:lstStyle/>
          <a:p>
            <a:r>
              <a:rPr lang="en-US" dirty="0" smtClean="0">
                <a:solidFill>
                  <a:schemeClr val="bg1">
                    <a:lumMod val="85000"/>
                  </a:schemeClr>
                </a:solidFill>
              </a:rPr>
              <a:t>Sources</a:t>
            </a:r>
            <a:endParaRPr lang="en-US" dirty="0">
              <a:solidFill>
                <a:schemeClr val="bg1">
                  <a:lumMod val="85000"/>
                </a:schemeClr>
              </a:solidFill>
            </a:endParaRPr>
          </a:p>
        </p:txBody>
      </p:sp>
      <p:cxnSp>
        <p:nvCxnSpPr>
          <p:cNvPr id="13" name="Straight Arrow Connector 12"/>
          <p:cNvCxnSpPr/>
          <p:nvPr/>
        </p:nvCxnSpPr>
        <p:spPr bwMode="auto">
          <a:xfrm rot="10800000">
            <a:off x="6985000" y="3873501"/>
            <a:ext cx="469900" cy="619527"/>
          </a:xfrm>
          <a:prstGeom prst="straightConnector1">
            <a:avLst/>
          </a:prstGeom>
          <a:solidFill>
            <a:schemeClr val="bg1"/>
          </a:solidFill>
          <a:ln w="9525" cap="flat" cmpd="sng" algn="ctr">
            <a:solidFill>
              <a:schemeClr val="bg1">
                <a:lumMod val="85000"/>
              </a:schemeClr>
            </a:solidFill>
            <a:prstDash val="dash"/>
            <a:round/>
            <a:headEnd type="none" w="med" len="med"/>
            <a:tailEnd type="arrow" w="med" len="med"/>
          </a:ln>
          <a:effectLst/>
        </p:spPr>
      </p:cxn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90499" y="136525"/>
            <a:ext cx="2247900" cy="533400"/>
          </a:xfrm>
        </p:spPr>
        <p:txBody>
          <a:bodyPr/>
          <a:lstStyle/>
          <a:p>
            <a:endParaRPr lang="en-US" dirty="0"/>
          </a:p>
        </p:txBody>
      </p:sp>
      <p:sp>
        <p:nvSpPr>
          <p:cNvPr id="3" name="Content Placeholder 2"/>
          <p:cNvSpPr>
            <a:spLocks noGrp="1"/>
          </p:cNvSpPr>
          <p:nvPr>
            <p:ph idx="1"/>
          </p:nvPr>
        </p:nvSpPr>
        <p:spPr>
          <a:xfrm>
            <a:off x="711200" y="2667000"/>
            <a:ext cx="7772400" cy="3416300"/>
          </a:xfrm>
        </p:spPr>
        <p:txBody>
          <a:bodyPr/>
          <a:lstStyle/>
          <a:p>
            <a:pPr algn="ctr">
              <a:buNone/>
            </a:pPr>
            <a:r>
              <a:rPr lang="en-US" sz="3600" dirty="0" smtClean="0">
                <a:solidFill>
                  <a:srgbClr val="1F497D"/>
                </a:solidFill>
              </a:rPr>
              <a:t>To make sense of all these data, one needs a model!</a:t>
            </a:r>
            <a:endParaRPr lang="en-US" sz="3600" dirty="0">
              <a:solidFill>
                <a:srgbClr val="1F497D"/>
              </a:solidFill>
            </a:endParaRPr>
          </a:p>
        </p:txBody>
      </p:sp>
      <p:sp>
        <p:nvSpPr>
          <p:cNvPr id="4" name="Rectangle 3"/>
          <p:cNvSpPr/>
          <p:nvPr/>
        </p:nvSpPr>
        <p:spPr>
          <a:xfrm>
            <a:off x="2654300" y="167754"/>
            <a:ext cx="6134100" cy="1677382"/>
          </a:xfrm>
          <a:prstGeom prst="rect">
            <a:avLst/>
          </a:prstGeom>
        </p:spPr>
        <p:txBody>
          <a:bodyPr wrap="square">
            <a:spAutoFit/>
          </a:bodyPr>
          <a:lstStyle/>
          <a:p>
            <a:r>
              <a:rPr lang="en-US" dirty="0" smtClean="0">
                <a:solidFill>
                  <a:schemeClr val="tx1">
                    <a:lumMod val="65000"/>
                    <a:lumOff val="35000"/>
                  </a:schemeClr>
                </a:solidFill>
                <a:latin typeface="Helvetica"/>
                <a:cs typeface="Helvetica"/>
              </a:rPr>
              <a:t>A theory is something nobody believes, except the person who made it. An experiment is something everybody believes, except the person who made it. − Albert Einstein</a:t>
            </a:r>
            <a:endParaRPr lang="en-US" dirty="0">
              <a:solidFill>
                <a:schemeClr val="tx1">
                  <a:lumMod val="65000"/>
                  <a:lumOff val="35000"/>
                </a:schemeClr>
              </a:solidFill>
              <a:latin typeface="Helvetica"/>
              <a:cs typeface="Helvetica"/>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endParaRPr lang="en-US"/>
          </a:p>
        </p:txBody>
      </p:sp>
      <p:pic>
        <p:nvPicPr>
          <p:cNvPr id="63491" name="Picture 3"/>
          <p:cNvPicPr>
            <a:picLocks noGrp="1" noChangeAspect="1" noChangeArrowheads="1"/>
          </p:cNvPicPr>
          <p:nvPr>
            <p:ph type="body" idx="1"/>
          </p:nvPr>
        </p:nvPicPr>
        <p:blipFill>
          <a:blip r:embed="rId2"/>
          <a:srcRect/>
          <a:stretch>
            <a:fillRect/>
          </a:stretch>
        </p:blipFill>
        <p:spPr>
          <a:xfrm>
            <a:off x="0" y="279400"/>
            <a:ext cx="9144000" cy="6184900"/>
          </a:xfrm>
          <a:effectLst>
            <a:outerShdw blurRad="50800" dist="38100" dir="2700000">
              <a:srgbClr val="000000">
                <a:alpha val="43000"/>
              </a:srgbClr>
            </a:outerShdw>
          </a:effectLst>
        </p:spPr>
      </p:pic>
      <p:sp>
        <p:nvSpPr>
          <p:cNvPr id="2855940" name="Text Box 4"/>
          <p:cNvSpPr txBox="1">
            <a:spLocks noChangeArrowheads="1"/>
          </p:cNvSpPr>
          <p:nvPr/>
        </p:nvSpPr>
        <p:spPr bwMode="auto">
          <a:xfrm>
            <a:off x="1322388" y="622300"/>
            <a:ext cx="6589712" cy="784830"/>
          </a:xfrm>
          <a:prstGeom prst="rect">
            <a:avLst/>
          </a:prstGeom>
          <a:noFill/>
          <a:ln w="9525">
            <a:noFill/>
            <a:miter lim="800000"/>
            <a:headEnd/>
            <a:tailEnd/>
          </a:ln>
          <a:effectLst/>
        </p:spPr>
        <p:txBody>
          <a:bodyPr wrap="square">
            <a:prstTxWarp prst="textNoShape">
              <a:avLst/>
            </a:prstTxWarp>
            <a:spAutoFit/>
          </a:bodyPr>
          <a:lstStyle/>
          <a:p>
            <a:pPr marL="342900" indent="-342900" algn="ctr">
              <a:defRPr/>
            </a:pPr>
            <a:r>
              <a:rPr lang="en-US" sz="3600" dirty="0">
                <a:solidFill>
                  <a:srgbClr val="FF0000"/>
                </a:solidFill>
                <a:effectLst>
                  <a:outerShdw blurRad="38100" dist="38100" dir="2700000" algn="tl">
                    <a:srgbClr val="DDDDDD"/>
                  </a:outerShdw>
                </a:effectLst>
                <a:latin typeface="+mj-lt"/>
              </a:rPr>
              <a:t>Transport Equation…</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5" y="1165225"/>
            <a:ext cx="7113779" cy="533400"/>
          </a:xfrm>
        </p:spPr>
        <p:txBody>
          <a:bodyPr/>
          <a:lstStyle/>
          <a:p>
            <a:pPr algn="l"/>
            <a:r>
              <a:rPr lang="en-US" sz="3600" dirty="0" smtClean="0">
                <a:solidFill>
                  <a:srgbClr val="1F497D"/>
                </a:solidFill>
              </a:rPr>
              <a:t>Goals</a:t>
            </a:r>
            <a:endParaRPr lang="en-US" sz="3600" dirty="0">
              <a:solidFill>
                <a:srgbClr val="1F497D"/>
              </a:solidFill>
            </a:endParaRPr>
          </a:p>
        </p:txBody>
      </p:sp>
      <p:sp>
        <p:nvSpPr>
          <p:cNvPr id="3" name="Content Placeholder 2"/>
          <p:cNvSpPr>
            <a:spLocks noGrp="1"/>
          </p:cNvSpPr>
          <p:nvPr>
            <p:ph idx="1"/>
          </p:nvPr>
        </p:nvSpPr>
        <p:spPr>
          <a:xfrm>
            <a:off x="533400" y="1765300"/>
            <a:ext cx="8166100" cy="4598181"/>
          </a:xfrm>
        </p:spPr>
        <p:txBody>
          <a:bodyPr>
            <a:spAutoFit/>
          </a:bodyPr>
          <a:lstStyle/>
          <a:p>
            <a:r>
              <a:rPr lang="en-US" sz="2400" dirty="0" smtClean="0">
                <a:solidFill>
                  <a:srgbClr val="1F497D"/>
                </a:solidFill>
              </a:rPr>
              <a:t>To give an overview of astrophysics of cosmic rays</a:t>
            </a:r>
          </a:p>
          <a:p>
            <a:r>
              <a:rPr lang="en-US" sz="2400" dirty="0" smtClean="0">
                <a:solidFill>
                  <a:srgbClr val="1F497D"/>
                </a:solidFill>
              </a:rPr>
              <a:t>To show the place of recent data in the overall picture</a:t>
            </a:r>
          </a:p>
          <a:p>
            <a:r>
              <a:rPr lang="en-US" sz="2400" dirty="0" smtClean="0">
                <a:solidFill>
                  <a:srgbClr val="1F497D"/>
                </a:solidFill>
              </a:rPr>
              <a:t>Target audience: particle and high-energy physicists</a:t>
            </a:r>
          </a:p>
          <a:p>
            <a:r>
              <a:rPr lang="en-US" sz="2400" dirty="0" smtClean="0">
                <a:solidFill>
                  <a:srgbClr val="1F497D"/>
                </a:solidFill>
              </a:rPr>
              <a:t>Organization</a:t>
            </a:r>
          </a:p>
          <a:p>
            <a:pPr lvl="1"/>
            <a:r>
              <a:rPr lang="en-US" sz="2200" dirty="0" smtClean="0">
                <a:solidFill>
                  <a:srgbClr val="953735"/>
                </a:solidFill>
              </a:rPr>
              <a:t>A bit of history</a:t>
            </a:r>
          </a:p>
          <a:p>
            <a:pPr lvl="1"/>
            <a:r>
              <a:rPr lang="en-US" sz="2200" dirty="0" smtClean="0">
                <a:solidFill>
                  <a:srgbClr val="953735"/>
                </a:solidFill>
              </a:rPr>
              <a:t>General information on </a:t>
            </a:r>
            <a:r>
              <a:rPr lang="en-US" sz="2200" dirty="0" err="1" smtClean="0">
                <a:solidFill>
                  <a:srgbClr val="953735"/>
                </a:solidFill>
              </a:rPr>
              <a:t>CRs</a:t>
            </a:r>
            <a:endParaRPr lang="en-US" sz="2200" dirty="0" smtClean="0">
              <a:solidFill>
                <a:srgbClr val="953735"/>
              </a:solidFill>
            </a:endParaRPr>
          </a:p>
          <a:p>
            <a:pPr lvl="1"/>
            <a:r>
              <a:rPr lang="en-US" sz="2200" dirty="0" smtClean="0">
                <a:solidFill>
                  <a:srgbClr val="953735"/>
                </a:solidFill>
              </a:rPr>
              <a:t>Understanding CR propagation (models)</a:t>
            </a:r>
          </a:p>
          <a:p>
            <a:pPr lvl="1"/>
            <a:r>
              <a:rPr lang="en-US" sz="2200" dirty="0" smtClean="0">
                <a:solidFill>
                  <a:srgbClr val="953735"/>
                </a:solidFill>
              </a:rPr>
              <a:t>New data</a:t>
            </a:r>
          </a:p>
          <a:p>
            <a:pPr lvl="1"/>
            <a:r>
              <a:rPr lang="en-US" sz="2200" dirty="0" smtClean="0">
                <a:solidFill>
                  <a:srgbClr val="953735"/>
                </a:solidFill>
              </a:rPr>
              <a:t>Instrumentation</a:t>
            </a:r>
          </a:p>
          <a:p>
            <a:pPr lvl="1"/>
            <a:r>
              <a:rPr lang="en-US" sz="2200" dirty="0" smtClean="0">
                <a:solidFill>
                  <a:srgbClr val="953735"/>
                </a:solidFill>
              </a:rPr>
              <a:t>Conclusion</a:t>
            </a:r>
            <a:endParaRPr lang="en-US" sz="2200" dirty="0">
              <a:solidFill>
                <a:srgbClr val="953735"/>
              </a:solidFill>
            </a:endParaRPr>
          </a:p>
        </p:txBody>
      </p:sp>
      <p:sp>
        <p:nvSpPr>
          <p:cNvPr id="4" name="Rectangle 3"/>
          <p:cNvSpPr/>
          <p:nvPr/>
        </p:nvSpPr>
        <p:spPr>
          <a:xfrm>
            <a:off x="3098800" y="0"/>
            <a:ext cx="6045200" cy="1277273"/>
          </a:xfrm>
          <a:prstGeom prst="rect">
            <a:avLst/>
          </a:prstGeom>
        </p:spPr>
        <p:txBody>
          <a:bodyPr wrap="square">
            <a:spAutoFit/>
          </a:bodyPr>
          <a:lstStyle/>
          <a:p>
            <a:pPr>
              <a:buNone/>
            </a:pPr>
            <a:r>
              <a:rPr lang="en-US" dirty="0" smtClean="0">
                <a:solidFill>
                  <a:schemeClr val="tx1">
                    <a:lumMod val="65000"/>
                    <a:lumOff val="35000"/>
                  </a:schemeClr>
                </a:solidFill>
                <a:latin typeface="Helvetica"/>
                <a:cs typeface="Helvetica"/>
              </a:rPr>
              <a:t>There is nothing new to be discovered in physics now. All that remains is more and more precise measurement. </a:t>
            </a:r>
            <a:r>
              <a:rPr lang="en-US" b="1" i="1" dirty="0" smtClean="0">
                <a:solidFill>
                  <a:schemeClr val="tx1">
                    <a:lumMod val="65000"/>
                    <a:lumOff val="35000"/>
                  </a:schemeClr>
                </a:solidFill>
                <a:latin typeface="Helvetica"/>
                <a:cs typeface="Helvetica"/>
              </a:rPr>
              <a:t>— </a:t>
            </a:r>
            <a:r>
              <a:rPr lang="en-US" dirty="0" smtClean="0">
                <a:solidFill>
                  <a:schemeClr val="tx1">
                    <a:lumMod val="65000"/>
                    <a:lumOff val="35000"/>
                  </a:schemeClr>
                </a:solidFill>
                <a:latin typeface="Helvetica"/>
                <a:cs typeface="Helvetica"/>
              </a:rPr>
              <a:t>Lord Kelvin, 1900</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solidFill>
              </a:rPr>
              <a:t>CRs</a:t>
            </a:r>
            <a:r>
              <a:rPr lang="en-US" dirty="0" smtClean="0">
                <a:solidFill>
                  <a:schemeClr val="tx2"/>
                </a:solidFill>
              </a:rPr>
              <a:t> in the Interstellar Medium</a:t>
            </a:r>
            <a:endParaRPr lang="en-US" dirty="0">
              <a:solidFill>
                <a:schemeClr val="tx2"/>
              </a:solidFill>
            </a:endParaRPr>
          </a:p>
        </p:txBody>
      </p:sp>
      <p:pic>
        <p:nvPicPr>
          <p:cNvPr id="4" name="Picture 2" descr="Milchstr"/>
          <p:cNvPicPr>
            <a:picLocks noChangeAspect="1" noChangeArrowheads="1"/>
          </p:cNvPicPr>
          <p:nvPr/>
        </p:nvPicPr>
        <p:blipFill>
          <a:blip r:embed="rId2"/>
          <a:srcRect/>
          <a:stretch>
            <a:fillRect/>
          </a:stretch>
        </p:blipFill>
        <p:spPr bwMode="auto">
          <a:xfrm>
            <a:off x="0" y="838200"/>
            <a:ext cx="9144000" cy="5562600"/>
          </a:xfrm>
          <a:prstGeom prst="rect">
            <a:avLst/>
          </a:prstGeom>
          <a:noFill/>
          <a:ln w="0">
            <a:solidFill>
              <a:srgbClr val="000066"/>
            </a:solidFill>
            <a:miter lim="800000"/>
            <a:headEnd/>
            <a:tailEnd/>
          </a:ln>
          <a:effectLst>
            <a:outerShdw blurRad="50800" dist="38100" dir="2700000">
              <a:srgbClr val="000000">
                <a:alpha val="43000"/>
              </a:srgbClr>
            </a:outerShdw>
          </a:effectLst>
        </p:spPr>
      </p:pic>
      <p:sp>
        <p:nvSpPr>
          <p:cNvPr id="5" name="Oval 6"/>
          <p:cNvSpPr>
            <a:spLocks noChangeArrowheads="1"/>
          </p:cNvSpPr>
          <p:nvPr/>
        </p:nvSpPr>
        <p:spPr bwMode="auto">
          <a:xfrm>
            <a:off x="3498850" y="4235450"/>
            <a:ext cx="3492500" cy="2112963"/>
          </a:xfrm>
          <a:prstGeom prst="ellipse">
            <a:avLst/>
          </a:prstGeom>
          <a:gradFill rotWithShape="0">
            <a:gsLst>
              <a:gs pos="0">
                <a:srgbClr val="FF0000"/>
              </a:gs>
              <a:gs pos="100000">
                <a:srgbClr val="FFCC00"/>
              </a:gs>
            </a:gsLst>
            <a:path path="shape">
              <a:fillToRect l="50000" t="50000" r="50000" b="50000"/>
            </a:path>
          </a:gradFill>
          <a:ln w="9525">
            <a:noFill/>
            <a:round/>
            <a:headEnd/>
            <a:tailEnd/>
          </a:ln>
          <a:effectLst>
            <a:outerShdw blurRad="50800" dist="38100" dir="2700000">
              <a:srgbClr val="000000">
                <a:alpha val="43000"/>
              </a:srgbClr>
            </a:outerShdw>
          </a:effectLst>
        </p:spPr>
        <p:txBody>
          <a:bodyPr wrap="none" anchor="ctr">
            <a:prstTxWarp prst="textNoShape">
              <a:avLst/>
            </a:prstTxWarp>
          </a:bodyPr>
          <a:lstStyle/>
          <a:p>
            <a:endParaRPr lang="en-US"/>
          </a:p>
        </p:txBody>
      </p:sp>
      <p:grpSp>
        <p:nvGrpSpPr>
          <p:cNvPr id="3" name="Group 7"/>
          <p:cNvGrpSpPr>
            <a:grpSpLocks/>
          </p:cNvGrpSpPr>
          <p:nvPr/>
        </p:nvGrpSpPr>
        <p:grpSpPr bwMode="auto">
          <a:xfrm>
            <a:off x="2767013" y="1662113"/>
            <a:ext cx="423862" cy="442912"/>
            <a:chOff x="3216" y="2160"/>
            <a:chExt cx="267" cy="279"/>
          </a:xfrm>
          <a:effectLst>
            <a:outerShdw blurRad="50800" dist="38100" dir="2700000">
              <a:srgbClr val="000000">
                <a:alpha val="43000"/>
              </a:srgbClr>
            </a:outerShdw>
          </a:effectLst>
        </p:grpSpPr>
        <p:sp>
          <p:nvSpPr>
            <p:cNvPr id="7" name="Rectangle 8"/>
            <p:cNvSpPr>
              <a:spLocks noChangeArrowheads="1"/>
            </p:cNvSpPr>
            <p:nvPr/>
          </p:nvSpPr>
          <p:spPr bwMode="auto">
            <a:xfrm>
              <a:off x="3216" y="2208"/>
              <a:ext cx="195"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800">
                  <a:solidFill>
                    <a:srgbClr val="FF3399"/>
                  </a:solidFill>
                </a:rPr>
                <a:t>e</a:t>
              </a:r>
            </a:p>
          </p:txBody>
        </p:sp>
        <p:grpSp>
          <p:nvGrpSpPr>
            <p:cNvPr id="6" name="Group 9"/>
            <p:cNvGrpSpPr>
              <a:grpSpLocks/>
            </p:cNvGrpSpPr>
            <p:nvPr/>
          </p:nvGrpSpPr>
          <p:grpSpPr bwMode="auto">
            <a:xfrm>
              <a:off x="3312" y="2160"/>
              <a:ext cx="171" cy="220"/>
              <a:chOff x="470" y="2664"/>
              <a:chExt cx="171" cy="220"/>
            </a:xfrm>
          </p:grpSpPr>
          <p:sp>
            <p:nvSpPr>
              <p:cNvPr id="9" name="Text Box 10"/>
              <p:cNvSpPr txBox="1">
                <a:spLocks noChangeArrowheads="1"/>
              </p:cNvSpPr>
              <p:nvPr/>
            </p:nvSpPr>
            <p:spPr bwMode="auto">
              <a:xfrm>
                <a:off x="470" y="2664"/>
                <a:ext cx="162" cy="173"/>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200">
                    <a:solidFill>
                      <a:srgbClr val="FF3399"/>
                    </a:solidFill>
                  </a:rPr>
                  <a:t>+</a:t>
                </a:r>
                <a:endParaRPr lang="en-US" sz="1200">
                  <a:solidFill>
                    <a:srgbClr val="FF3399"/>
                  </a:solidFill>
                </a:endParaRPr>
              </a:p>
            </p:txBody>
          </p:sp>
          <p:sp>
            <p:nvSpPr>
              <p:cNvPr id="10" name="Text Box 11"/>
              <p:cNvSpPr txBox="1">
                <a:spLocks noChangeArrowheads="1"/>
              </p:cNvSpPr>
              <p:nvPr/>
            </p:nvSpPr>
            <p:spPr bwMode="auto">
              <a:xfrm>
                <a:off x="472" y="2672"/>
                <a:ext cx="169" cy="212"/>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600">
                    <a:solidFill>
                      <a:srgbClr val="FF3399"/>
                    </a:solidFill>
                  </a:rPr>
                  <a:t>-</a:t>
                </a:r>
                <a:endParaRPr lang="en-US" sz="1600">
                  <a:solidFill>
                    <a:srgbClr val="FF3399"/>
                  </a:solidFill>
                </a:endParaRPr>
              </a:p>
            </p:txBody>
          </p:sp>
        </p:grpSp>
      </p:grpSp>
      <p:sp>
        <p:nvSpPr>
          <p:cNvPr id="11" name="Oval 12" descr="20%"/>
          <p:cNvSpPr>
            <a:spLocks noChangeArrowheads="1"/>
          </p:cNvSpPr>
          <p:nvPr/>
        </p:nvSpPr>
        <p:spPr bwMode="auto">
          <a:xfrm>
            <a:off x="3124200" y="1066800"/>
            <a:ext cx="3962400" cy="3886200"/>
          </a:xfrm>
          <a:prstGeom prst="ellipse">
            <a:avLst/>
          </a:prstGeom>
          <a:noFill/>
          <a:ln w="76200" cmpd="tri">
            <a:noFill/>
            <a:prstDash val="dash"/>
            <a:round/>
            <a:headEnd/>
            <a:tailEnd/>
          </a:ln>
          <a:effectLst>
            <a:outerShdw blurRad="50800" dist="38100" dir="2700000">
              <a:srgbClr val="000000">
                <a:alpha val="43000"/>
              </a:srgbClr>
            </a:outerShdw>
          </a:effectLst>
        </p:spPr>
        <p:txBody>
          <a:bodyPr wrap="none" anchor="ctr">
            <a:prstTxWarp prst="textNoShape">
              <a:avLst/>
            </a:prstTxWarp>
          </a:bodyPr>
          <a:lstStyle/>
          <a:p>
            <a:endParaRPr lang="en-US"/>
          </a:p>
        </p:txBody>
      </p:sp>
      <p:sp>
        <p:nvSpPr>
          <p:cNvPr id="12" name="Text Box 13"/>
          <p:cNvSpPr txBox="1">
            <a:spLocks noChangeArrowheads="1"/>
          </p:cNvSpPr>
          <p:nvPr/>
        </p:nvSpPr>
        <p:spPr bwMode="auto">
          <a:xfrm>
            <a:off x="501650" y="3505200"/>
            <a:ext cx="8229600" cy="366713"/>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eaLnBrk="1" hangingPunct="1">
              <a:lnSpc>
                <a:spcPct val="100000"/>
              </a:lnSpc>
              <a:spcBef>
                <a:spcPct val="0"/>
              </a:spcBef>
            </a:pPr>
            <a:endParaRPr lang="de-DE" sz="1800">
              <a:solidFill>
                <a:schemeClr val="tx1"/>
              </a:solidFill>
              <a:latin typeface="Arial" charset="0"/>
            </a:endParaRPr>
          </a:p>
        </p:txBody>
      </p:sp>
      <p:pic>
        <p:nvPicPr>
          <p:cNvPr id="13" name="Picture 14" descr="ace"/>
          <p:cNvPicPr>
            <a:picLocks noChangeAspect="1" noChangeArrowheads="1"/>
          </p:cNvPicPr>
          <p:nvPr/>
        </p:nvPicPr>
        <p:blipFill>
          <a:blip r:embed="rId3"/>
          <a:srcRect/>
          <a:stretch>
            <a:fillRect/>
          </a:stretch>
        </p:blipFill>
        <p:spPr bwMode="auto">
          <a:xfrm>
            <a:off x="6030913" y="5349875"/>
            <a:ext cx="968375" cy="519113"/>
          </a:xfrm>
          <a:prstGeom prst="rect">
            <a:avLst/>
          </a:prstGeom>
          <a:noFill/>
          <a:ln w="9525">
            <a:noFill/>
            <a:miter lim="800000"/>
            <a:headEnd/>
            <a:tailEnd/>
          </a:ln>
          <a:effectLst>
            <a:outerShdw blurRad="50800" dist="38100" dir="2700000">
              <a:srgbClr val="000000">
                <a:alpha val="43000"/>
              </a:srgbClr>
            </a:outerShdw>
          </a:effectLst>
        </p:spPr>
      </p:pic>
      <p:sp>
        <p:nvSpPr>
          <p:cNvPr id="14" name="Line 15"/>
          <p:cNvSpPr>
            <a:spLocks noChangeShapeType="1"/>
          </p:cNvSpPr>
          <p:nvPr/>
        </p:nvSpPr>
        <p:spPr bwMode="auto">
          <a:xfrm>
            <a:off x="3035300" y="1431924"/>
            <a:ext cx="3721100" cy="53976"/>
          </a:xfrm>
          <a:prstGeom prst="line">
            <a:avLst/>
          </a:prstGeom>
          <a:noFill/>
          <a:ln w="28575">
            <a:solidFill>
              <a:srgbClr val="0099FF"/>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15" name="Text Box 16"/>
          <p:cNvSpPr txBox="1">
            <a:spLocks noChangeArrowheads="1"/>
          </p:cNvSpPr>
          <p:nvPr/>
        </p:nvSpPr>
        <p:spPr bwMode="auto">
          <a:xfrm>
            <a:off x="2651125" y="2468563"/>
            <a:ext cx="630238" cy="82550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algn="ctr" eaLnBrk="1" hangingPunct="1">
              <a:lnSpc>
                <a:spcPct val="100000"/>
              </a:lnSpc>
              <a:spcBef>
                <a:spcPct val="0"/>
              </a:spcBef>
              <a:defRPr/>
            </a:pPr>
            <a:r>
              <a:rPr lang="en-US" sz="1600" dirty="0">
                <a:solidFill>
                  <a:srgbClr val="1F9F11"/>
                </a:solidFill>
                <a:effectLst>
                  <a:outerShdw blurRad="38100" dist="38100" dir="2700000" algn="tl">
                    <a:srgbClr val="DDDDDD"/>
                  </a:outerShdw>
                </a:effectLst>
              </a:rPr>
              <a:t>P</a:t>
            </a:r>
          </a:p>
          <a:p>
            <a:pPr algn="ctr" eaLnBrk="1" hangingPunct="1">
              <a:lnSpc>
                <a:spcPct val="100000"/>
              </a:lnSpc>
              <a:spcBef>
                <a:spcPct val="0"/>
              </a:spcBef>
              <a:defRPr/>
            </a:pPr>
            <a:r>
              <a:rPr lang="en-US" sz="1600" dirty="0">
                <a:solidFill>
                  <a:srgbClr val="1F9F11"/>
                </a:solidFill>
                <a:effectLst>
                  <a:outerShdw blurRad="38100" dist="38100" dir="2700000" algn="tl">
                    <a:srgbClr val="DDDDDD"/>
                  </a:outerShdw>
                </a:effectLst>
              </a:rPr>
              <a:t>He</a:t>
            </a:r>
          </a:p>
          <a:p>
            <a:pPr algn="ctr" eaLnBrk="1" hangingPunct="1">
              <a:lnSpc>
                <a:spcPct val="100000"/>
              </a:lnSpc>
              <a:spcBef>
                <a:spcPct val="0"/>
              </a:spcBef>
              <a:defRPr/>
            </a:pPr>
            <a:r>
              <a:rPr lang="en-US" sz="1600" dirty="0">
                <a:solidFill>
                  <a:srgbClr val="1F9F11"/>
                </a:solidFill>
                <a:effectLst>
                  <a:outerShdw blurRad="38100" dist="38100" dir="2700000" algn="tl">
                    <a:srgbClr val="DDDDDD"/>
                  </a:outerShdw>
                </a:effectLst>
              </a:rPr>
              <a:t>CNO</a:t>
            </a:r>
          </a:p>
        </p:txBody>
      </p:sp>
      <p:sp>
        <p:nvSpPr>
          <p:cNvPr id="16" name="Freeform 17"/>
          <p:cNvSpPr>
            <a:spLocks/>
          </p:cNvSpPr>
          <p:nvPr/>
        </p:nvSpPr>
        <p:spPr bwMode="auto">
          <a:xfrm>
            <a:off x="3111500" y="2768600"/>
            <a:ext cx="1114425" cy="1082675"/>
          </a:xfrm>
          <a:custGeom>
            <a:avLst/>
            <a:gdLst>
              <a:gd name="T0" fmla="*/ 0 w 702"/>
              <a:gd name="T1" fmla="*/ 0 h 682"/>
              <a:gd name="T2" fmla="*/ 2147483647 w 702"/>
              <a:gd name="T3" fmla="*/ 2147483647 h 682"/>
              <a:gd name="T4" fmla="*/ 2147483647 w 702"/>
              <a:gd name="T5" fmla="*/ 2147483647 h 682"/>
              <a:gd name="T6" fmla="*/ 2147483647 w 702"/>
              <a:gd name="T7" fmla="*/ 2147483647 h 682"/>
              <a:gd name="T8" fmla="*/ 2147483647 w 702"/>
              <a:gd name="T9" fmla="*/ 2147483647 h 682"/>
              <a:gd name="T10" fmla="*/ 2147483647 w 702"/>
              <a:gd name="T11" fmla="*/ 2147483647 h 682"/>
              <a:gd name="T12" fmla="*/ 2147483647 w 702"/>
              <a:gd name="T13" fmla="*/ 2147483647 h 682"/>
              <a:gd name="T14" fmla="*/ 0 60000 65536"/>
              <a:gd name="T15" fmla="*/ 0 60000 65536"/>
              <a:gd name="T16" fmla="*/ 0 60000 65536"/>
              <a:gd name="T17" fmla="*/ 0 60000 65536"/>
              <a:gd name="T18" fmla="*/ 0 60000 65536"/>
              <a:gd name="T19" fmla="*/ 0 60000 65536"/>
              <a:gd name="T20" fmla="*/ 0 60000 65536"/>
              <a:gd name="T21" fmla="*/ 0 w 702"/>
              <a:gd name="T22" fmla="*/ 0 h 682"/>
              <a:gd name="T23" fmla="*/ 702 w 702"/>
              <a:gd name="T24" fmla="*/ 682 h 6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2" h="682">
                <a:moveTo>
                  <a:pt x="0" y="0"/>
                </a:moveTo>
                <a:cubicBezTo>
                  <a:pt x="16" y="56"/>
                  <a:pt x="71" y="313"/>
                  <a:pt x="96" y="336"/>
                </a:cubicBezTo>
                <a:cubicBezTo>
                  <a:pt x="121" y="359"/>
                  <a:pt x="112" y="118"/>
                  <a:pt x="152" y="140"/>
                </a:cubicBezTo>
                <a:cubicBezTo>
                  <a:pt x="192" y="162"/>
                  <a:pt x="308" y="440"/>
                  <a:pt x="278" y="470"/>
                </a:cubicBezTo>
                <a:cubicBezTo>
                  <a:pt x="248" y="500"/>
                  <a:pt x="308" y="275"/>
                  <a:pt x="284" y="254"/>
                </a:cubicBezTo>
                <a:cubicBezTo>
                  <a:pt x="260" y="233"/>
                  <a:pt x="124" y="273"/>
                  <a:pt x="194" y="344"/>
                </a:cubicBezTo>
                <a:cubicBezTo>
                  <a:pt x="264" y="415"/>
                  <a:pt x="596" y="612"/>
                  <a:pt x="702" y="682"/>
                </a:cubicBezTo>
              </a:path>
            </a:pathLst>
          </a:custGeom>
          <a:noFill/>
          <a:ln w="28575">
            <a:solidFill>
              <a:srgbClr val="1F9F1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17" name="Text Box 18"/>
          <p:cNvSpPr txBox="1">
            <a:spLocks noChangeArrowheads="1"/>
          </p:cNvSpPr>
          <p:nvPr/>
        </p:nvSpPr>
        <p:spPr bwMode="auto">
          <a:xfrm>
            <a:off x="2882900" y="1085850"/>
            <a:ext cx="523875" cy="366713"/>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800" dirty="0">
                <a:solidFill>
                  <a:srgbClr val="0099FF"/>
                </a:solidFill>
              </a:rPr>
              <a:t>X,</a:t>
            </a:r>
            <a:r>
              <a:rPr lang="el-GR" sz="1800" dirty="0">
                <a:solidFill>
                  <a:srgbClr val="0099FF"/>
                </a:solidFill>
              </a:rPr>
              <a:t>γ</a:t>
            </a:r>
            <a:endParaRPr lang="en-US" sz="1800" dirty="0">
              <a:solidFill>
                <a:srgbClr val="0099FF"/>
              </a:solidFill>
            </a:endParaRPr>
          </a:p>
        </p:txBody>
      </p:sp>
      <p:grpSp>
        <p:nvGrpSpPr>
          <p:cNvPr id="8" name="Group 19"/>
          <p:cNvGrpSpPr>
            <a:grpSpLocks/>
          </p:cNvGrpSpPr>
          <p:nvPr/>
        </p:nvGrpSpPr>
        <p:grpSpPr bwMode="auto">
          <a:xfrm>
            <a:off x="4225925" y="3813175"/>
            <a:ext cx="838200" cy="381000"/>
            <a:chOff x="2688" y="2496"/>
            <a:chExt cx="528" cy="240"/>
          </a:xfrm>
          <a:effectLst>
            <a:outerShdw blurRad="50800" dist="38100" dir="2700000">
              <a:srgbClr val="000000">
                <a:alpha val="43000"/>
              </a:srgbClr>
            </a:outerShdw>
          </a:effectLst>
        </p:grpSpPr>
        <p:sp>
          <p:nvSpPr>
            <p:cNvPr id="19" name="Oval 20" descr="25%"/>
            <p:cNvSpPr>
              <a:spLocks noChangeArrowheads="1"/>
            </p:cNvSpPr>
            <p:nvPr/>
          </p:nvSpPr>
          <p:spPr bwMode="auto">
            <a:xfrm>
              <a:off x="2688" y="2496"/>
              <a:ext cx="528" cy="240"/>
            </a:xfrm>
            <a:prstGeom prst="ellipse">
              <a:avLst/>
            </a:prstGeom>
            <a:pattFill prst="pct25">
              <a:fgClr>
                <a:srgbClr val="0000FF"/>
              </a:fgClr>
              <a:bgClr>
                <a:srgbClr val="FFFFFF"/>
              </a:bgClr>
            </a:pattFill>
            <a:ln w="28575">
              <a:solidFill>
                <a:srgbClr val="0000FF"/>
              </a:solidFill>
              <a:round/>
              <a:headEnd/>
              <a:tailEnd/>
            </a:ln>
          </p:spPr>
          <p:txBody>
            <a:bodyPr wrap="none" anchor="ctr">
              <a:prstTxWarp prst="textNoShape">
                <a:avLst/>
              </a:prstTxWarp>
            </a:bodyPr>
            <a:lstStyle/>
            <a:p>
              <a:endParaRPr lang="en-US"/>
            </a:p>
          </p:txBody>
        </p:sp>
        <p:sp>
          <p:nvSpPr>
            <p:cNvPr id="20" name="Text Box 21"/>
            <p:cNvSpPr txBox="1">
              <a:spLocks noChangeArrowheads="1"/>
            </p:cNvSpPr>
            <p:nvPr/>
          </p:nvSpPr>
          <p:spPr bwMode="auto">
            <a:xfrm>
              <a:off x="2784" y="2499"/>
              <a:ext cx="336"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800">
                  <a:solidFill>
                    <a:srgbClr val="0000FF"/>
                  </a:solidFill>
                </a:rPr>
                <a:t>gas</a:t>
              </a:r>
            </a:p>
          </p:txBody>
        </p:sp>
      </p:grpSp>
      <p:grpSp>
        <p:nvGrpSpPr>
          <p:cNvPr id="18" name="Group 22"/>
          <p:cNvGrpSpPr>
            <a:grpSpLocks/>
          </p:cNvGrpSpPr>
          <p:nvPr/>
        </p:nvGrpSpPr>
        <p:grpSpPr bwMode="auto">
          <a:xfrm>
            <a:off x="5638800" y="2971800"/>
            <a:ext cx="838200" cy="381000"/>
            <a:chOff x="2688" y="2496"/>
            <a:chExt cx="528" cy="240"/>
          </a:xfrm>
          <a:effectLst>
            <a:outerShdw blurRad="50800" dist="38100" dir="2700000">
              <a:srgbClr val="000000">
                <a:alpha val="43000"/>
              </a:srgbClr>
            </a:outerShdw>
          </a:effectLst>
        </p:grpSpPr>
        <p:sp>
          <p:nvSpPr>
            <p:cNvPr id="22" name="Oval 23" descr="25%"/>
            <p:cNvSpPr>
              <a:spLocks noChangeArrowheads="1"/>
            </p:cNvSpPr>
            <p:nvPr/>
          </p:nvSpPr>
          <p:spPr bwMode="auto">
            <a:xfrm>
              <a:off x="2688" y="2496"/>
              <a:ext cx="528" cy="240"/>
            </a:xfrm>
            <a:prstGeom prst="ellipse">
              <a:avLst/>
            </a:prstGeom>
            <a:pattFill prst="pct25">
              <a:fgClr>
                <a:srgbClr val="0000FF"/>
              </a:fgClr>
              <a:bgClr>
                <a:srgbClr val="FFFFFF"/>
              </a:bgClr>
            </a:pattFill>
            <a:ln w="28575">
              <a:solidFill>
                <a:srgbClr val="0000FF"/>
              </a:solidFill>
              <a:round/>
              <a:headEnd/>
              <a:tailEnd/>
            </a:ln>
          </p:spPr>
          <p:txBody>
            <a:bodyPr wrap="none" anchor="ctr">
              <a:prstTxWarp prst="textNoShape">
                <a:avLst/>
              </a:prstTxWarp>
            </a:bodyPr>
            <a:lstStyle/>
            <a:p>
              <a:endParaRPr lang="en-US"/>
            </a:p>
          </p:txBody>
        </p:sp>
        <p:sp>
          <p:nvSpPr>
            <p:cNvPr id="23" name="Text Box 24"/>
            <p:cNvSpPr txBox="1">
              <a:spLocks noChangeArrowheads="1"/>
            </p:cNvSpPr>
            <p:nvPr/>
          </p:nvSpPr>
          <p:spPr bwMode="auto">
            <a:xfrm>
              <a:off x="2784" y="2499"/>
              <a:ext cx="336"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800">
                  <a:solidFill>
                    <a:srgbClr val="0000FF"/>
                  </a:solidFill>
                </a:rPr>
                <a:t>gas</a:t>
              </a:r>
            </a:p>
          </p:txBody>
        </p:sp>
      </p:grpSp>
      <p:sp>
        <p:nvSpPr>
          <p:cNvPr id="24" name="Oval 25" descr="Light upward diagonal"/>
          <p:cNvSpPr>
            <a:spLocks noChangeArrowheads="1"/>
          </p:cNvSpPr>
          <p:nvPr/>
        </p:nvSpPr>
        <p:spPr bwMode="auto">
          <a:xfrm>
            <a:off x="4918075" y="1970088"/>
            <a:ext cx="838200" cy="381000"/>
          </a:xfrm>
          <a:prstGeom prst="ellipse">
            <a:avLst/>
          </a:prstGeom>
          <a:pattFill prst="ltUpDiag">
            <a:fgClr>
              <a:srgbClr val="FF0000"/>
            </a:fgClr>
            <a:bgClr>
              <a:schemeClr val="bg1"/>
            </a:bgClr>
          </a:pattFill>
          <a:ln w="28575">
            <a:solidFill>
              <a:srgbClr val="FF0000"/>
            </a:solidFill>
            <a:round/>
            <a:headEnd/>
            <a:tailEnd/>
          </a:ln>
          <a:effectLst>
            <a:outerShdw blurRad="50800" dist="38100" dir="2700000">
              <a:srgbClr val="000000">
                <a:alpha val="43000"/>
              </a:srgbClr>
            </a:outerShdw>
          </a:effectLst>
        </p:spPr>
        <p:txBody>
          <a:bodyPr wrap="none" anchor="ctr">
            <a:prstTxWarp prst="textNoShape">
              <a:avLst/>
            </a:prstTxWarp>
          </a:bodyPr>
          <a:lstStyle/>
          <a:p>
            <a:endParaRPr lang="en-US"/>
          </a:p>
        </p:txBody>
      </p:sp>
      <p:sp>
        <p:nvSpPr>
          <p:cNvPr id="25" name="Oval 26" descr="Zig zag"/>
          <p:cNvSpPr>
            <a:spLocks noChangeArrowheads="1"/>
          </p:cNvSpPr>
          <p:nvPr/>
        </p:nvSpPr>
        <p:spPr bwMode="auto">
          <a:xfrm>
            <a:off x="5486400" y="2438400"/>
            <a:ext cx="838200" cy="381000"/>
          </a:xfrm>
          <a:prstGeom prst="ellipse">
            <a:avLst/>
          </a:prstGeom>
          <a:pattFill prst="zigZag">
            <a:fgClr>
              <a:srgbClr val="FF0000"/>
            </a:fgClr>
            <a:bgClr>
              <a:srgbClr val="FFFFFF"/>
            </a:bgClr>
          </a:pattFill>
          <a:ln w="28575">
            <a:solidFill>
              <a:srgbClr val="FF0000"/>
            </a:solidFill>
            <a:round/>
            <a:headEnd/>
            <a:tailEnd/>
          </a:ln>
          <a:effectLst>
            <a:outerShdw blurRad="50800" dist="38100" dir="2700000">
              <a:srgbClr val="000000">
                <a:alpha val="43000"/>
              </a:srgbClr>
            </a:outerShdw>
          </a:effectLst>
        </p:spPr>
        <p:txBody>
          <a:bodyPr wrap="none" anchor="ctr">
            <a:prstTxWarp prst="textNoShape">
              <a:avLst/>
            </a:prstTxWarp>
          </a:bodyPr>
          <a:lstStyle/>
          <a:p>
            <a:endParaRPr lang="en-US"/>
          </a:p>
        </p:txBody>
      </p:sp>
      <p:sp>
        <p:nvSpPr>
          <p:cNvPr id="26" name="Text Box 27"/>
          <p:cNvSpPr txBox="1">
            <a:spLocks noChangeArrowheads="1"/>
          </p:cNvSpPr>
          <p:nvPr/>
        </p:nvSpPr>
        <p:spPr bwMode="auto">
          <a:xfrm>
            <a:off x="5562600" y="2443163"/>
            <a:ext cx="749300" cy="366712"/>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800">
                <a:solidFill>
                  <a:schemeClr val="tx1"/>
                </a:solidFill>
              </a:rPr>
              <a:t>ISRF</a:t>
            </a:r>
          </a:p>
        </p:txBody>
      </p:sp>
      <p:sp>
        <p:nvSpPr>
          <p:cNvPr id="27" name="Freeform 28"/>
          <p:cNvSpPr>
            <a:spLocks/>
          </p:cNvSpPr>
          <p:nvPr/>
        </p:nvSpPr>
        <p:spPr bwMode="auto">
          <a:xfrm>
            <a:off x="3073400" y="1751013"/>
            <a:ext cx="1690688" cy="411162"/>
          </a:xfrm>
          <a:custGeom>
            <a:avLst/>
            <a:gdLst>
              <a:gd name="T0" fmla="*/ 0 w 1065"/>
              <a:gd name="T1" fmla="*/ 2147483647 h 259"/>
              <a:gd name="T2" fmla="*/ 2147483647 w 1065"/>
              <a:gd name="T3" fmla="*/ 2147483647 h 259"/>
              <a:gd name="T4" fmla="*/ 2147483647 w 1065"/>
              <a:gd name="T5" fmla="*/ 2147483647 h 259"/>
              <a:gd name="T6" fmla="*/ 2147483647 w 1065"/>
              <a:gd name="T7" fmla="*/ 2147483647 h 259"/>
              <a:gd name="T8" fmla="*/ 2147483647 w 1065"/>
              <a:gd name="T9" fmla="*/ 2147483647 h 259"/>
              <a:gd name="T10" fmla="*/ 0 60000 65536"/>
              <a:gd name="T11" fmla="*/ 0 60000 65536"/>
              <a:gd name="T12" fmla="*/ 0 60000 65536"/>
              <a:gd name="T13" fmla="*/ 0 60000 65536"/>
              <a:gd name="T14" fmla="*/ 0 60000 65536"/>
              <a:gd name="T15" fmla="*/ 0 w 1065"/>
              <a:gd name="T16" fmla="*/ 0 h 259"/>
              <a:gd name="T17" fmla="*/ 1065 w 1065"/>
              <a:gd name="T18" fmla="*/ 259 h 259"/>
            </a:gdLst>
            <a:ahLst/>
            <a:cxnLst>
              <a:cxn ang="T10">
                <a:pos x="T0" y="T1"/>
              </a:cxn>
              <a:cxn ang="T11">
                <a:pos x="T2" y="T3"/>
              </a:cxn>
              <a:cxn ang="T12">
                <a:pos x="T4" y="T5"/>
              </a:cxn>
              <a:cxn ang="T13">
                <a:pos x="T6" y="T7"/>
              </a:cxn>
              <a:cxn ang="T14">
                <a:pos x="T8" y="T9"/>
              </a:cxn>
            </a:cxnLst>
            <a:rect l="T15" t="T16" r="T17" b="T18"/>
            <a:pathLst>
              <a:path w="1065" h="259">
                <a:moveTo>
                  <a:pt x="0" y="162"/>
                </a:moveTo>
                <a:cubicBezTo>
                  <a:pt x="51" y="137"/>
                  <a:pt x="235" y="0"/>
                  <a:pt x="304" y="9"/>
                </a:cubicBezTo>
                <a:cubicBezTo>
                  <a:pt x="373" y="18"/>
                  <a:pt x="385" y="200"/>
                  <a:pt x="416" y="217"/>
                </a:cubicBezTo>
                <a:cubicBezTo>
                  <a:pt x="447" y="234"/>
                  <a:pt x="380" y="106"/>
                  <a:pt x="488" y="113"/>
                </a:cubicBezTo>
                <a:cubicBezTo>
                  <a:pt x="596" y="120"/>
                  <a:pt x="945" y="229"/>
                  <a:pt x="1065" y="259"/>
                </a:cubicBezTo>
              </a:path>
            </a:pathLst>
          </a:custGeom>
          <a:noFill/>
          <a:ln w="28575" cap="rnd">
            <a:solidFill>
              <a:srgbClr val="FF3399"/>
            </a:solidFill>
            <a:prstDash val="sysDot"/>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28" name="Freeform 29"/>
          <p:cNvSpPr>
            <a:spLocks/>
          </p:cNvSpPr>
          <p:nvPr/>
        </p:nvSpPr>
        <p:spPr bwMode="auto">
          <a:xfrm>
            <a:off x="3113088" y="2098675"/>
            <a:ext cx="2297112" cy="492125"/>
          </a:xfrm>
          <a:custGeom>
            <a:avLst/>
            <a:gdLst>
              <a:gd name="T0" fmla="*/ 0 w 1447"/>
              <a:gd name="T1" fmla="*/ 2147483647 h 310"/>
              <a:gd name="T2" fmla="*/ 2147483647 w 1447"/>
              <a:gd name="T3" fmla="*/ 2147483647 h 310"/>
              <a:gd name="T4" fmla="*/ 2147483647 w 1447"/>
              <a:gd name="T5" fmla="*/ 2147483647 h 310"/>
              <a:gd name="T6" fmla="*/ 2147483647 w 1447"/>
              <a:gd name="T7" fmla="*/ 2147483647 h 310"/>
              <a:gd name="T8" fmla="*/ 2147483647 w 1447"/>
              <a:gd name="T9" fmla="*/ 2147483647 h 310"/>
              <a:gd name="T10" fmla="*/ 2147483647 w 1447"/>
              <a:gd name="T11" fmla="*/ 2147483647 h 310"/>
              <a:gd name="T12" fmla="*/ 0 60000 65536"/>
              <a:gd name="T13" fmla="*/ 0 60000 65536"/>
              <a:gd name="T14" fmla="*/ 0 60000 65536"/>
              <a:gd name="T15" fmla="*/ 0 60000 65536"/>
              <a:gd name="T16" fmla="*/ 0 60000 65536"/>
              <a:gd name="T17" fmla="*/ 0 60000 65536"/>
              <a:gd name="T18" fmla="*/ 0 w 1447"/>
              <a:gd name="T19" fmla="*/ 0 h 310"/>
              <a:gd name="T20" fmla="*/ 1447 w 1447"/>
              <a:gd name="T21" fmla="*/ 310 h 310"/>
            </a:gdLst>
            <a:ahLst/>
            <a:cxnLst>
              <a:cxn ang="T12">
                <a:pos x="T0" y="T1"/>
              </a:cxn>
              <a:cxn ang="T13">
                <a:pos x="T2" y="T3"/>
              </a:cxn>
              <a:cxn ang="T14">
                <a:pos x="T4" y="T5"/>
              </a:cxn>
              <a:cxn ang="T15">
                <a:pos x="T6" y="T7"/>
              </a:cxn>
              <a:cxn ang="T16">
                <a:pos x="T8" y="T9"/>
              </a:cxn>
              <a:cxn ang="T17">
                <a:pos x="T10" y="T11"/>
              </a:cxn>
            </a:cxnLst>
            <a:rect l="T18" t="T19" r="T20" b="T21"/>
            <a:pathLst>
              <a:path w="1447" h="310">
                <a:moveTo>
                  <a:pt x="0" y="15"/>
                </a:moveTo>
                <a:cubicBezTo>
                  <a:pt x="105" y="16"/>
                  <a:pt x="542" y="0"/>
                  <a:pt x="631" y="22"/>
                </a:cubicBezTo>
                <a:cubicBezTo>
                  <a:pt x="720" y="44"/>
                  <a:pt x="510" y="141"/>
                  <a:pt x="535" y="150"/>
                </a:cubicBezTo>
                <a:cubicBezTo>
                  <a:pt x="560" y="159"/>
                  <a:pt x="720" y="65"/>
                  <a:pt x="783" y="78"/>
                </a:cubicBezTo>
                <a:cubicBezTo>
                  <a:pt x="846" y="91"/>
                  <a:pt x="800" y="191"/>
                  <a:pt x="911" y="230"/>
                </a:cubicBezTo>
                <a:cubicBezTo>
                  <a:pt x="1022" y="269"/>
                  <a:pt x="1335" y="293"/>
                  <a:pt x="1447" y="310"/>
                </a:cubicBezTo>
              </a:path>
            </a:pathLst>
          </a:custGeom>
          <a:noFill/>
          <a:ln w="28575" cap="rnd">
            <a:solidFill>
              <a:srgbClr val="FF3399"/>
            </a:solidFill>
            <a:prstDash val="sysDot"/>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29" name="Freeform 30"/>
          <p:cNvSpPr>
            <a:spLocks/>
          </p:cNvSpPr>
          <p:nvPr/>
        </p:nvSpPr>
        <p:spPr bwMode="auto">
          <a:xfrm>
            <a:off x="2997200" y="2162175"/>
            <a:ext cx="2641600" cy="982663"/>
          </a:xfrm>
          <a:custGeom>
            <a:avLst/>
            <a:gdLst>
              <a:gd name="T0" fmla="*/ 0 w 1664"/>
              <a:gd name="T1" fmla="*/ 0 h 619"/>
              <a:gd name="T2" fmla="*/ 2147483647 w 1664"/>
              <a:gd name="T3" fmla="*/ 2147483647 h 619"/>
              <a:gd name="T4" fmla="*/ 2147483647 w 1664"/>
              <a:gd name="T5" fmla="*/ 2147483647 h 619"/>
              <a:gd name="T6" fmla="*/ 2147483647 w 1664"/>
              <a:gd name="T7" fmla="*/ 2147483647 h 619"/>
              <a:gd name="T8" fmla="*/ 2147483647 w 1664"/>
              <a:gd name="T9" fmla="*/ 2147483647 h 619"/>
              <a:gd name="T10" fmla="*/ 2147483647 w 1664"/>
              <a:gd name="T11" fmla="*/ 2147483647 h 619"/>
              <a:gd name="T12" fmla="*/ 2147483647 w 1664"/>
              <a:gd name="T13" fmla="*/ 2147483647 h 619"/>
              <a:gd name="T14" fmla="*/ 0 60000 65536"/>
              <a:gd name="T15" fmla="*/ 0 60000 65536"/>
              <a:gd name="T16" fmla="*/ 0 60000 65536"/>
              <a:gd name="T17" fmla="*/ 0 60000 65536"/>
              <a:gd name="T18" fmla="*/ 0 60000 65536"/>
              <a:gd name="T19" fmla="*/ 0 60000 65536"/>
              <a:gd name="T20" fmla="*/ 0 60000 65536"/>
              <a:gd name="T21" fmla="*/ 0 w 1664"/>
              <a:gd name="T22" fmla="*/ 0 h 619"/>
              <a:gd name="T23" fmla="*/ 1664 w 1664"/>
              <a:gd name="T24" fmla="*/ 619 h 6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4" h="619">
                <a:moveTo>
                  <a:pt x="0" y="0"/>
                </a:moveTo>
                <a:cubicBezTo>
                  <a:pt x="52" y="12"/>
                  <a:pt x="255" y="36"/>
                  <a:pt x="312" y="70"/>
                </a:cubicBezTo>
                <a:cubicBezTo>
                  <a:pt x="369" y="104"/>
                  <a:pt x="263" y="185"/>
                  <a:pt x="344" y="206"/>
                </a:cubicBezTo>
                <a:cubicBezTo>
                  <a:pt x="425" y="227"/>
                  <a:pt x="633" y="135"/>
                  <a:pt x="800" y="198"/>
                </a:cubicBezTo>
                <a:cubicBezTo>
                  <a:pt x="967" y="261"/>
                  <a:pt x="1235" y="545"/>
                  <a:pt x="1344" y="582"/>
                </a:cubicBezTo>
                <a:cubicBezTo>
                  <a:pt x="1453" y="619"/>
                  <a:pt x="1403" y="426"/>
                  <a:pt x="1456" y="422"/>
                </a:cubicBezTo>
                <a:cubicBezTo>
                  <a:pt x="1509" y="418"/>
                  <a:pt x="1621" y="530"/>
                  <a:pt x="1664" y="558"/>
                </a:cubicBezTo>
              </a:path>
            </a:pathLst>
          </a:custGeom>
          <a:noFill/>
          <a:ln w="28575" cap="rnd">
            <a:solidFill>
              <a:srgbClr val="FF3399"/>
            </a:solidFill>
            <a:prstDash val="sysDot"/>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31" name="Line 32"/>
          <p:cNvSpPr>
            <a:spLocks noChangeShapeType="1"/>
          </p:cNvSpPr>
          <p:nvPr/>
        </p:nvSpPr>
        <p:spPr bwMode="auto">
          <a:xfrm flipV="1">
            <a:off x="6553200" y="2895600"/>
            <a:ext cx="1143000" cy="228600"/>
          </a:xfrm>
          <a:prstGeom prst="line">
            <a:avLst/>
          </a:prstGeom>
          <a:noFill/>
          <a:ln w="28575">
            <a:solidFill>
              <a:srgbClr val="0099FF"/>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32" name="Line 34"/>
          <p:cNvSpPr>
            <a:spLocks noChangeShapeType="1"/>
          </p:cNvSpPr>
          <p:nvPr/>
        </p:nvSpPr>
        <p:spPr bwMode="auto">
          <a:xfrm flipV="1">
            <a:off x="5148263" y="3200400"/>
            <a:ext cx="2547937" cy="766763"/>
          </a:xfrm>
          <a:prstGeom prst="line">
            <a:avLst/>
          </a:prstGeom>
          <a:noFill/>
          <a:ln w="28575">
            <a:solidFill>
              <a:srgbClr val="0099FF"/>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grpSp>
        <p:nvGrpSpPr>
          <p:cNvPr id="21" name="Group 35"/>
          <p:cNvGrpSpPr>
            <a:grpSpLocks/>
          </p:cNvGrpSpPr>
          <p:nvPr/>
        </p:nvGrpSpPr>
        <p:grpSpPr bwMode="auto">
          <a:xfrm>
            <a:off x="5080000" y="3217863"/>
            <a:ext cx="423863" cy="442912"/>
            <a:chOff x="3216" y="2160"/>
            <a:chExt cx="267" cy="279"/>
          </a:xfrm>
          <a:effectLst>
            <a:outerShdw blurRad="50800" dist="38100" dir="2700000">
              <a:srgbClr val="000000">
                <a:alpha val="43000"/>
              </a:srgbClr>
            </a:outerShdw>
          </a:effectLst>
        </p:grpSpPr>
        <p:sp>
          <p:nvSpPr>
            <p:cNvPr id="34" name="Rectangle 36"/>
            <p:cNvSpPr>
              <a:spLocks noChangeArrowheads="1"/>
            </p:cNvSpPr>
            <p:nvPr/>
          </p:nvSpPr>
          <p:spPr bwMode="auto">
            <a:xfrm>
              <a:off x="3216" y="2208"/>
              <a:ext cx="195"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800">
                  <a:solidFill>
                    <a:srgbClr val="FF3399"/>
                  </a:solidFill>
                </a:rPr>
                <a:t>e</a:t>
              </a:r>
            </a:p>
          </p:txBody>
        </p:sp>
        <p:grpSp>
          <p:nvGrpSpPr>
            <p:cNvPr id="33" name="Group 37"/>
            <p:cNvGrpSpPr>
              <a:grpSpLocks/>
            </p:cNvGrpSpPr>
            <p:nvPr/>
          </p:nvGrpSpPr>
          <p:grpSpPr bwMode="auto">
            <a:xfrm>
              <a:off x="3312" y="2160"/>
              <a:ext cx="171" cy="220"/>
              <a:chOff x="470" y="2664"/>
              <a:chExt cx="171" cy="220"/>
            </a:xfrm>
          </p:grpSpPr>
          <p:sp>
            <p:nvSpPr>
              <p:cNvPr id="36" name="Text Box 38"/>
              <p:cNvSpPr txBox="1">
                <a:spLocks noChangeArrowheads="1"/>
              </p:cNvSpPr>
              <p:nvPr/>
            </p:nvSpPr>
            <p:spPr bwMode="auto">
              <a:xfrm>
                <a:off x="470" y="2664"/>
                <a:ext cx="162" cy="173"/>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200">
                    <a:solidFill>
                      <a:srgbClr val="FF3399"/>
                    </a:solidFill>
                  </a:rPr>
                  <a:t>+</a:t>
                </a:r>
                <a:endParaRPr lang="en-US" sz="1200">
                  <a:solidFill>
                    <a:srgbClr val="FF3399"/>
                  </a:solidFill>
                </a:endParaRPr>
              </a:p>
            </p:txBody>
          </p:sp>
          <p:sp>
            <p:nvSpPr>
              <p:cNvPr id="37" name="Text Box 39"/>
              <p:cNvSpPr txBox="1">
                <a:spLocks noChangeArrowheads="1"/>
              </p:cNvSpPr>
              <p:nvPr/>
            </p:nvSpPr>
            <p:spPr bwMode="auto">
              <a:xfrm>
                <a:off x="472" y="2672"/>
                <a:ext cx="169" cy="212"/>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600">
                    <a:solidFill>
                      <a:srgbClr val="FF3399"/>
                    </a:solidFill>
                  </a:rPr>
                  <a:t>-</a:t>
                </a:r>
                <a:endParaRPr lang="en-US" sz="1600">
                  <a:solidFill>
                    <a:srgbClr val="FF3399"/>
                  </a:solidFill>
                </a:endParaRPr>
              </a:p>
            </p:txBody>
          </p:sp>
        </p:grpSp>
      </p:grpSp>
      <p:grpSp>
        <p:nvGrpSpPr>
          <p:cNvPr id="35" name="Group 40"/>
          <p:cNvGrpSpPr>
            <a:grpSpLocks/>
          </p:cNvGrpSpPr>
          <p:nvPr/>
        </p:nvGrpSpPr>
        <p:grpSpPr bwMode="auto">
          <a:xfrm>
            <a:off x="4773613" y="3524250"/>
            <a:ext cx="423862" cy="442913"/>
            <a:chOff x="2928" y="2304"/>
            <a:chExt cx="267" cy="279"/>
          </a:xfrm>
          <a:effectLst>
            <a:outerShdw blurRad="50800" dist="38100" dir="2700000">
              <a:srgbClr val="000000">
                <a:alpha val="43000"/>
              </a:srgbClr>
            </a:outerShdw>
          </a:effectLst>
        </p:grpSpPr>
        <p:sp>
          <p:nvSpPr>
            <p:cNvPr id="39" name="Text Box 41"/>
            <p:cNvSpPr txBox="1">
              <a:spLocks noChangeArrowheads="1"/>
            </p:cNvSpPr>
            <p:nvPr/>
          </p:nvSpPr>
          <p:spPr bwMode="auto">
            <a:xfrm>
              <a:off x="2928" y="2352"/>
              <a:ext cx="206"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800">
                  <a:solidFill>
                    <a:srgbClr val="009900"/>
                  </a:solidFill>
                </a:rPr>
                <a:t>π</a:t>
              </a:r>
              <a:endParaRPr lang="en-US" sz="1800">
                <a:solidFill>
                  <a:srgbClr val="009900"/>
                </a:solidFill>
              </a:endParaRPr>
            </a:p>
          </p:txBody>
        </p:sp>
        <p:grpSp>
          <p:nvGrpSpPr>
            <p:cNvPr id="38" name="Group 42"/>
            <p:cNvGrpSpPr>
              <a:grpSpLocks/>
            </p:cNvGrpSpPr>
            <p:nvPr/>
          </p:nvGrpSpPr>
          <p:grpSpPr bwMode="auto">
            <a:xfrm>
              <a:off x="3024" y="2304"/>
              <a:ext cx="171" cy="220"/>
              <a:chOff x="470" y="2664"/>
              <a:chExt cx="171" cy="220"/>
            </a:xfrm>
          </p:grpSpPr>
          <p:sp>
            <p:nvSpPr>
              <p:cNvPr id="41" name="Text Box 43"/>
              <p:cNvSpPr txBox="1">
                <a:spLocks noChangeArrowheads="1"/>
              </p:cNvSpPr>
              <p:nvPr/>
            </p:nvSpPr>
            <p:spPr bwMode="auto">
              <a:xfrm>
                <a:off x="470" y="2664"/>
                <a:ext cx="162" cy="173"/>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200">
                    <a:solidFill>
                      <a:srgbClr val="008000"/>
                    </a:solidFill>
                  </a:rPr>
                  <a:t>+</a:t>
                </a:r>
                <a:endParaRPr lang="en-US" sz="1200">
                  <a:solidFill>
                    <a:srgbClr val="008000"/>
                  </a:solidFill>
                </a:endParaRPr>
              </a:p>
            </p:txBody>
          </p:sp>
          <p:sp>
            <p:nvSpPr>
              <p:cNvPr id="42" name="Text Box 44"/>
              <p:cNvSpPr txBox="1">
                <a:spLocks noChangeArrowheads="1"/>
              </p:cNvSpPr>
              <p:nvPr/>
            </p:nvSpPr>
            <p:spPr bwMode="auto">
              <a:xfrm>
                <a:off x="472" y="2672"/>
                <a:ext cx="169" cy="212"/>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600">
                    <a:solidFill>
                      <a:srgbClr val="008000"/>
                    </a:solidFill>
                  </a:rPr>
                  <a:t>-</a:t>
                </a:r>
                <a:endParaRPr lang="en-US" sz="1600">
                  <a:solidFill>
                    <a:srgbClr val="008000"/>
                  </a:solidFill>
                </a:endParaRPr>
              </a:p>
            </p:txBody>
          </p:sp>
        </p:grpSp>
      </p:grpSp>
      <p:sp>
        <p:nvSpPr>
          <p:cNvPr id="43" name="Line 45"/>
          <p:cNvSpPr>
            <a:spLocks noChangeShapeType="1"/>
          </p:cNvSpPr>
          <p:nvPr/>
        </p:nvSpPr>
        <p:spPr bwMode="auto">
          <a:xfrm flipV="1">
            <a:off x="5343525" y="3328988"/>
            <a:ext cx="388938" cy="233362"/>
          </a:xfrm>
          <a:prstGeom prst="line">
            <a:avLst/>
          </a:prstGeom>
          <a:noFill/>
          <a:ln w="28575" cap="rnd">
            <a:solidFill>
              <a:srgbClr val="FF3399"/>
            </a:solidFill>
            <a:prstDash val="sysDot"/>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44" name="Line 46"/>
          <p:cNvSpPr>
            <a:spLocks noChangeShapeType="1"/>
          </p:cNvSpPr>
          <p:nvPr/>
        </p:nvSpPr>
        <p:spPr bwMode="auto">
          <a:xfrm flipV="1">
            <a:off x="5041900" y="3638550"/>
            <a:ext cx="225425" cy="231775"/>
          </a:xfrm>
          <a:prstGeom prst="line">
            <a:avLst/>
          </a:prstGeom>
          <a:noFill/>
          <a:ln w="28575">
            <a:solidFill>
              <a:srgbClr val="1F9F1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grpSp>
        <p:nvGrpSpPr>
          <p:cNvPr id="40" name="Group 47"/>
          <p:cNvGrpSpPr>
            <a:grpSpLocks/>
          </p:cNvGrpSpPr>
          <p:nvPr/>
        </p:nvGrpSpPr>
        <p:grpSpPr bwMode="auto">
          <a:xfrm>
            <a:off x="3816350" y="4051300"/>
            <a:ext cx="311150" cy="565150"/>
            <a:chOff x="2256" y="2640"/>
            <a:chExt cx="196" cy="356"/>
          </a:xfrm>
          <a:effectLst>
            <a:outerShdw blurRad="50800" dist="38100" dir="2700000">
              <a:srgbClr val="000000">
                <a:alpha val="43000"/>
              </a:srgbClr>
            </a:outerShdw>
          </a:effectLst>
        </p:grpSpPr>
        <p:sp>
          <p:nvSpPr>
            <p:cNvPr id="46" name="Text Box 48"/>
            <p:cNvSpPr txBox="1">
              <a:spLocks noChangeArrowheads="1"/>
            </p:cNvSpPr>
            <p:nvPr/>
          </p:nvSpPr>
          <p:spPr bwMode="auto">
            <a:xfrm>
              <a:off x="2256" y="2784"/>
              <a:ext cx="183" cy="212"/>
            </a:xfrm>
            <a:prstGeom prst="rect">
              <a:avLst/>
            </a:prstGeom>
            <a:noFill/>
            <a:ln w="9525">
              <a:noFill/>
              <a:miter lim="800000"/>
              <a:headEnd/>
              <a:tailEnd/>
            </a:ln>
            <a:effectLst/>
          </p:spPr>
          <p:txBody>
            <a:bodyPr wrap="none">
              <a:prstTxWarp prst="textNoShape">
                <a:avLst/>
              </a:prstTxWarp>
              <a:spAutoFit/>
            </a:bodyPr>
            <a:lstStyle/>
            <a:p>
              <a:pPr eaLnBrk="1" hangingPunct="1">
                <a:lnSpc>
                  <a:spcPct val="100000"/>
                </a:lnSpc>
                <a:spcBef>
                  <a:spcPct val="0"/>
                </a:spcBef>
                <a:defRPr/>
              </a:pPr>
              <a:r>
                <a:rPr lang="en-US" sz="1600" dirty="0">
                  <a:solidFill>
                    <a:srgbClr val="1F9F11"/>
                  </a:solidFill>
                  <a:effectLst>
                    <a:outerShdw blurRad="38100" dist="38100" dir="2700000" algn="tl">
                      <a:srgbClr val="DDDDDD"/>
                    </a:outerShdw>
                  </a:effectLst>
                </a:rPr>
                <a:t>P</a:t>
              </a:r>
            </a:p>
          </p:txBody>
        </p:sp>
        <p:sp>
          <p:nvSpPr>
            <p:cNvPr id="47" name="Text Box 49"/>
            <p:cNvSpPr txBox="1">
              <a:spLocks noChangeArrowheads="1"/>
            </p:cNvSpPr>
            <p:nvPr/>
          </p:nvSpPr>
          <p:spPr bwMode="auto">
            <a:xfrm>
              <a:off x="2256" y="2640"/>
              <a:ext cx="196" cy="212"/>
            </a:xfrm>
            <a:prstGeom prst="rect">
              <a:avLst/>
            </a:prstGeom>
            <a:noFill/>
            <a:ln w="9525">
              <a:noFill/>
              <a:miter lim="800000"/>
              <a:headEnd/>
              <a:tailEnd/>
            </a:ln>
            <a:effectLst/>
          </p:spPr>
          <p:txBody>
            <a:bodyPr wrap="none">
              <a:prstTxWarp prst="textNoShape">
                <a:avLst/>
              </a:prstTxWarp>
              <a:spAutoFit/>
            </a:bodyPr>
            <a:lstStyle/>
            <a:p>
              <a:pPr eaLnBrk="1" hangingPunct="1">
                <a:lnSpc>
                  <a:spcPct val="100000"/>
                </a:lnSpc>
                <a:spcBef>
                  <a:spcPct val="0"/>
                </a:spcBef>
                <a:defRPr/>
              </a:pPr>
              <a:r>
                <a:rPr lang="en-US" sz="1600" dirty="0">
                  <a:solidFill>
                    <a:srgbClr val="1F9F11"/>
                  </a:solidFill>
                  <a:effectLst>
                    <a:outerShdw blurRad="38100" dist="38100" dir="2700000" algn="tl">
                      <a:srgbClr val="DDDDDD"/>
                    </a:outerShdw>
                  </a:effectLst>
                </a:rPr>
                <a:t>_</a:t>
              </a:r>
            </a:p>
          </p:txBody>
        </p:sp>
      </p:grpSp>
      <p:sp>
        <p:nvSpPr>
          <p:cNvPr id="48" name="Rectangle 50"/>
          <p:cNvSpPr>
            <a:spLocks noChangeArrowheads="1"/>
          </p:cNvSpPr>
          <p:nvPr/>
        </p:nvSpPr>
        <p:spPr bwMode="auto">
          <a:xfrm>
            <a:off x="5954713" y="4389438"/>
            <a:ext cx="787400" cy="366712"/>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defRPr/>
            </a:pPr>
            <a:r>
              <a:rPr lang="en-US" sz="1800">
                <a:solidFill>
                  <a:srgbClr val="1F9F11"/>
                </a:solidFill>
                <a:effectLst>
                  <a:outerShdw blurRad="38100" dist="38100" dir="2700000" algn="tl">
                    <a:srgbClr val="DDDDDD"/>
                  </a:outerShdw>
                </a:effectLst>
              </a:rPr>
              <a:t>LiBeB</a:t>
            </a:r>
          </a:p>
        </p:txBody>
      </p:sp>
      <p:sp>
        <p:nvSpPr>
          <p:cNvPr id="49" name="Line 51"/>
          <p:cNvSpPr>
            <a:spLocks noChangeShapeType="1"/>
          </p:cNvSpPr>
          <p:nvPr/>
        </p:nvSpPr>
        <p:spPr bwMode="auto">
          <a:xfrm>
            <a:off x="6300788" y="4695825"/>
            <a:ext cx="268287" cy="576263"/>
          </a:xfrm>
          <a:prstGeom prst="line">
            <a:avLst/>
          </a:prstGeom>
          <a:noFill/>
          <a:ln w="28575">
            <a:solidFill>
              <a:srgbClr val="1F9F11"/>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50" name="Line 52"/>
          <p:cNvSpPr>
            <a:spLocks noChangeShapeType="1"/>
          </p:cNvSpPr>
          <p:nvPr/>
        </p:nvSpPr>
        <p:spPr bwMode="auto">
          <a:xfrm>
            <a:off x="5110163" y="4159250"/>
            <a:ext cx="909637" cy="260350"/>
          </a:xfrm>
          <a:prstGeom prst="line">
            <a:avLst/>
          </a:prstGeom>
          <a:noFill/>
          <a:ln w="28575">
            <a:solidFill>
              <a:srgbClr val="1F9F11"/>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51" name="Line 53"/>
          <p:cNvSpPr>
            <a:spLocks noChangeShapeType="1"/>
          </p:cNvSpPr>
          <p:nvPr/>
        </p:nvSpPr>
        <p:spPr bwMode="auto">
          <a:xfrm flipH="1">
            <a:off x="3875088" y="4437063"/>
            <a:ext cx="263525" cy="401637"/>
          </a:xfrm>
          <a:prstGeom prst="line">
            <a:avLst/>
          </a:prstGeom>
          <a:noFill/>
          <a:ln w="28575">
            <a:solidFill>
              <a:srgbClr val="1F9F11"/>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52" name="Line 54"/>
          <p:cNvSpPr>
            <a:spLocks noChangeShapeType="1"/>
          </p:cNvSpPr>
          <p:nvPr/>
        </p:nvSpPr>
        <p:spPr bwMode="auto">
          <a:xfrm flipH="1">
            <a:off x="4138613" y="4178300"/>
            <a:ext cx="222250" cy="233363"/>
          </a:xfrm>
          <a:prstGeom prst="line">
            <a:avLst/>
          </a:prstGeom>
          <a:noFill/>
          <a:ln w="28575">
            <a:solidFill>
              <a:srgbClr val="1F9F11"/>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53" name="Text Box 55"/>
          <p:cNvSpPr txBox="1">
            <a:spLocks noChangeArrowheads="1"/>
          </p:cNvSpPr>
          <p:nvPr/>
        </p:nvSpPr>
        <p:spPr bwMode="auto">
          <a:xfrm>
            <a:off x="4687888" y="893763"/>
            <a:ext cx="669925" cy="366712"/>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800">
                <a:solidFill>
                  <a:srgbClr val="0099FF"/>
                </a:solidFill>
              </a:rPr>
              <a:t>ISM</a:t>
            </a:r>
          </a:p>
        </p:txBody>
      </p:sp>
      <p:sp>
        <p:nvSpPr>
          <p:cNvPr id="54" name="Text Box 56"/>
          <p:cNvSpPr txBox="1">
            <a:spLocks noChangeArrowheads="1"/>
          </p:cNvSpPr>
          <p:nvPr/>
        </p:nvSpPr>
        <p:spPr bwMode="auto">
          <a:xfrm>
            <a:off x="3122613" y="2533650"/>
            <a:ext cx="2427287" cy="1133644"/>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eaLnBrk="1" hangingPunct="1">
              <a:lnSpc>
                <a:spcPct val="80000"/>
              </a:lnSpc>
              <a:spcBef>
                <a:spcPct val="0"/>
              </a:spcBef>
              <a:defRPr/>
            </a:pPr>
            <a:r>
              <a:rPr lang="en-US" sz="1400" dirty="0">
                <a:solidFill>
                  <a:srgbClr val="1F497D"/>
                </a:solidFill>
                <a:effectLst>
                  <a:outerShdw blurRad="38100" dist="38100" dir="2700000" algn="tl">
                    <a:srgbClr val="DDDDDD"/>
                  </a:outerShdw>
                </a:effectLst>
              </a:rPr>
              <a:t>•diffusion</a:t>
            </a:r>
          </a:p>
          <a:p>
            <a:pPr eaLnBrk="1" hangingPunct="1">
              <a:lnSpc>
                <a:spcPct val="80000"/>
              </a:lnSpc>
              <a:spcBef>
                <a:spcPct val="0"/>
              </a:spcBef>
              <a:defRPr/>
            </a:pPr>
            <a:r>
              <a:rPr lang="en-US" sz="1400" dirty="0">
                <a:solidFill>
                  <a:srgbClr val="1F497D"/>
                </a:solidFill>
                <a:effectLst>
                  <a:outerShdw blurRad="38100" dist="38100" dir="2700000" algn="tl">
                    <a:srgbClr val="DDDDDD"/>
                  </a:outerShdw>
                </a:effectLst>
              </a:rPr>
              <a:t>   •energy losses </a:t>
            </a:r>
          </a:p>
          <a:p>
            <a:pPr eaLnBrk="1" hangingPunct="1">
              <a:lnSpc>
                <a:spcPct val="80000"/>
              </a:lnSpc>
              <a:spcBef>
                <a:spcPct val="0"/>
              </a:spcBef>
              <a:defRPr/>
            </a:pPr>
            <a:r>
              <a:rPr lang="en-US" sz="1400" dirty="0">
                <a:solidFill>
                  <a:srgbClr val="1F497D"/>
                </a:solidFill>
                <a:effectLst>
                  <a:outerShdw blurRad="38100" dist="38100" dir="2700000" algn="tl">
                    <a:srgbClr val="DDDDDD"/>
                  </a:outerShdw>
                </a:effectLst>
              </a:rPr>
              <a:t>      •reacceleration</a:t>
            </a:r>
          </a:p>
          <a:p>
            <a:pPr eaLnBrk="1" hangingPunct="1">
              <a:lnSpc>
                <a:spcPct val="80000"/>
              </a:lnSpc>
              <a:spcBef>
                <a:spcPct val="0"/>
              </a:spcBef>
              <a:defRPr/>
            </a:pPr>
            <a:r>
              <a:rPr lang="en-US" sz="1400" dirty="0">
                <a:solidFill>
                  <a:srgbClr val="1F497D"/>
                </a:solidFill>
                <a:effectLst>
                  <a:outerShdw blurRad="38100" dist="38100" dir="2700000" algn="tl">
                    <a:srgbClr val="DDDDDD"/>
                  </a:outerShdw>
                </a:effectLst>
              </a:rPr>
              <a:t>         •convection</a:t>
            </a:r>
          </a:p>
          <a:p>
            <a:pPr eaLnBrk="1" hangingPunct="1">
              <a:lnSpc>
                <a:spcPct val="80000"/>
              </a:lnSpc>
              <a:spcBef>
                <a:spcPct val="0"/>
              </a:spcBef>
              <a:defRPr/>
            </a:pPr>
            <a:r>
              <a:rPr lang="en-US" sz="1400" dirty="0">
                <a:solidFill>
                  <a:srgbClr val="1F497D"/>
                </a:solidFill>
                <a:effectLst>
                  <a:outerShdw blurRad="38100" dist="38100" dir="2700000" algn="tl">
                    <a:srgbClr val="DDDDDD"/>
                  </a:outerShdw>
                </a:effectLst>
              </a:rPr>
              <a:t>            •production of </a:t>
            </a:r>
          </a:p>
          <a:p>
            <a:pPr eaLnBrk="1" hangingPunct="1">
              <a:lnSpc>
                <a:spcPct val="80000"/>
              </a:lnSpc>
              <a:spcBef>
                <a:spcPct val="0"/>
              </a:spcBef>
              <a:defRPr/>
            </a:pPr>
            <a:r>
              <a:rPr lang="en-US" sz="1400" dirty="0">
                <a:solidFill>
                  <a:srgbClr val="1F497D"/>
                </a:solidFill>
                <a:effectLst>
                  <a:outerShdw blurRad="38100" dist="38100" dir="2700000" algn="tl">
                    <a:srgbClr val="DDDDDD"/>
                  </a:outerShdw>
                </a:effectLst>
              </a:rPr>
              <a:t>              </a:t>
            </a:r>
            <a:r>
              <a:rPr lang="en-US" sz="1400" dirty="0" err="1">
                <a:solidFill>
                  <a:srgbClr val="1F497D"/>
                </a:solidFill>
                <a:effectLst>
                  <a:outerShdw blurRad="38100" dist="38100" dir="2700000" algn="tl">
                    <a:srgbClr val="DDDDDD"/>
                  </a:outerShdw>
                </a:effectLst>
              </a:rPr>
              <a:t>secondaries</a:t>
            </a:r>
            <a:endParaRPr lang="en-US" sz="1400" dirty="0">
              <a:solidFill>
                <a:srgbClr val="1F497D"/>
              </a:solidFill>
              <a:effectLst>
                <a:outerShdw blurRad="38100" dist="38100" dir="2700000" algn="tl">
                  <a:srgbClr val="DDDDDD"/>
                </a:outerShdw>
              </a:effectLst>
            </a:endParaRPr>
          </a:p>
        </p:txBody>
      </p:sp>
      <p:grpSp>
        <p:nvGrpSpPr>
          <p:cNvPr id="45" name="Group 57"/>
          <p:cNvGrpSpPr>
            <a:grpSpLocks/>
          </p:cNvGrpSpPr>
          <p:nvPr/>
        </p:nvGrpSpPr>
        <p:grpSpPr bwMode="auto">
          <a:xfrm>
            <a:off x="6645275" y="3160713"/>
            <a:ext cx="414338" cy="366712"/>
            <a:chOff x="4032" y="2112"/>
            <a:chExt cx="261" cy="231"/>
          </a:xfrm>
          <a:effectLst>
            <a:outerShdw blurRad="50800" dist="38100" dir="2700000">
              <a:srgbClr val="000000">
                <a:alpha val="43000"/>
              </a:srgbClr>
            </a:outerShdw>
          </a:effectLst>
        </p:grpSpPr>
        <p:sp>
          <p:nvSpPr>
            <p:cNvPr id="56" name="Rectangle 58"/>
            <p:cNvSpPr>
              <a:spLocks noChangeArrowheads="1"/>
            </p:cNvSpPr>
            <p:nvPr/>
          </p:nvSpPr>
          <p:spPr bwMode="auto">
            <a:xfrm>
              <a:off x="4032" y="2112"/>
              <a:ext cx="206"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800">
                  <a:solidFill>
                    <a:srgbClr val="0099FF"/>
                  </a:solidFill>
                </a:rPr>
                <a:t>π</a:t>
              </a:r>
              <a:endParaRPr lang="en-US" sz="1800">
                <a:solidFill>
                  <a:srgbClr val="0099FF"/>
                </a:solidFill>
              </a:endParaRPr>
            </a:p>
          </p:txBody>
        </p:sp>
        <p:sp>
          <p:nvSpPr>
            <p:cNvPr id="57" name="Text Box 59"/>
            <p:cNvSpPr txBox="1">
              <a:spLocks noChangeArrowheads="1"/>
            </p:cNvSpPr>
            <p:nvPr/>
          </p:nvSpPr>
          <p:spPr bwMode="auto">
            <a:xfrm>
              <a:off x="4128" y="2112"/>
              <a:ext cx="165" cy="154"/>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000">
                  <a:solidFill>
                    <a:srgbClr val="0099FF"/>
                  </a:solidFill>
                </a:rPr>
                <a:t>0</a:t>
              </a:r>
            </a:p>
          </p:txBody>
        </p:sp>
      </p:grpSp>
      <p:sp>
        <p:nvSpPr>
          <p:cNvPr id="59" name="Text Box 61"/>
          <p:cNvSpPr txBox="1">
            <a:spLocks noChangeArrowheads="1"/>
          </p:cNvSpPr>
          <p:nvPr/>
        </p:nvSpPr>
        <p:spPr bwMode="auto">
          <a:xfrm>
            <a:off x="6953250" y="2314575"/>
            <a:ext cx="417513"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600">
                <a:solidFill>
                  <a:srgbClr val="0099FF"/>
                </a:solidFill>
              </a:rPr>
              <a:t>IC</a:t>
            </a:r>
          </a:p>
        </p:txBody>
      </p:sp>
      <p:sp>
        <p:nvSpPr>
          <p:cNvPr id="60" name="Text Box 62"/>
          <p:cNvSpPr txBox="1">
            <a:spLocks noChangeArrowheads="1"/>
          </p:cNvSpPr>
          <p:nvPr/>
        </p:nvSpPr>
        <p:spPr bwMode="auto">
          <a:xfrm rot="21000000">
            <a:off x="6629400" y="2743200"/>
            <a:ext cx="868363"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600">
                <a:solidFill>
                  <a:srgbClr val="0099FF"/>
                </a:solidFill>
              </a:rPr>
              <a:t>bremss</a:t>
            </a:r>
          </a:p>
        </p:txBody>
      </p:sp>
      <p:sp>
        <p:nvSpPr>
          <p:cNvPr id="61" name="Text Box 65"/>
          <p:cNvSpPr txBox="1">
            <a:spLocks noChangeArrowheads="1"/>
          </p:cNvSpPr>
          <p:nvPr/>
        </p:nvSpPr>
        <p:spPr bwMode="auto">
          <a:xfrm>
            <a:off x="6529388" y="5772150"/>
            <a:ext cx="582612"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600" dirty="0">
                <a:solidFill>
                  <a:schemeClr val="bg1"/>
                </a:solidFill>
              </a:rPr>
              <a:t>ACE</a:t>
            </a:r>
          </a:p>
        </p:txBody>
      </p:sp>
      <p:sp>
        <p:nvSpPr>
          <p:cNvPr id="62" name="Line 67"/>
          <p:cNvSpPr>
            <a:spLocks noChangeShapeType="1"/>
          </p:cNvSpPr>
          <p:nvPr/>
        </p:nvSpPr>
        <p:spPr bwMode="auto">
          <a:xfrm>
            <a:off x="6184900" y="5003800"/>
            <a:ext cx="230188" cy="306388"/>
          </a:xfrm>
          <a:prstGeom prst="line">
            <a:avLst/>
          </a:prstGeom>
          <a:noFill/>
          <a:ln w="28575">
            <a:solidFill>
              <a:srgbClr val="1F9F1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63" name="Rectangle 68"/>
          <p:cNvSpPr>
            <a:spLocks noChangeArrowheads="1"/>
          </p:cNvSpPr>
          <p:nvPr/>
        </p:nvSpPr>
        <p:spPr bwMode="auto">
          <a:xfrm>
            <a:off x="4725988" y="5964238"/>
            <a:ext cx="1730375"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algn="ctr" eaLnBrk="1" hangingPunct="1">
              <a:lnSpc>
                <a:spcPct val="100000"/>
              </a:lnSpc>
              <a:spcBef>
                <a:spcPct val="0"/>
              </a:spcBef>
            </a:pPr>
            <a:r>
              <a:rPr lang="en-US" sz="1600">
                <a:solidFill>
                  <a:srgbClr val="CC0000"/>
                </a:solidFill>
              </a:rPr>
              <a:t>helio-modulation</a:t>
            </a:r>
          </a:p>
        </p:txBody>
      </p:sp>
      <p:sp>
        <p:nvSpPr>
          <p:cNvPr id="64" name="Line 71"/>
          <p:cNvSpPr>
            <a:spLocks noChangeShapeType="1"/>
          </p:cNvSpPr>
          <p:nvPr/>
        </p:nvSpPr>
        <p:spPr bwMode="auto">
          <a:xfrm flipH="1">
            <a:off x="4552950" y="4262438"/>
            <a:ext cx="114300" cy="422275"/>
          </a:xfrm>
          <a:prstGeom prst="line">
            <a:avLst/>
          </a:prstGeom>
          <a:noFill/>
          <a:ln w="28575">
            <a:solidFill>
              <a:srgbClr val="1F9F1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65" name="Line 72"/>
          <p:cNvSpPr>
            <a:spLocks noChangeShapeType="1"/>
          </p:cNvSpPr>
          <p:nvPr/>
        </p:nvSpPr>
        <p:spPr bwMode="auto">
          <a:xfrm flipH="1">
            <a:off x="4206875" y="4710113"/>
            <a:ext cx="320675" cy="714375"/>
          </a:xfrm>
          <a:prstGeom prst="line">
            <a:avLst/>
          </a:prstGeom>
          <a:noFill/>
          <a:ln w="28575">
            <a:solidFill>
              <a:srgbClr val="1F9F1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66" name="Rectangle 73"/>
          <p:cNvSpPr>
            <a:spLocks noChangeArrowheads="1"/>
          </p:cNvSpPr>
          <p:nvPr/>
        </p:nvSpPr>
        <p:spPr bwMode="auto">
          <a:xfrm>
            <a:off x="4338638" y="4251325"/>
            <a:ext cx="762000" cy="33655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lgn="ctr" eaLnBrk="1" hangingPunct="1">
              <a:lnSpc>
                <a:spcPct val="100000"/>
              </a:lnSpc>
              <a:spcBef>
                <a:spcPct val="0"/>
              </a:spcBef>
              <a:defRPr/>
            </a:pPr>
            <a:r>
              <a:rPr lang="en-US" sz="1600">
                <a:solidFill>
                  <a:srgbClr val="1F9F11"/>
                </a:solidFill>
                <a:effectLst>
                  <a:outerShdw blurRad="38100" dist="38100" dir="2700000" algn="tl">
                    <a:srgbClr val="DDDDDD"/>
                  </a:outerShdw>
                </a:effectLst>
              </a:rPr>
              <a:t>p</a:t>
            </a:r>
          </a:p>
        </p:txBody>
      </p:sp>
      <p:grpSp>
        <p:nvGrpSpPr>
          <p:cNvPr id="55" name="Group 74"/>
          <p:cNvGrpSpPr>
            <a:grpSpLocks/>
          </p:cNvGrpSpPr>
          <p:nvPr/>
        </p:nvGrpSpPr>
        <p:grpSpPr bwMode="auto">
          <a:xfrm>
            <a:off x="250825" y="788988"/>
            <a:ext cx="2428875" cy="2212975"/>
            <a:chOff x="170" y="491"/>
            <a:chExt cx="1530" cy="1394"/>
          </a:xfrm>
          <a:effectLst>
            <a:outerShdw blurRad="50800" dist="38100" dir="2700000">
              <a:srgbClr val="000000">
                <a:alpha val="43000"/>
              </a:srgbClr>
            </a:outerShdw>
          </a:effectLst>
        </p:grpSpPr>
        <p:pic>
          <p:nvPicPr>
            <p:cNvPr id="68" name="Picture 75"/>
            <p:cNvPicPr>
              <a:picLocks noChangeAspect="1" noChangeArrowheads="1"/>
            </p:cNvPicPr>
            <p:nvPr/>
          </p:nvPicPr>
          <p:blipFill>
            <a:blip r:embed="rId4"/>
            <a:srcRect/>
            <a:stretch>
              <a:fillRect/>
            </a:stretch>
          </p:blipFill>
          <p:spPr bwMode="auto">
            <a:xfrm>
              <a:off x="170" y="515"/>
              <a:ext cx="1530" cy="1370"/>
            </a:xfrm>
            <a:prstGeom prst="rect">
              <a:avLst/>
            </a:prstGeom>
            <a:noFill/>
            <a:ln w="9525">
              <a:noFill/>
              <a:miter lim="800000"/>
              <a:headEnd/>
              <a:tailEnd/>
            </a:ln>
          </p:spPr>
        </p:pic>
        <p:sp>
          <p:nvSpPr>
            <p:cNvPr id="69" name="Text Box 76"/>
            <p:cNvSpPr txBox="1">
              <a:spLocks noChangeAspect="1" noChangeArrowheads="1"/>
            </p:cNvSpPr>
            <p:nvPr/>
          </p:nvSpPr>
          <p:spPr bwMode="auto">
            <a:xfrm>
              <a:off x="292" y="684"/>
              <a:ext cx="1210" cy="109"/>
            </a:xfrm>
            <a:prstGeom prst="rect">
              <a:avLst/>
            </a:prstGeom>
            <a:noFill/>
            <a:ln w="9525">
              <a:noFill/>
              <a:miter lim="800000"/>
              <a:headEnd/>
              <a:tailEnd/>
            </a:ln>
          </p:spPr>
          <p:txBody>
            <a:bodyPr lIns="0" tIns="0" rIns="0" bIns="0">
              <a:prstTxWarp prst="textNoShape">
                <a:avLst/>
              </a:prstTxWarp>
              <a:spAutoFit/>
            </a:bodyPr>
            <a:lstStyle/>
            <a:p>
              <a:pPr marL="338138" lvl="1" indent="-338138" eaLnBrk="1" hangingPunct="1">
                <a:lnSpc>
                  <a:spcPct val="95000"/>
                </a:lnSpc>
                <a:spcBef>
                  <a:spcPts val="600"/>
                </a:spcBef>
                <a:buClr>
                  <a:srgbClr val="C0C0C0"/>
                </a:buClr>
                <a:buSzPct val="100000"/>
                <a:buFont typeface="Arial" charset="0"/>
                <a:buNone/>
                <a:tabLst>
                  <a:tab pos="338138" algn="l"/>
                  <a:tab pos="795338" algn="l"/>
                  <a:tab pos="1252538" algn="l"/>
                  <a:tab pos="1709738" algn="l"/>
                  <a:tab pos="2166938" algn="l"/>
                  <a:tab pos="2624138" algn="l"/>
                  <a:tab pos="3081338" algn="l"/>
                  <a:tab pos="3538538" algn="l"/>
                  <a:tab pos="3995738" algn="l"/>
                  <a:tab pos="4452938" algn="l"/>
                  <a:tab pos="4910138" algn="l"/>
                  <a:tab pos="5367338" algn="l"/>
                  <a:tab pos="5824538" algn="l"/>
                  <a:tab pos="6281738" algn="l"/>
                  <a:tab pos="6738938" algn="l"/>
                  <a:tab pos="7196138" algn="l"/>
                  <a:tab pos="7653338" algn="l"/>
                  <a:tab pos="8110538" algn="l"/>
                  <a:tab pos="8567738" algn="l"/>
                  <a:tab pos="9024938" algn="l"/>
                  <a:tab pos="9482138" algn="l"/>
                </a:tabLst>
              </a:pPr>
              <a:r>
                <a:rPr lang="en-GB" sz="1200" b="1">
                  <a:solidFill>
                    <a:srgbClr val="FFFFFF"/>
                  </a:solidFill>
                  <a:latin typeface="Arial" charset="0"/>
                </a:rPr>
                <a:t>42 sigma</a:t>
              </a:r>
              <a:r>
                <a:rPr lang="en-GB" sz="1200">
                  <a:solidFill>
                    <a:srgbClr val="FFFFFF"/>
                  </a:solidFill>
                  <a:latin typeface="Arial" charset="0"/>
                </a:rPr>
                <a:t> (2003+2004 data)</a:t>
              </a:r>
              <a:endParaRPr lang="en-GB" sz="1400">
                <a:solidFill>
                  <a:srgbClr val="FFFFFF"/>
                </a:solidFill>
                <a:latin typeface="Arial" charset="0"/>
              </a:endParaRPr>
            </a:p>
          </p:txBody>
        </p:sp>
        <p:sp>
          <p:nvSpPr>
            <p:cNvPr id="70" name="Oval 77"/>
            <p:cNvSpPr>
              <a:spLocks noChangeAspect="1" noChangeArrowheads="1"/>
            </p:cNvSpPr>
            <p:nvPr/>
          </p:nvSpPr>
          <p:spPr bwMode="auto">
            <a:xfrm>
              <a:off x="348" y="1606"/>
              <a:ext cx="80" cy="85"/>
            </a:xfrm>
            <a:prstGeom prst="ellipse">
              <a:avLst/>
            </a:prstGeom>
            <a:noFill/>
            <a:ln w="18360">
              <a:solidFill>
                <a:srgbClr val="FFFFFF"/>
              </a:solidFill>
              <a:round/>
              <a:headEnd/>
              <a:tailEnd/>
            </a:ln>
          </p:spPr>
          <p:txBody>
            <a:bodyPr wrap="none" anchor="ctr">
              <a:prstTxWarp prst="textNoShape">
                <a:avLst/>
              </a:prstTxWarp>
            </a:bodyPr>
            <a:lstStyle/>
            <a:p>
              <a:endParaRPr lang="en-US"/>
            </a:p>
          </p:txBody>
        </p:sp>
        <p:sp>
          <p:nvSpPr>
            <p:cNvPr id="71" name="Text Box 78"/>
            <p:cNvSpPr txBox="1">
              <a:spLocks noChangeAspect="1" noChangeArrowheads="1"/>
            </p:cNvSpPr>
            <p:nvPr/>
          </p:nvSpPr>
          <p:spPr bwMode="auto">
            <a:xfrm>
              <a:off x="776" y="1531"/>
              <a:ext cx="653" cy="129"/>
            </a:xfrm>
            <a:prstGeom prst="rect">
              <a:avLst/>
            </a:prstGeom>
            <a:noFill/>
            <a:ln w="9525">
              <a:noFill/>
              <a:miter lim="800000"/>
              <a:headEnd/>
              <a:tailEnd/>
            </a:ln>
          </p:spPr>
          <p:txBody>
            <a:bodyPr lIns="0" tIns="0" rIns="0" bIns="0">
              <a:prstTxWarp prst="textNoShape">
                <a:avLst/>
              </a:prstTxWarp>
              <a:spAutoFit/>
            </a:bodyPr>
            <a:lstStyle/>
            <a:p>
              <a:pPr eaLnBrk="1" hangingPunct="1">
                <a:lnSpc>
                  <a:spcPct val="84000"/>
                </a:lnSpc>
                <a:spcBef>
                  <a:spcPct val="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600">
                  <a:solidFill>
                    <a:srgbClr val="FFFFFF"/>
                  </a:solidFill>
                  <a:latin typeface="Arial" charset="0"/>
                </a:rPr>
                <a:t>HESS</a:t>
              </a:r>
            </a:p>
          </p:txBody>
        </p:sp>
        <p:sp>
          <p:nvSpPr>
            <p:cNvPr id="72" name="Rectangle 79"/>
            <p:cNvSpPr>
              <a:spLocks noChangeArrowheads="1"/>
            </p:cNvSpPr>
            <p:nvPr/>
          </p:nvSpPr>
          <p:spPr bwMode="auto">
            <a:xfrm>
              <a:off x="170" y="491"/>
              <a:ext cx="1434" cy="212"/>
            </a:xfrm>
            <a:prstGeom prst="rect">
              <a:avLst/>
            </a:prstGeom>
            <a:noFill/>
            <a:ln w="9525">
              <a:noFill/>
              <a:miter lim="800000"/>
              <a:headEnd/>
              <a:tailEnd/>
            </a:ln>
            <a:effectLst/>
          </p:spPr>
          <p:txBody>
            <a:bodyPr wrap="none">
              <a:prstTxWarp prst="textNoShape">
                <a:avLst/>
              </a:prstTxWarp>
              <a:spAutoFit/>
            </a:bodyPr>
            <a:lstStyle/>
            <a:p>
              <a:pPr marL="342900" indent="-342900">
                <a:lnSpc>
                  <a:spcPct val="100000"/>
                </a:lnSpc>
                <a:defRPr/>
              </a:pPr>
              <a:r>
                <a:rPr lang="en-GB" sz="1600">
                  <a:solidFill>
                    <a:srgbClr val="FFFFFF"/>
                  </a:solidFill>
                  <a:effectLst>
                    <a:outerShdw blurRad="38100" dist="38100" dir="2700000" algn="tl">
                      <a:srgbClr val="DDDDDD"/>
                    </a:outerShdw>
                  </a:effectLst>
                </a:rPr>
                <a:t>SNR   RX J1713-3946</a:t>
              </a:r>
              <a:endParaRPr lang="en-US" sz="1600">
                <a:solidFill>
                  <a:srgbClr val="FFFFFF"/>
                </a:solidFill>
                <a:effectLst>
                  <a:outerShdw blurRad="38100" dist="38100" dir="2700000" algn="tl">
                    <a:srgbClr val="DDDDDD"/>
                  </a:outerShdw>
                </a:effectLst>
              </a:endParaRPr>
            </a:p>
          </p:txBody>
        </p:sp>
        <p:sp>
          <p:nvSpPr>
            <p:cNvPr id="73" name="AutoShape 80"/>
            <p:cNvSpPr>
              <a:spLocks noChangeArrowheads="1"/>
            </p:cNvSpPr>
            <p:nvPr/>
          </p:nvSpPr>
          <p:spPr bwMode="auto">
            <a:xfrm>
              <a:off x="219" y="1700"/>
              <a:ext cx="187" cy="97"/>
            </a:xfrm>
            <a:prstGeom prst="roundRect">
              <a:avLst>
                <a:gd name="adj" fmla="val 671"/>
              </a:avLst>
            </a:prstGeom>
            <a:noFill/>
            <a:ln w="9525">
              <a:noFill/>
              <a:round/>
              <a:headEnd/>
              <a:tailEnd/>
            </a:ln>
          </p:spPr>
          <p:txBody>
            <a:bodyPr wrap="none" lIns="0" tIns="0" rIns="0" bIns="0">
              <a:prstTxWarp prst="textNoShape">
                <a:avLst/>
              </a:prstTxWarp>
              <a:spAutoFit/>
            </a:bodyPr>
            <a:lstStyle/>
            <a:p>
              <a:pPr eaLnBrk="1" hangingPunct="1">
                <a:lnSpc>
                  <a:spcPct val="84000"/>
                </a:lnSpc>
                <a:spcBef>
                  <a:spcPct val="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200">
                  <a:solidFill>
                    <a:srgbClr val="FFFFFF"/>
                  </a:solidFill>
                  <a:latin typeface="Arial" charset="0"/>
                </a:rPr>
                <a:t>PSF</a:t>
              </a:r>
            </a:p>
          </p:txBody>
        </p:sp>
      </p:grpSp>
      <p:sp>
        <p:nvSpPr>
          <p:cNvPr id="74" name="Line 81"/>
          <p:cNvSpPr>
            <a:spLocks noChangeShapeType="1"/>
          </p:cNvSpPr>
          <p:nvPr/>
        </p:nvSpPr>
        <p:spPr bwMode="auto">
          <a:xfrm>
            <a:off x="3073400" y="1470025"/>
            <a:ext cx="4494213" cy="806450"/>
          </a:xfrm>
          <a:prstGeom prst="line">
            <a:avLst/>
          </a:prstGeom>
          <a:noFill/>
          <a:ln w="28575">
            <a:solidFill>
              <a:srgbClr val="0099FF"/>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pic>
        <p:nvPicPr>
          <p:cNvPr id="75" name="Picture 82" descr="latest_eit_304"/>
          <p:cNvPicPr>
            <a:picLocks noChangeAspect="1" noChangeArrowheads="1"/>
          </p:cNvPicPr>
          <p:nvPr/>
        </p:nvPicPr>
        <p:blipFill>
          <a:blip r:embed="rId5"/>
          <a:srcRect/>
          <a:stretch>
            <a:fillRect/>
          </a:stretch>
        </p:blipFill>
        <p:spPr bwMode="auto">
          <a:xfrm>
            <a:off x="4764088" y="4657725"/>
            <a:ext cx="1112837" cy="1112838"/>
          </a:xfrm>
          <a:prstGeom prst="rect">
            <a:avLst/>
          </a:prstGeom>
          <a:noFill/>
          <a:ln w="9525">
            <a:noFill/>
            <a:miter lim="800000"/>
            <a:headEnd/>
            <a:tailEnd/>
          </a:ln>
          <a:effectLst>
            <a:outerShdw blurRad="50800" dist="38100" dir="2700000">
              <a:srgbClr val="000000">
                <a:alpha val="43000"/>
              </a:srgbClr>
            </a:outerShdw>
          </a:effectLst>
        </p:spPr>
      </p:pic>
      <p:sp>
        <p:nvSpPr>
          <p:cNvPr id="76" name="Line 83"/>
          <p:cNvSpPr>
            <a:spLocks noChangeShapeType="1"/>
          </p:cNvSpPr>
          <p:nvPr/>
        </p:nvSpPr>
        <p:spPr bwMode="auto">
          <a:xfrm>
            <a:off x="4994275" y="4159250"/>
            <a:ext cx="730250" cy="422275"/>
          </a:xfrm>
          <a:prstGeom prst="line">
            <a:avLst/>
          </a:prstGeom>
          <a:noFill/>
          <a:ln w="28575">
            <a:solidFill>
              <a:srgbClr val="1F9F1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pic>
        <p:nvPicPr>
          <p:cNvPr id="77" name="Picture 84" descr="BESS-Polar Team">
            <a:hlinkClick r:id="rId6"/>
          </p:cNvPr>
          <p:cNvPicPr>
            <a:picLocks noChangeAspect="1" noChangeArrowheads="1"/>
          </p:cNvPicPr>
          <p:nvPr/>
        </p:nvPicPr>
        <p:blipFill>
          <a:blip r:embed="rId7"/>
          <a:srcRect/>
          <a:stretch>
            <a:fillRect/>
          </a:stretch>
        </p:blipFill>
        <p:spPr bwMode="auto">
          <a:xfrm>
            <a:off x="2622550" y="4737100"/>
            <a:ext cx="1138238" cy="758825"/>
          </a:xfrm>
          <a:prstGeom prst="rect">
            <a:avLst/>
          </a:prstGeom>
          <a:noFill/>
          <a:ln w="9525">
            <a:noFill/>
            <a:miter lim="800000"/>
            <a:headEnd/>
            <a:tailEnd/>
          </a:ln>
          <a:effectLst>
            <a:outerShdw blurRad="50800" dist="38100" dir="2700000">
              <a:srgbClr val="000000">
                <a:alpha val="43000"/>
              </a:srgbClr>
            </a:outerShdw>
          </a:effectLst>
        </p:spPr>
      </p:pic>
      <p:grpSp>
        <p:nvGrpSpPr>
          <p:cNvPr id="67" name="Group 85"/>
          <p:cNvGrpSpPr>
            <a:grpSpLocks/>
          </p:cNvGrpSpPr>
          <p:nvPr/>
        </p:nvGrpSpPr>
        <p:grpSpPr bwMode="auto">
          <a:xfrm>
            <a:off x="5186363" y="2008188"/>
            <a:ext cx="328612" cy="366712"/>
            <a:chOff x="3267" y="1265"/>
            <a:chExt cx="207" cy="231"/>
          </a:xfrm>
          <a:effectLst>
            <a:outerShdw blurRad="50800" dist="38100" dir="2700000">
              <a:srgbClr val="000000">
                <a:alpha val="43000"/>
              </a:srgbClr>
            </a:outerShdw>
          </a:effectLst>
        </p:grpSpPr>
        <p:sp>
          <p:nvSpPr>
            <p:cNvPr id="79" name="Text Box 86"/>
            <p:cNvSpPr txBox="1">
              <a:spLocks noChangeArrowheads="1"/>
            </p:cNvSpPr>
            <p:nvPr/>
          </p:nvSpPr>
          <p:spPr bwMode="auto">
            <a:xfrm>
              <a:off x="3267" y="1265"/>
              <a:ext cx="207"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800">
                  <a:solidFill>
                    <a:schemeClr val="tx1"/>
                  </a:solidFill>
                </a:rPr>
                <a:t>B</a:t>
              </a:r>
            </a:p>
          </p:txBody>
        </p:sp>
        <p:sp>
          <p:nvSpPr>
            <p:cNvPr id="80" name="Line 87"/>
            <p:cNvSpPr>
              <a:spLocks noChangeShapeType="1"/>
            </p:cNvSpPr>
            <p:nvPr/>
          </p:nvSpPr>
          <p:spPr bwMode="auto">
            <a:xfrm>
              <a:off x="3315" y="1289"/>
              <a:ext cx="121" cy="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grpSp>
      <p:sp>
        <p:nvSpPr>
          <p:cNvPr id="81" name="Rectangle 88"/>
          <p:cNvSpPr>
            <a:spLocks noChangeArrowheads="1"/>
          </p:cNvSpPr>
          <p:nvPr/>
        </p:nvSpPr>
        <p:spPr bwMode="auto">
          <a:xfrm>
            <a:off x="5532438" y="4543425"/>
            <a:ext cx="762000" cy="581025"/>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lgn="ctr" eaLnBrk="1" hangingPunct="1">
              <a:lnSpc>
                <a:spcPct val="100000"/>
              </a:lnSpc>
              <a:spcBef>
                <a:spcPct val="0"/>
              </a:spcBef>
              <a:defRPr/>
            </a:pPr>
            <a:r>
              <a:rPr lang="en-US" sz="1600">
                <a:solidFill>
                  <a:srgbClr val="1F9F11"/>
                </a:solidFill>
                <a:effectLst>
                  <a:outerShdw blurRad="38100" dist="38100" dir="2700000" algn="tl">
                    <a:srgbClr val="DDDDDD"/>
                  </a:outerShdw>
                </a:effectLst>
              </a:rPr>
              <a:t>He</a:t>
            </a:r>
          </a:p>
          <a:p>
            <a:pPr algn="ctr" eaLnBrk="1" hangingPunct="1">
              <a:lnSpc>
                <a:spcPct val="100000"/>
              </a:lnSpc>
              <a:spcBef>
                <a:spcPct val="0"/>
              </a:spcBef>
              <a:defRPr/>
            </a:pPr>
            <a:r>
              <a:rPr lang="en-US" sz="1600">
                <a:solidFill>
                  <a:srgbClr val="1F9F11"/>
                </a:solidFill>
                <a:effectLst>
                  <a:outerShdw blurRad="38100" dist="38100" dir="2700000" algn="tl">
                    <a:srgbClr val="DDDDDD"/>
                  </a:outerShdw>
                </a:effectLst>
              </a:rPr>
              <a:t>CNO</a:t>
            </a:r>
          </a:p>
        </p:txBody>
      </p:sp>
      <p:sp>
        <p:nvSpPr>
          <p:cNvPr id="82" name="Rectangle 89"/>
          <p:cNvSpPr>
            <a:spLocks noChangeArrowheads="1"/>
          </p:cNvSpPr>
          <p:nvPr/>
        </p:nvSpPr>
        <p:spPr bwMode="auto">
          <a:xfrm>
            <a:off x="7277100" y="4240213"/>
            <a:ext cx="1146175" cy="914400"/>
          </a:xfrm>
          <a:prstGeom prst="rect">
            <a:avLst/>
          </a:prstGeom>
          <a:noFill/>
          <a:ln w="12700">
            <a:solidFill>
              <a:schemeClr val="bg1"/>
            </a:solidFill>
            <a:miter lim="800000"/>
            <a:headEnd/>
            <a:tailEnd/>
          </a:ln>
          <a:effectLst>
            <a:outerShdw blurRad="50800" dist="38100" dir="2700000">
              <a:srgbClr val="000000">
                <a:alpha val="43000"/>
              </a:srgbClr>
            </a:outerShdw>
          </a:effectLst>
        </p:spPr>
        <p:txBody>
          <a:bodyPr wrap="none" anchor="ctr">
            <a:prstTxWarp prst="textNoShape">
              <a:avLst/>
            </a:prstTxWarp>
          </a:bodyPr>
          <a:lstStyle/>
          <a:p>
            <a:endParaRPr lang="en-US"/>
          </a:p>
        </p:txBody>
      </p:sp>
      <p:sp>
        <p:nvSpPr>
          <p:cNvPr id="83" name="Freeform 90"/>
          <p:cNvSpPr>
            <a:spLocks/>
          </p:cNvSpPr>
          <p:nvPr/>
        </p:nvSpPr>
        <p:spPr bwMode="auto">
          <a:xfrm>
            <a:off x="7361238" y="4330700"/>
            <a:ext cx="974725" cy="765175"/>
          </a:xfrm>
          <a:custGeom>
            <a:avLst/>
            <a:gdLst>
              <a:gd name="T0" fmla="*/ 0 w 614"/>
              <a:gd name="T1" fmla="*/ 0 h 482"/>
              <a:gd name="T2" fmla="*/ 2147483647 w 614"/>
              <a:gd name="T3" fmla="*/ 2147483647 h 482"/>
              <a:gd name="T4" fmla="*/ 2147483647 w 614"/>
              <a:gd name="T5" fmla="*/ 2147483647 h 482"/>
              <a:gd name="T6" fmla="*/ 0 60000 65536"/>
              <a:gd name="T7" fmla="*/ 0 60000 65536"/>
              <a:gd name="T8" fmla="*/ 0 60000 65536"/>
              <a:gd name="T9" fmla="*/ 0 w 614"/>
              <a:gd name="T10" fmla="*/ 0 h 482"/>
              <a:gd name="T11" fmla="*/ 614 w 614"/>
              <a:gd name="T12" fmla="*/ 482 h 482"/>
            </a:gdLst>
            <a:ahLst/>
            <a:cxnLst>
              <a:cxn ang="T6">
                <a:pos x="T0" y="T1"/>
              </a:cxn>
              <a:cxn ang="T7">
                <a:pos x="T2" y="T3"/>
              </a:cxn>
              <a:cxn ang="T8">
                <a:pos x="T4" y="T5"/>
              </a:cxn>
            </a:cxnLst>
            <a:rect l="T9" t="T10" r="T11" b="T12"/>
            <a:pathLst>
              <a:path w="614" h="482">
                <a:moveTo>
                  <a:pt x="0" y="0"/>
                </a:moveTo>
                <a:cubicBezTo>
                  <a:pt x="47" y="18"/>
                  <a:pt x="178" y="28"/>
                  <a:pt x="280" y="108"/>
                </a:cubicBezTo>
                <a:cubicBezTo>
                  <a:pt x="382" y="188"/>
                  <a:pt x="545" y="404"/>
                  <a:pt x="614" y="482"/>
                </a:cubicBezTo>
              </a:path>
            </a:pathLst>
          </a:custGeom>
          <a:noFill/>
          <a:ln w="28575">
            <a:solidFill>
              <a:schemeClr val="bg1"/>
            </a:solidFill>
            <a:round/>
            <a:headEnd/>
            <a:tailEnd/>
          </a:ln>
          <a:effectLst>
            <a:outerShdw blurRad="50800" dist="38100" dir="2700000">
              <a:srgbClr val="000000">
                <a:alpha val="43000"/>
              </a:srgbClr>
            </a:outerShdw>
          </a:effectLst>
        </p:spPr>
        <p:txBody>
          <a:bodyPr>
            <a:prstTxWarp prst="textNoShape">
              <a:avLst/>
            </a:prstTxWarp>
          </a:bodyPr>
          <a:lstStyle/>
          <a:p>
            <a:endParaRPr lang="en-US"/>
          </a:p>
        </p:txBody>
      </p:sp>
      <p:sp>
        <p:nvSpPr>
          <p:cNvPr id="84" name="Freeform 91"/>
          <p:cNvSpPr>
            <a:spLocks/>
          </p:cNvSpPr>
          <p:nvPr/>
        </p:nvSpPr>
        <p:spPr bwMode="auto">
          <a:xfrm>
            <a:off x="7451725" y="4543425"/>
            <a:ext cx="512763" cy="146050"/>
          </a:xfrm>
          <a:custGeom>
            <a:avLst/>
            <a:gdLst>
              <a:gd name="T0" fmla="*/ 0 w 323"/>
              <a:gd name="T1" fmla="*/ 2147483647 h 92"/>
              <a:gd name="T2" fmla="*/ 2147483647 w 323"/>
              <a:gd name="T3" fmla="*/ 2147483647 h 92"/>
              <a:gd name="T4" fmla="*/ 2147483647 w 323"/>
              <a:gd name="T5" fmla="*/ 2147483647 h 92"/>
              <a:gd name="T6" fmla="*/ 0 60000 65536"/>
              <a:gd name="T7" fmla="*/ 0 60000 65536"/>
              <a:gd name="T8" fmla="*/ 0 60000 65536"/>
              <a:gd name="T9" fmla="*/ 0 w 323"/>
              <a:gd name="T10" fmla="*/ 0 h 92"/>
              <a:gd name="T11" fmla="*/ 323 w 323"/>
              <a:gd name="T12" fmla="*/ 92 h 92"/>
            </a:gdLst>
            <a:ahLst/>
            <a:cxnLst>
              <a:cxn ang="T6">
                <a:pos x="T0" y="T1"/>
              </a:cxn>
              <a:cxn ang="T7">
                <a:pos x="T2" y="T3"/>
              </a:cxn>
              <a:cxn ang="T8">
                <a:pos x="T4" y="T5"/>
              </a:cxn>
            </a:cxnLst>
            <a:rect l="T9" t="T10" r="T11" b="T12"/>
            <a:pathLst>
              <a:path w="323" h="92">
                <a:moveTo>
                  <a:pt x="0" y="92"/>
                </a:moveTo>
                <a:cubicBezTo>
                  <a:pt x="27" y="77"/>
                  <a:pt x="109" y="4"/>
                  <a:pt x="163" y="2"/>
                </a:cubicBezTo>
                <a:cubicBezTo>
                  <a:pt x="217" y="0"/>
                  <a:pt x="290" y="65"/>
                  <a:pt x="323" y="82"/>
                </a:cubicBezTo>
              </a:path>
            </a:pathLst>
          </a:custGeom>
          <a:noFill/>
          <a:ln w="28575">
            <a:solidFill>
              <a:schemeClr val="bg1"/>
            </a:solidFill>
            <a:prstDash val="sysDot"/>
            <a:round/>
            <a:headEnd/>
            <a:tailEnd/>
          </a:ln>
          <a:effectLst>
            <a:outerShdw blurRad="50800" dist="38100" dir="2700000">
              <a:srgbClr val="000000">
                <a:alpha val="43000"/>
              </a:srgbClr>
            </a:outerShdw>
          </a:effectLst>
        </p:spPr>
        <p:txBody>
          <a:bodyPr>
            <a:prstTxWarp prst="textNoShape">
              <a:avLst/>
            </a:prstTxWarp>
          </a:bodyPr>
          <a:lstStyle/>
          <a:p>
            <a:endParaRPr lang="en-US"/>
          </a:p>
        </p:txBody>
      </p:sp>
      <p:sp>
        <p:nvSpPr>
          <p:cNvPr id="85" name="Text Box 92"/>
          <p:cNvSpPr txBox="1">
            <a:spLocks noChangeArrowheads="1"/>
          </p:cNvSpPr>
          <p:nvPr/>
        </p:nvSpPr>
        <p:spPr bwMode="auto">
          <a:xfrm rot="16200000">
            <a:off x="6773863" y="4344988"/>
            <a:ext cx="590550"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marL="342900" indent="-342900">
              <a:lnSpc>
                <a:spcPct val="100000"/>
              </a:lnSpc>
            </a:pPr>
            <a:r>
              <a:rPr lang="en-US" sz="1600">
                <a:solidFill>
                  <a:schemeClr val="bg1"/>
                </a:solidFill>
              </a:rPr>
              <a:t>Flux</a:t>
            </a:r>
          </a:p>
        </p:txBody>
      </p:sp>
      <p:sp>
        <p:nvSpPr>
          <p:cNvPr id="86" name="Text Box 93"/>
          <p:cNvSpPr txBox="1">
            <a:spLocks noChangeArrowheads="1"/>
          </p:cNvSpPr>
          <p:nvPr/>
        </p:nvSpPr>
        <p:spPr bwMode="auto">
          <a:xfrm>
            <a:off x="7751763" y="5151438"/>
            <a:ext cx="969962" cy="30480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marL="342900" indent="-342900">
              <a:lnSpc>
                <a:spcPct val="100000"/>
              </a:lnSpc>
            </a:pPr>
            <a:r>
              <a:rPr lang="en-US" sz="1400">
                <a:solidFill>
                  <a:schemeClr val="bg1"/>
                </a:solidFill>
              </a:rPr>
              <a:t>20 GeV/n</a:t>
            </a:r>
          </a:p>
        </p:txBody>
      </p:sp>
      <p:sp>
        <p:nvSpPr>
          <p:cNvPr id="87" name="Line 94"/>
          <p:cNvSpPr>
            <a:spLocks noChangeShapeType="1"/>
          </p:cNvSpPr>
          <p:nvPr/>
        </p:nvSpPr>
        <p:spPr bwMode="auto">
          <a:xfrm>
            <a:off x="7426325" y="4383088"/>
            <a:ext cx="0" cy="276225"/>
          </a:xfrm>
          <a:prstGeom prst="line">
            <a:avLst/>
          </a:prstGeom>
          <a:noFill/>
          <a:ln w="19050">
            <a:solidFill>
              <a:schemeClr val="bg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88" name="Line 95"/>
          <p:cNvSpPr>
            <a:spLocks noChangeAspect="1" noChangeShapeType="1"/>
          </p:cNvSpPr>
          <p:nvPr/>
        </p:nvSpPr>
        <p:spPr bwMode="auto">
          <a:xfrm flipH="1">
            <a:off x="7885113" y="5018088"/>
            <a:ext cx="1587" cy="107950"/>
          </a:xfrm>
          <a:prstGeom prst="line">
            <a:avLst/>
          </a:prstGeom>
          <a:noFill/>
          <a:ln w="19050">
            <a:solidFill>
              <a:schemeClr val="bg1"/>
            </a:solidFill>
            <a:round/>
            <a:headEnd/>
            <a:tailEnd/>
          </a:ln>
          <a:effectLst>
            <a:outerShdw blurRad="50800" dist="38100" dir="2700000">
              <a:srgbClr val="000000">
                <a:alpha val="43000"/>
              </a:srgbClr>
            </a:outerShdw>
          </a:effectLst>
        </p:spPr>
        <p:txBody>
          <a:bodyPr>
            <a:prstTxWarp prst="textNoShape">
              <a:avLst/>
            </a:prstTxWarp>
          </a:bodyPr>
          <a:lstStyle/>
          <a:p>
            <a:endParaRPr lang="en-US"/>
          </a:p>
        </p:txBody>
      </p:sp>
      <p:pic>
        <p:nvPicPr>
          <p:cNvPr id="89" name="Picture 96" descr="0_1950-2003"/>
          <p:cNvPicPr>
            <a:picLocks noChangeAspect="1" noChangeArrowheads="1"/>
          </p:cNvPicPr>
          <p:nvPr/>
        </p:nvPicPr>
        <p:blipFill>
          <a:blip r:embed="rId8"/>
          <a:srcRect/>
          <a:stretch>
            <a:fillRect/>
          </a:stretch>
        </p:blipFill>
        <p:spPr bwMode="auto">
          <a:xfrm>
            <a:off x="155575" y="4556125"/>
            <a:ext cx="2419350" cy="1689100"/>
          </a:xfrm>
          <a:prstGeom prst="rect">
            <a:avLst/>
          </a:prstGeom>
          <a:noFill/>
          <a:ln w="9525">
            <a:noFill/>
            <a:miter lim="800000"/>
            <a:headEnd/>
            <a:tailEnd/>
          </a:ln>
          <a:effectLst>
            <a:outerShdw blurRad="50800" dist="38100" dir="2700000">
              <a:srgbClr val="000000">
                <a:alpha val="43000"/>
              </a:srgbClr>
            </a:outerShdw>
          </a:effectLst>
        </p:spPr>
      </p:pic>
      <p:sp>
        <p:nvSpPr>
          <p:cNvPr id="90" name="Text Box 97"/>
          <p:cNvSpPr txBox="1">
            <a:spLocks noChangeArrowheads="1"/>
          </p:cNvSpPr>
          <p:nvPr/>
        </p:nvSpPr>
        <p:spPr bwMode="auto">
          <a:xfrm>
            <a:off x="7351713" y="5580063"/>
            <a:ext cx="1792287" cy="776287"/>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marL="228600" indent="-228600">
              <a:lnSpc>
                <a:spcPct val="80000"/>
              </a:lnSpc>
            </a:pPr>
            <a:r>
              <a:rPr lang="en-US" sz="1600">
                <a:solidFill>
                  <a:schemeClr val="bg1"/>
                </a:solidFill>
              </a:rPr>
              <a:t>CR species:</a:t>
            </a:r>
          </a:p>
          <a:p>
            <a:pPr marL="228600" indent="-228600">
              <a:lnSpc>
                <a:spcPct val="80000"/>
              </a:lnSpc>
              <a:buFont typeface="Wingdings" charset="2"/>
              <a:buChar char="Ø"/>
            </a:pPr>
            <a:r>
              <a:rPr lang="en-US" sz="1600">
                <a:solidFill>
                  <a:schemeClr val="bg1"/>
                </a:solidFill>
              </a:rPr>
              <a:t>Only 1 location</a:t>
            </a:r>
          </a:p>
          <a:p>
            <a:pPr marL="228600" indent="-228600">
              <a:lnSpc>
                <a:spcPct val="80000"/>
              </a:lnSpc>
              <a:buFont typeface="Wingdings" charset="2"/>
              <a:buChar char="Ø"/>
            </a:pPr>
            <a:r>
              <a:rPr lang="en-US" sz="1600">
                <a:solidFill>
                  <a:schemeClr val="bg1"/>
                </a:solidFill>
              </a:rPr>
              <a:t>modulation</a:t>
            </a:r>
          </a:p>
        </p:txBody>
      </p:sp>
      <p:pic>
        <p:nvPicPr>
          <p:cNvPr id="91" name="Picture 98" descr="pam_trs-cont-small"/>
          <p:cNvPicPr>
            <a:picLocks noChangeAspect="1" noChangeArrowheads="1"/>
          </p:cNvPicPr>
          <p:nvPr/>
        </p:nvPicPr>
        <p:blipFill>
          <a:blip r:embed="rId9"/>
          <a:srcRect/>
          <a:stretch>
            <a:fillRect/>
          </a:stretch>
        </p:blipFill>
        <p:spPr bwMode="auto">
          <a:xfrm>
            <a:off x="3440113" y="5180013"/>
            <a:ext cx="828675" cy="801687"/>
          </a:xfrm>
          <a:prstGeom prst="rect">
            <a:avLst/>
          </a:prstGeom>
          <a:noFill/>
          <a:ln w="9525">
            <a:noFill/>
            <a:miter lim="800000"/>
            <a:headEnd/>
            <a:tailEnd/>
          </a:ln>
          <a:effectLst>
            <a:outerShdw blurRad="50800" dist="38100" dir="2700000">
              <a:srgbClr val="000000">
                <a:alpha val="43000"/>
              </a:srgbClr>
            </a:outerShdw>
          </a:effectLst>
        </p:spPr>
      </p:pic>
      <p:grpSp>
        <p:nvGrpSpPr>
          <p:cNvPr id="78" name="Group 99"/>
          <p:cNvGrpSpPr>
            <a:grpSpLocks/>
          </p:cNvGrpSpPr>
          <p:nvPr/>
        </p:nvGrpSpPr>
        <p:grpSpPr bwMode="auto">
          <a:xfrm>
            <a:off x="3859213" y="4640263"/>
            <a:ext cx="423862" cy="442912"/>
            <a:chOff x="3216" y="2160"/>
            <a:chExt cx="267" cy="279"/>
          </a:xfrm>
          <a:effectLst>
            <a:outerShdw blurRad="50800" dist="38100" dir="2700000">
              <a:srgbClr val="000000">
                <a:alpha val="43000"/>
              </a:srgbClr>
            </a:outerShdw>
          </a:effectLst>
        </p:grpSpPr>
        <p:sp>
          <p:nvSpPr>
            <p:cNvPr id="93" name="Rectangle 100"/>
            <p:cNvSpPr>
              <a:spLocks noChangeArrowheads="1"/>
            </p:cNvSpPr>
            <p:nvPr/>
          </p:nvSpPr>
          <p:spPr bwMode="auto">
            <a:xfrm>
              <a:off x="3216" y="2208"/>
              <a:ext cx="195"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800">
                  <a:solidFill>
                    <a:srgbClr val="FF3399"/>
                  </a:solidFill>
                </a:rPr>
                <a:t>e</a:t>
              </a:r>
            </a:p>
          </p:txBody>
        </p:sp>
        <p:grpSp>
          <p:nvGrpSpPr>
            <p:cNvPr id="92" name="Group 101"/>
            <p:cNvGrpSpPr>
              <a:grpSpLocks/>
            </p:cNvGrpSpPr>
            <p:nvPr/>
          </p:nvGrpSpPr>
          <p:grpSpPr bwMode="auto">
            <a:xfrm>
              <a:off x="3312" y="2160"/>
              <a:ext cx="171" cy="220"/>
              <a:chOff x="470" y="2664"/>
              <a:chExt cx="171" cy="220"/>
            </a:xfrm>
          </p:grpSpPr>
          <p:sp>
            <p:nvSpPr>
              <p:cNvPr id="95" name="Text Box 102"/>
              <p:cNvSpPr txBox="1">
                <a:spLocks noChangeArrowheads="1"/>
              </p:cNvSpPr>
              <p:nvPr/>
            </p:nvSpPr>
            <p:spPr bwMode="auto">
              <a:xfrm>
                <a:off x="470" y="2664"/>
                <a:ext cx="162" cy="173"/>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200">
                    <a:solidFill>
                      <a:srgbClr val="FF3399"/>
                    </a:solidFill>
                  </a:rPr>
                  <a:t>+</a:t>
                </a:r>
                <a:endParaRPr lang="en-US" sz="1200">
                  <a:solidFill>
                    <a:srgbClr val="FF3399"/>
                  </a:solidFill>
                </a:endParaRPr>
              </a:p>
            </p:txBody>
          </p:sp>
          <p:sp>
            <p:nvSpPr>
              <p:cNvPr id="96" name="Text Box 103"/>
              <p:cNvSpPr txBox="1">
                <a:spLocks noChangeArrowheads="1"/>
              </p:cNvSpPr>
              <p:nvPr/>
            </p:nvSpPr>
            <p:spPr bwMode="auto">
              <a:xfrm>
                <a:off x="472" y="2672"/>
                <a:ext cx="169" cy="212"/>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600">
                    <a:solidFill>
                      <a:srgbClr val="FF3399"/>
                    </a:solidFill>
                  </a:rPr>
                  <a:t>-</a:t>
                </a:r>
                <a:endParaRPr lang="en-US" sz="1600">
                  <a:solidFill>
                    <a:srgbClr val="FF3399"/>
                  </a:solidFill>
                </a:endParaRPr>
              </a:p>
            </p:txBody>
          </p:sp>
        </p:grpSp>
      </p:grpSp>
      <p:sp>
        <p:nvSpPr>
          <p:cNvPr id="97" name="Line 104"/>
          <p:cNvSpPr>
            <a:spLocks noChangeShapeType="1"/>
          </p:cNvSpPr>
          <p:nvPr/>
        </p:nvSpPr>
        <p:spPr bwMode="auto">
          <a:xfrm rot="10564532" flipV="1">
            <a:off x="3971925" y="4740275"/>
            <a:ext cx="292100" cy="500063"/>
          </a:xfrm>
          <a:prstGeom prst="line">
            <a:avLst/>
          </a:prstGeom>
          <a:noFill/>
          <a:ln w="28575" cap="rnd">
            <a:solidFill>
              <a:srgbClr val="FF3399"/>
            </a:solidFill>
            <a:prstDash val="sysDot"/>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98" name="Line 105"/>
          <p:cNvSpPr>
            <a:spLocks noChangeShapeType="1"/>
          </p:cNvSpPr>
          <p:nvPr/>
        </p:nvSpPr>
        <p:spPr bwMode="auto">
          <a:xfrm rot="10561651" flipV="1">
            <a:off x="4232275" y="4259263"/>
            <a:ext cx="328613" cy="415925"/>
          </a:xfrm>
          <a:prstGeom prst="line">
            <a:avLst/>
          </a:prstGeom>
          <a:noFill/>
          <a:ln w="28575">
            <a:solidFill>
              <a:srgbClr val="1F9F11"/>
            </a:solidFill>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grpSp>
        <p:nvGrpSpPr>
          <p:cNvPr id="94" name="Group 106"/>
          <p:cNvGrpSpPr>
            <a:grpSpLocks/>
          </p:cNvGrpSpPr>
          <p:nvPr/>
        </p:nvGrpSpPr>
        <p:grpSpPr bwMode="auto">
          <a:xfrm>
            <a:off x="4186238" y="4121150"/>
            <a:ext cx="423862" cy="442913"/>
            <a:chOff x="2928" y="2304"/>
            <a:chExt cx="267" cy="279"/>
          </a:xfrm>
          <a:effectLst>
            <a:outerShdw blurRad="50800" dist="38100" dir="2700000">
              <a:srgbClr val="000000">
                <a:alpha val="43000"/>
              </a:srgbClr>
            </a:outerShdw>
          </a:effectLst>
        </p:grpSpPr>
        <p:sp>
          <p:nvSpPr>
            <p:cNvPr id="100" name="Text Box 107"/>
            <p:cNvSpPr txBox="1">
              <a:spLocks noChangeArrowheads="1"/>
            </p:cNvSpPr>
            <p:nvPr/>
          </p:nvSpPr>
          <p:spPr bwMode="auto">
            <a:xfrm>
              <a:off x="2928" y="2352"/>
              <a:ext cx="206"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800">
                  <a:solidFill>
                    <a:srgbClr val="009900"/>
                  </a:solidFill>
                </a:rPr>
                <a:t>π</a:t>
              </a:r>
              <a:endParaRPr lang="en-US" sz="1800">
                <a:solidFill>
                  <a:srgbClr val="009900"/>
                </a:solidFill>
              </a:endParaRPr>
            </a:p>
          </p:txBody>
        </p:sp>
        <p:grpSp>
          <p:nvGrpSpPr>
            <p:cNvPr id="99" name="Group 108"/>
            <p:cNvGrpSpPr>
              <a:grpSpLocks/>
            </p:cNvGrpSpPr>
            <p:nvPr/>
          </p:nvGrpSpPr>
          <p:grpSpPr bwMode="auto">
            <a:xfrm>
              <a:off x="3024" y="2304"/>
              <a:ext cx="171" cy="220"/>
              <a:chOff x="470" y="2664"/>
              <a:chExt cx="171" cy="220"/>
            </a:xfrm>
          </p:grpSpPr>
          <p:sp>
            <p:nvSpPr>
              <p:cNvPr id="102" name="Text Box 109"/>
              <p:cNvSpPr txBox="1">
                <a:spLocks noChangeArrowheads="1"/>
              </p:cNvSpPr>
              <p:nvPr/>
            </p:nvSpPr>
            <p:spPr bwMode="auto">
              <a:xfrm>
                <a:off x="470" y="2664"/>
                <a:ext cx="162" cy="173"/>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200">
                    <a:solidFill>
                      <a:srgbClr val="008000"/>
                    </a:solidFill>
                  </a:rPr>
                  <a:t>+</a:t>
                </a:r>
                <a:endParaRPr lang="en-US" sz="1200">
                  <a:solidFill>
                    <a:srgbClr val="008000"/>
                  </a:solidFill>
                </a:endParaRPr>
              </a:p>
            </p:txBody>
          </p:sp>
          <p:sp>
            <p:nvSpPr>
              <p:cNvPr id="103" name="Text Box 110"/>
              <p:cNvSpPr txBox="1">
                <a:spLocks noChangeArrowheads="1"/>
              </p:cNvSpPr>
              <p:nvPr/>
            </p:nvSpPr>
            <p:spPr bwMode="auto">
              <a:xfrm>
                <a:off x="472" y="2672"/>
                <a:ext cx="169" cy="212"/>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600">
                    <a:solidFill>
                      <a:srgbClr val="008000"/>
                    </a:solidFill>
                  </a:rPr>
                  <a:t>-</a:t>
                </a:r>
                <a:endParaRPr lang="en-US" sz="1600">
                  <a:solidFill>
                    <a:srgbClr val="008000"/>
                  </a:solidFill>
                </a:endParaRPr>
              </a:p>
            </p:txBody>
          </p:sp>
        </p:grpSp>
      </p:grpSp>
      <p:sp>
        <p:nvSpPr>
          <p:cNvPr id="104" name="Text Box 111"/>
          <p:cNvSpPr txBox="1">
            <a:spLocks noChangeArrowheads="1"/>
          </p:cNvSpPr>
          <p:nvPr/>
        </p:nvSpPr>
        <p:spPr bwMode="auto">
          <a:xfrm>
            <a:off x="2960688" y="5951538"/>
            <a:ext cx="1008062"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600" dirty="0">
                <a:solidFill>
                  <a:schemeClr val="bg1"/>
                </a:solidFill>
              </a:rPr>
              <a:t>PAMELA</a:t>
            </a:r>
          </a:p>
        </p:txBody>
      </p:sp>
      <p:sp>
        <p:nvSpPr>
          <p:cNvPr id="105" name="Text Box 66"/>
          <p:cNvSpPr txBox="1">
            <a:spLocks noChangeArrowheads="1"/>
          </p:cNvSpPr>
          <p:nvPr/>
        </p:nvSpPr>
        <p:spPr bwMode="auto">
          <a:xfrm>
            <a:off x="2700338" y="5492750"/>
            <a:ext cx="722312"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600">
                <a:solidFill>
                  <a:schemeClr val="bg1"/>
                </a:solidFill>
              </a:rPr>
              <a:t>BESS</a:t>
            </a:r>
          </a:p>
        </p:txBody>
      </p:sp>
      <p:sp>
        <p:nvSpPr>
          <p:cNvPr id="106" name="Line 33"/>
          <p:cNvSpPr>
            <a:spLocks noChangeShapeType="1"/>
          </p:cNvSpPr>
          <p:nvPr/>
        </p:nvSpPr>
        <p:spPr bwMode="auto">
          <a:xfrm flipV="1">
            <a:off x="6415088" y="2593975"/>
            <a:ext cx="1123950" cy="28575"/>
          </a:xfrm>
          <a:prstGeom prst="line">
            <a:avLst/>
          </a:prstGeom>
          <a:noFill/>
          <a:ln w="28575">
            <a:solidFill>
              <a:srgbClr val="0099FF"/>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grpSp>
        <p:nvGrpSpPr>
          <p:cNvPr id="101" name="Group 114"/>
          <p:cNvGrpSpPr>
            <a:grpSpLocks/>
          </p:cNvGrpSpPr>
          <p:nvPr/>
        </p:nvGrpSpPr>
        <p:grpSpPr bwMode="auto">
          <a:xfrm>
            <a:off x="7956550" y="2333625"/>
            <a:ext cx="1128713" cy="1219200"/>
            <a:chOff x="4896" y="1782"/>
            <a:chExt cx="711" cy="768"/>
          </a:xfrm>
          <a:effectLst>
            <a:outerShdw blurRad="50800" dist="38100" dir="2700000">
              <a:srgbClr val="000000">
                <a:alpha val="43000"/>
              </a:srgbClr>
            </a:outerShdw>
          </a:effectLst>
        </p:grpSpPr>
        <p:pic>
          <p:nvPicPr>
            <p:cNvPr id="108" name="Picture 5" descr="glast_in"/>
            <p:cNvPicPr>
              <a:picLocks noChangeAspect="1" noChangeArrowheads="1"/>
            </p:cNvPicPr>
            <p:nvPr/>
          </p:nvPicPr>
          <p:blipFill>
            <a:blip r:embed="rId10"/>
            <a:srcRect/>
            <a:stretch>
              <a:fillRect/>
            </a:stretch>
          </p:blipFill>
          <p:spPr bwMode="auto">
            <a:xfrm>
              <a:off x="4896" y="1782"/>
              <a:ext cx="711" cy="743"/>
            </a:xfrm>
            <a:prstGeom prst="rect">
              <a:avLst/>
            </a:prstGeom>
            <a:noFill/>
            <a:ln w="9525">
              <a:noFill/>
              <a:miter lim="800000"/>
              <a:headEnd/>
              <a:tailEnd/>
            </a:ln>
          </p:spPr>
        </p:pic>
        <p:sp>
          <p:nvSpPr>
            <p:cNvPr id="109" name="Text Box 64"/>
            <p:cNvSpPr txBox="1">
              <a:spLocks noChangeArrowheads="1"/>
            </p:cNvSpPr>
            <p:nvPr/>
          </p:nvSpPr>
          <p:spPr bwMode="auto">
            <a:xfrm>
              <a:off x="5154" y="2356"/>
              <a:ext cx="421" cy="194"/>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400">
                  <a:solidFill>
                    <a:schemeClr val="bg1"/>
                  </a:solidFill>
                </a:rPr>
                <a:t>Fermi</a:t>
              </a:r>
            </a:p>
          </p:txBody>
        </p:sp>
      </p:grpSp>
      <p:grpSp>
        <p:nvGrpSpPr>
          <p:cNvPr id="107" name="Group 117"/>
          <p:cNvGrpSpPr>
            <a:grpSpLocks/>
          </p:cNvGrpSpPr>
          <p:nvPr/>
        </p:nvGrpSpPr>
        <p:grpSpPr bwMode="auto">
          <a:xfrm>
            <a:off x="7715250" y="1557338"/>
            <a:ext cx="1028700" cy="1019175"/>
            <a:chOff x="4674" y="1074"/>
            <a:chExt cx="648" cy="642"/>
          </a:xfrm>
          <a:effectLst>
            <a:outerShdw blurRad="50800" dist="38100" dir="2700000">
              <a:srgbClr val="000000">
                <a:alpha val="43000"/>
              </a:srgbClr>
            </a:outerShdw>
          </a:effectLst>
        </p:grpSpPr>
        <p:pic>
          <p:nvPicPr>
            <p:cNvPr id="111" name="Picture 112"/>
            <p:cNvPicPr>
              <a:picLocks noChangeAspect="1" noChangeArrowheads="1"/>
            </p:cNvPicPr>
            <p:nvPr/>
          </p:nvPicPr>
          <p:blipFill>
            <a:blip r:embed="rId11"/>
            <a:srcRect l="21927" t="45959" r="63828"/>
            <a:stretch>
              <a:fillRect/>
            </a:stretch>
          </p:blipFill>
          <p:spPr bwMode="auto">
            <a:xfrm>
              <a:off x="4710" y="1074"/>
              <a:ext cx="612" cy="642"/>
            </a:xfrm>
            <a:prstGeom prst="rect">
              <a:avLst/>
            </a:prstGeom>
            <a:noFill/>
            <a:ln w="9525">
              <a:noFill/>
              <a:miter lim="800000"/>
              <a:headEnd/>
              <a:tailEnd/>
            </a:ln>
          </p:spPr>
        </p:pic>
        <p:sp>
          <p:nvSpPr>
            <p:cNvPr id="112" name="Text Box 115"/>
            <p:cNvSpPr txBox="1">
              <a:spLocks noChangeArrowheads="1"/>
            </p:cNvSpPr>
            <p:nvPr/>
          </p:nvSpPr>
          <p:spPr bwMode="auto">
            <a:xfrm>
              <a:off x="4674" y="1524"/>
              <a:ext cx="428" cy="192"/>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400">
                  <a:solidFill>
                    <a:schemeClr val="bg1"/>
                  </a:solidFill>
                </a:rPr>
                <a:t>HESS</a:t>
              </a:r>
            </a:p>
          </p:txBody>
        </p:sp>
      </p:grpSp>
      <p:grpSp>
        <p:nvGrpSpPr>
          <p:cNvPr id="110" name="Group 113"/>
          <p:cNvGrpSpPr>
            <a:grpSpLocks/>
          </p:cNvGrpSpPr>
          <p:nvPr/>
        </p:nvGrpSpPr>
        <p:grpSpPr bwMode="auto">
          <a:xfrm>
            <a:off x="6923088" y="904875"/>
            <a:ext cx="1763712" cy="806450"/>
            <a:chOff x="4560" y="672"/>
            <a:chExt cx="1111" cy="508"/>
          </a:xfrm>
          <a:effectLst>
            <a:outerShdw blurRad="50800" dist="38100" dir="2700000">
              <a:srgbClr val="000000">
                <a:alpha val="43000"/>
              </a:srgbClr>
            </a:outerShdw>
          </a:effectLst>
        </p:grpSpPr>
        <p:pic>
          <p:nvPicPr>
            <p:cNvPr id="114" name="Picture 4" descr="chandra72"/>
            <p:cNvPicPr>
              <a:picLocks noChangeAspect="1" noChangeArrowheads="1"/>
            </p:cNvPicPr>
            <p:nvPr/>
          </p:nvPicPr>
          <p:blipFill>
            <a:blip r:embed="rId12"/>
            <a:srcRect/>
            <a:stretch>
              <a:fillRect/>
            </a:stretch>
          </p:blipFill>
          <p:spPr bwMode="auto">
            <a:xfrm>
              <a:off x="4560" y="672"/>
              <a:ext cx="1077" cy="478"/>
            </a:xfrm>
            <a:prstGeom prst="rect">
              <a:avLst/>
            </a:prstGeom>
            <a:noFill/>
            <a:ln w="9525">
              <a:noFill/>
              <a:miter lim="800000"/>
              <a:headEnd/>
              <a:tailEnd/>
            </a:ln>
          </p:spPr>
        </p:pic>
        <p:sp>
          <p:nvSpPr>
            <p:cNvPr id="115" name="Text Box 63"/>
            <p:cNvSpPr txBox="1">
              <a:spLocks noChangeArrowheads="1"/>
            </p:cNvSpPr>
            <p:nvPr/>
          </p:nvSpPr>
          <p:spPr bwMode="auto">
            <a:xfrm>
              <a:off x="5130" y="988"/>
              <a:ext cx="541" cy="192"/>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400">
                  <a:solidFill>
                    <a:schemeClr val="bg1"/>
                  </a:solidFill>
                </a:rPr>
                <a:t>Chandra</a:t>
              </a:r>
            </a:p>
          </p:txBody>
        </p:sp>
      </p:grpSp>
      <p:sp>
        <p:nvSpPr>
          <p:cNvPr id="116" name="Explosion 1 115"/>
          <p:cNvSpPr/>
          <p:nvPr/>
        </p:nvSpPr>
        <p:spPr bwMode="auto">
          <a:xfrm>
            <a:off x="342900" y="2921000"/>
            <a:ext cx="1499310" cy="1642348"/>
          </a:xfrm>
          <a:prstGeom prst="irregularSeal1">
            <a:avLst/>
          </a:prstGeom>
          <a:gradFill flip="none" rotWithShape="1">
            <a:gsLst>
              <a:gs pos="0">
                <a:schemeClr val="bg1"/>
              </a:gs>
              <a:gs pos="30000">
                <a:srgbClr val="660066"/>
              </a:gs>
              <a:gs pos="53000">
                <a:schemeClr val="tx1"/>
              </a:gs>
              <a:gs pos="87000">
                <a:srgbClr val="FF0000"/>
              </a:gs>
            </a:gsLst>
            <a:path path="circle">
              <a:fillToRect l="50000" t="50000" r="50000" b="50000"/>
            </a:path>
            <a:tileRect/>
          </a:gradFill>
          <a:ln w="9525" cap="flat" cmpd="sng" algn="ctr">
            <a:noFill/>
            <a:prstDash val="solid"/>
            <a:round/>
            <a:headEnd type="none" w="med" len="med"/>
            <a:tailEnd type="none" w="med" len="med"/>
          </a:ln>
          <a:effectLst>
            <a:outerShdw blurRad="50800" dist="38100" dir="2700000">
              <a:srgbClr val="000000">
                <a:alpha val="43000"/>
              </a:srgbClr>
            </a:outerShdw>
          </a:effectLst>
        </p:spPr>
        <p:txBody>
          <a:bodyPr vert="horz" wrap="non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00000"/>
              </a:lnSpc>
              <a:spcBef>
                <a:spcPts val="0"/>
              </a:spcBef>
              <a:spcAft>
                <a:spcPct val="0"/>
              </a:spcAft>
              <a:buClrTx/>
              <a:buSzTx/>
              <a:buFontTx/>
              <a:buNone/>
              <a:tabLst/>
            </a:pPr>
            <a:r>
              <a:rPr lang="en-US" sz="1600" dirty="0" smtClean="0">
                <a:solidFill>
                  <a:schemeClr val="tx1"/>
                </a:solidFill>
                <a:effectLst>
                  <a:outerShdw blurRad="50800" dist="101600" dir="2700000">
                    <a:schemeClr val="bg1">
                      <a:alpha val="43000"/>
                    </a:schemeClr>
                  </a:outerShdw>
                </a:effectLst>
                <a:latin typeface="Comic Sans MS" charset="0"/>
              </a:rPr>
              <a:t>WIMP</a:t>
            </a:r>
          </a:p>
          <a:p>
            <a:pPr marL="342900" marR="0" indent="-342900" algn="l" defTabSz="914400" rtl="0" eaLnBrk="0" fontAlgn="base" latinLnBrk="0" hangingPunct="0">
              <a:lnSpc>
                <a:spcPct val="100000"/>
              </a:lnSpc>
              <a:spcBef>
                <a:spcPts val="0"/>
              </a:spcBef>
              <a:spcAft>
                <a:spcPct val="0"/>
              </a:spcAft>
              <a:buClrTx/>
              <a:buSzTx/>
              <a:buFontTx/>
              <a:buNone/>
              <a:tabLst/>
            </a:pPr>
            <a:r>
              <a:rPr lang="en-US" sz="1600" dirty="0" err="1" smtClean="0">
                <a:solidFill>
                  <a:schemeClr val="tx1"/>
                </a:solidFill>
                <a:effectLst>
                  <a:outerShdw blurRad="50800" dist="101600" dir="2700000">
                    <a:schemeClr val="bg1">
                      <a:alpha val="43000"/>
                    </a:schemeClr>
                  </a:outerShdw>
                </a:effectLst>
                <a:latin typeface="Comic Sans MS" charset="0"/>
              </a:rPr>
              <a:t>a</a:t>
            </a:r>
            <a:r>
              <a:rPr kumimoji="0" lang="en-US" sz="1600" b="0" i="0" u="none" strike="noStrike" cap="none" normalizeH="0" baseline="0" dirty="0" err="1" smtClean="0">
                <a:ln>
                  <a:noFill/>
                </a:ln>
                <a:solidFill>
                  <a:schemeClr val="tx1"/>
                </a:solidFill>
                <a:effectLst>
                  <a:outerShdw blurRad="50800" dist="101600" dir="2700000">
                    <a:schemeClr val="bg1">
                      <a:alpha val="43000"/>
                    </a:schemeClr>
                  </a:outerShdw>
                </a:effectLst>
                <a:latin typeface="Comic Sans MS" charset="0"/>
              </a:rPr>
              <a:t>nnihil</a:t>
            </a:r>
            <a:r>
              <a:rPr kumimoji="0" lang="en-US" sz="1600" b="0" i="0" u="none" strike="noStrike" cap="none" normalizeH="0" baseline="0" dirty="0" smtClean="0">
                <a:ln>
                  <a:noFill/>
                </a:ln>
                <a:solidFill>
                  <a:schemeClr val="tx1"/>
                </a:solidFill>
                <a:effectLst>
                  <a:outerShdw blurRad="50800" dist="101600" dir="2700000">
                    <a:schemeClr val="bg1">
                      <a:alpha val="43000"/>
                    </a:schemeClr>
                  </a:outerShdw>
                </a:effectLst>
                <a:latin typeface="Comic Sans MS" charset="0"/>
              </a:rPr>
              <a:t>.</a:t>
            </a:r>
            <a:endParaRPr kumimoji="0" lang="en-US" sz="1600" b="0" i="0" u="none" strike="noStrike" cap="none" normalizeH="0" baseline="0" dirty="0">
              <a:ln>
                <a:noFill/>
              </a:ln>
              <a:solidFill>
                <a:schemeClr val="tx1"/>
              </a:solidFill>
              <a:effectLst>
                <a:outerShdw blurRad="50800" dist="101600" dir="2700000">
                  <a:schemeClr val="bg1">
                    <a:alpha val="43000"/>
                  </a:schemeClr>
                </a:outerShdw>
              </a:effectLst>
              <a:latin typeface="Comic Sans MS" charset="0"/>
            </a:endParaRPr>
          </a:p>
        </p:txBody>
      </p:sp>
      <p:sp>
        <p:nvSpPr>
          <p:cNvPr id="117" name="Freeform 29"/>
          <p:cNvSpPr>
            <a:spLocks/>
          </p:cNvSpPr>
          <p:nvPr/>
        </p:nvSpPr>
        <p:spPr bwMode="auto">
          <a:xfrm>
            <a:off x="3265488" y="2251075"/>
            <a:ext cx="2297112" cy="492125"/>
          </a:xfrm>
          <a:custGeom>
            <a:avLst/>
            <a:gdLst>
              <a:gd name="T0" fmla="*/ 0 w 1447"/>
              <a:gd name="T1" fmla="*/ 2147483647 h 310"/>
              <a:gd name="T2" fmla="*/ 2147483647 w 1447"/>
              <a:gd name="T3" fmla="*/ 2147483647 h 310"/>
              <a:gd name="T4" fmla="*/ 2147483647 w 1447"/>
              <a:gd name="T5" fmla="*/ 2147483647 h 310"/>
              <a:gd name="T6" fmla="*/ 2147483647 w 1447"/>
              <a:gd name="T7" fmla="*/ 2147483647 h 310"/>
              <a:gd name="T8" fmla="*/ 2147483647 w 1447"/>
              <a:gd name="T9" fmla="*/ 2147483647 h 310"/>
              <a:gd name="T10" fmla="*/ 2147483647 w 1447"/>
              <a:gd name="T11" fmla="*/ 2147483647 h 310"/>
              <a:gd name="T12" fmla="*/ 0 60000 65536"/>
              <a:gd name="T13" fmla="*/ 0 60000 65536"/>
              <a:gd name="T14" fmla="*/ 0 60000 65536"/>
              <a:gd name="T15" fmla="*/ 0 60000 65536"/>
              <a:gd name="T16" fmla="*/ 0 60000 65536"/>
              <a:gd name="T17" fmla="*/ 0 60000 65536"/>
              <a:gd name="T18" fmla="*/ 0 w 1447"/>
              <a:gd name="T19" fmla="*/ 0 h 310"/>
              <a:gd name="T20" fmla="*/ 1447 w 1447"/>
              <a:gd name="T21" fmla="*/ 310 h 310"/>
            </a:gdLst>
            <a:ahLst/>
            <a:cxnLst>
              <a:cxn ang="T12">
                <a:pos x="T0" y="T1"/>
              </a:cxn>
              <a:cxn ang="T13">
                <a:pos x="T2" y="T3"/>
              </a:cxn>
              <a:cxn ang="T14">
                <a:pos x="T4" y="T5"/>
              </a:cxn>
              <a:cxn ang="T15">
                <a:pos x="T6" y="T7"/>
              </a:cxn>
              <a:cxn ang="T16">
                <a:pos x="T8" y="T9"/>
              </a:cxn>
              <a:cxn ang="T17">
                <a:pos x="T10" y="T11"/>
              </a:cxn>
            </a:cxnLst>
            <a:rect l="T18" t="T19" r="T20" b="T21"/>
            <a:pathLst>
              <a:path w="1447" h="310">
                <a:moveTo>
                  <a:pt x="0" y="15"/>
                </a:moveTo>
                <a:cubicBezTo>
                  <a:pt x="105" y="16"/>
                  <a:pt x="542" y="0"/>
                  <a:pt x="631" y="22"/>
                </a:cubicBezTo>
                <a:cubicBezTo>
                  <a:pt x="720" y="44"/>
                  <a:pt x="510" y="141"/>
                  <a:pt x="535" y="150"/>
                </a:cubicBezTo>
                <a:cubicBezTo>
                  <a:pt x="560" y="159"/>
                  <a:pt x="720" y="65"/>
                  <a:pt x="783" y="78"/>
                </a:cubicBezTo>
                <a:cubicBezTo>
                  <a:pt x="846" y="91"/>
                  <a:pt x="800" y="191"/>
                  <a:pt x="911" y="230"/>
                </a:cubicBezTo>
                <a:cubicBezTo>
                  <a:pt x="1022" y="269"/>
                  <a:pt x="1335" y="293"/>
                  <a:pt x="1447" y="310"/>
                </a:cubicBezTo>
              </a:path>
            </a:pathLst>
          </a:custGeom>
          <a:noFill/>
          <a:ln w="28575" cap="rnd">
            <a:solidFill>
              <a:srgbClr val="FF3399"/>
            </a:solidFill>
            <a:prstDash val="sysDot"/>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cxnSp>
        <p:nvCxnSpPr>
          <p:cNvPr id="120" name="Curved Connector 119"/>
          <p:cNvCxnSpPr/>
          <p:nvPr/>
        </p:nvCxnSpPr>
        <p:spPr bwMode="auto">
          <a:xfrm flipV="1">
            <a:off x="1460500" y="3289300"/>
            <a:ext cx="241300" cy="88900"/>
          </a:xfrm>
          <a:prstGeom prst="curvedConnector3">
            <a:avLst>
              <a:gd name="adj1" fmla="val 50000"/>
            </a:avLst>
          </a:prstGeom>
          <a:solidFill>
            <a:schemeClr val="bg1"/>
          </a:solidFill>
          <a:ln w="9525" cap="flat" cmpd="sng" algn="ctr">
            <a:noFill/>
            <a:prstDash val="solid"/>
            <a:round/>
            <a:headEnd type="none" w="med" len="med"/>
            <a:tailEnd type="none" w="med" len="med"/>
          </a:ln>
          <a:effectLst>
            <a:outerShdw blurRad="50800" dist="38100" dir="2700000">
              <a:srgbClr val="000000">
                <a:alpha val="43000"/>
              </a:srgbClr>
            </a:outerShdw>
          </a:effectLst>
        </p:spPr>
      </p:cxnSp>
      <p:cxnSp>
        <p:nvCxnSpPr>
          <p:cNvPr id="123" name="Curved Connector 122"/>
          <p:cNvCxnSpPr/>
          <p:nvPr/>
        </p:nvCxnSpPr>
        <p:spPr bwMode="auto">
          <a:xfrm>
            <a:off x="1866900" y="3543300"/>
            <a:ext cx="1739900" cy="355600"/>
          </a:xfrm>
          <a:prstGeom prst="curvedConnector3">
            <a:avLst>
              <a:gd name="adj1" fmla="val 50000"/>
            </a:avLst>
          </a:prstGeom>
          <a:solidFill>
            <a:schemeClr val="bg1"/>
          </a:solidFill>
          <a:ln w="25400" cap="flat" cmpd="sng" algn="ctr">
            <a:solidFill>
              <a:srgbClr val="660066"/>
            </a:solidFill>
            <a:prstDash val="solid"/>
            <a:round/>
            <a:headEnd type="none" w="med" len="med"/>
            <a:tailEnd type="arrow" w="med" len="med"/>
          </a:ln>
          <a:effectLst>
            <a:outerShdw blurRad="50800" dist="38100" dir="2700000">
              <a:srgbClr val="000000">
                <a:alpha val="43000"/>
              </a:srgbClr>
            </a:outerShdw>
          </a:effectLst>
        </p:spPr>
      </p:cxnSp>
      <p:cxnSp>
        <p:nvCxnSpPr>
          <p:cNvPr id="129" name="Curved Connector 128"/>
          <p:cNvCxnSpPr/>
          <p:nvPr/>
        </p:nvCxnSpPr>
        <p:spPr bwMode="auto">
          <a:xfrm flipV="1">
            <a:off x="1879600" y="3708400"/>
            <a:ext cx="1511300" cy="457200"/>
          </a:xfrm>
          <a:prstGeom prst="curvedConnector3">
            <a:avLst>
              <a:gd name="adj1" fmla="val 50000"/>
            </a:avLst>
          </a:prstGeom>
          <a:solidFill>
            <a:schemeClr val="bg1"/>
          </a:solidFill>
          <a:ln w="25400" cap="flat" cmpd="sng" algn="ctr">
            <a:solidFill>
              <a:srgbClr val="660066"/>
            </a:solidFill>
            <a:prstDash val="sysDot"/>
            <a:round/>
            <a:headEnd type="none" w="med" len="med"/>
            <a:tailEnd type="arrow" w="med" len="med"/>
          </a:ln>
          <a:effectLst>
            <a:outerShdw blurRad="50800" dist="38100" dir="2700000">
              <a:srgbClr val="000000">
                <a:alpha val="43000"/>
              </a:srgbClr>
            </a:outerShdw>
          </a:effectLst>
        </p:spPr>
      </p:cxnSp>
      <p:grpSp>
        <p:nvGrpSpPr>
          <p:cNvPr id="113" name="Group 47"/>
          <p:cNvGrpSpPr>
            <a:grpSpLocks/>
          </p:cNvGrpSpPr>
          <p:nvPr/>
        </p:nvGrpSpPr>
        <p:grpSpPr bwMode="auto">
          <a:xfrm>
            <a:off x="2152650" y="3035300"/>
            <a:ext cx="311150" cy="565150"/>
            <a:chOff x="2256" y="2640"/>
            <a:chExt cx="196" cy="356"/>
          </a:xfrm>
          <a:effectLst>
            <a:outerShdw blurRad="50800" dist="38100" dir="2700000">
              <a:srgbClr val="000000">
                <a:alpha val="43000"/>
              </a:srgbClr>
            </a:outerShdw>
          </a:effectLst>
        </p:grpSpPr>
        <p:sp>
          <p:nvSpPr>
            <p:cNvPr id="134" name="Text Box 48"/>
            <p:cNvSpPr txBox="1">
              <a:spLocks noChangeArrowheads="1"/>
            </p:cNvSpPr>
            <p:nvPr/>
          </p:nvSpPr>
          <p:spPr bwMode="auto">
            <a:xfrm>
              <a:off x="2256" y="2784"/>
              <a:ext cx="183" cy="212"/>
            </a:xfrm>
            <a:prstGeom prst="rect">
              <a:avLst/>
            </a:prstGeom>
            <a:noFill/>
            <a:ln w="9525">
              <a:noFill/>
              <a:miter lim="800000"/>
              <a:headEnd/>
              <a:tailEnd/>
            </a:ln>
            <a:effectLst/>
          </p:spPr>
          <p:txBody>
            <a:bodyPr wrap="none">
              <a:prstTxWarp prst="textNoShape">
                <a:avLst/>
              </a:prstTxWarp>
              <a:spAutoFit/>
            </a:bodyPr>
            <a:lstStyle/>
            <a:p>
              <a:pPr eaLnBrk="1" hangingPunct="1">
                <a:lnSpc>
                  <a:spcPct val="100000"/>
                </a:lnSpc>
                <a:spcBef>
                  <a:spcPct val="0"/>
                </a:spcBef>
                <a:defRPr/>
              </a:pPr>
              <a:r>
                <a:rPr lang="en-US" sz="1600" dirty="0">
                  <a:solidFill>
                    <a:srgbClr val="660066"/>
                  </a:solidFill>
                  <a:effectLst>
                    <a:outerShdw blurRad="38100" dist="38100" dir="2700000" algn="tl">
                      <a:srgbClr val="DDDDDD"/>
                    </a:outerShdw>
                  </a:effectLst>
                </a:rPr>
                <a:t>P</a:t>
              </a:r>
            </a:p>
          </p:txBody>
        </p:sp>
        <p:sp>
          <p:nvSpPr>
            <p:cNvPr id="135" name="Text Box 49"/>
            <p:cNvSpPr txBox="1">
              <a:spLocks noChangeArrowheads="1"/>
            </p:cNvSpPr>
            <p:nvPr/>
          </p:nvSpPr>
          <p:spPr bwMode="auto">
            <a:xfrm>
              <a:off x="2256" y="2640"/>
              <a:ext cx="196" cy="212"/>
            </a:xfrm>
            <a:prstGeom prst="rect">
              <a:avLst/>
            </a:prstGeom>
            <a:noFill/>
            <a:ln w="9525">
              <a:noFill/>
              <a:miter lim="800000"/>
              <a:headEnd/>
              <a:tailEnd/>
            </a:ln>
            <a:effectLst/>
          </p:spPr>
          <p:txBody>
            <a:bodyPr wrap="none">
              <a:prstTxWarp prst="textNoShape">
                <a:avLst/>
              </a:prstTxWarp>
              <a:spAutoFit/>
            </a:bodyPr>
            <a:lstStyle/>
            <a:p>
              <a:pPr eaLnBrk="1" hangingPunct="1">
                <a:lnSpc>
                  <a:spcPct val="100000"/>
                </a:lnSpc>
                <a:spcBef>
                  <a:spcPct val="0"/>
                </a:spcBef>
                <a:defRPr/>
              </a:pPr>
              <a:r>
                <a:rPr lang="en-US" sz="1600" dirty="0">
                  <a:solidFill>
                    <a:srgbClr val="660066"/>
                  </a:solidFill>
                  <a:effectLst>
                    <a:outerShdw blurRad="38100" dist="38100" dir="2700000" algn="tl">
                      <a:srgbClr val="DDDDDD"/>
                    </a:outerShdw>
                  </a:effectLst>
                </a:rPr>
                <a:t>_</a:t>
              </a:r>
            </a:p>
          </p:txBody>
        </p:sp>
      </p:grpSp>
      <p:sp>
        <p:nvSpPr>
          <p:cNvPr id="136" name="Rectangle 135"/>
          <p:cNvSpPr/>
          <p:nvPr/>
        </p:nvSpPr>
        <p:spPr>
          <a:xfrm>
            <a:off x="1961817" y="3254345"/>
            <a:ext cx="348272" cy="338554"/>
          </a:xfrm>
          <a:prstGeom prst="rect">
            <a:avLst/>
          </a:prstGeom>
          <a:effectLst>
            <a:outerShdw blurRad="50800" dist="38100" dir="2700000">
              <a:srgbClr val="000000">
                <a:alpha val="43000"/>
              </a:srgbClr>
            </a:outerShdw>
          </a:effectLst>
        </p:spPr>
        <p:txBody>
          <a:bodyPr wrap="none">
            <a:spAutoFit/>
          </a:bodyPr>
          <a:lstStyle/>
          <a:p>
            <a:pPr lvl="0" algn="ctr" eaLnBrk="1" hangingPunct="1">
              <a:lnSpc>
                <a:spcPct val="100000"/>
              </a:lnSpc>
              <a:spcBef>
                <a:spcPct val="0"/>
              </a:spcBef>
              <a:defRPr/>
            </a:pPr>
            <a:r>
              <a:rPr lang="en-US" sz="1600" dirty="0" smtClean="0">
                <a:solidFill>
                  <a:srgbClr val="660066"/>
                </a:solidFill>
                <a:effectLst>
                  <a:outerShdw blurRad="38100" dist="38100" dir="2700000" algn="tl">
                    <a:srgbClr val="DDDDDD"/>
                  </a:outerShdw>
                </a:effectLst>
              </a:rPr>
              <a:t>P,</a:t>
            </a:r>
            <a:endParaRPr lang="en-US" sz="1600" dirty="0">
              <a:solidFill>
                <a:srgbClr val="660066"/>
              </a:solidFill>
              <a:effectLst>
                <a:outerShdw blurRad="38100" dist="38100" dir="2700000" algn="tl">
                  <a:srgbClr val="DDDDDD"/>
                </a:outerShdw>
              </a:effectLst>
            </a:endParaRPr>
          </a:p>
        </p:txBody>
      </p:sp>
      <p:grpSp>
        <p:nvGrpSpPr>
          <p:cNvPr id="118" name="Group 7"/>
          <p:cNvGrpSpPr>
            <a:grpSpLocks/>
          </p:cNvGrpSpPr>
          <p:nvPr/>
        </p:nvGrpSpPr>
        <p:grpSpPr bwMode="auto">
          <a:xfrm>
            <a:off x="2106613" y="3744913"/>
            <a:ext cx="423862" cy="442912"/>
            <a:chOff x="3216" y="2160"/>
            <a:chExt cx="267" cy="279"/>
          </a:xfrm>
          <a:effectLst>
            <a:outerShdw blurRad="50800" dist="38100" dir="2700000">
              <a:srgbClr val="000000">
                <a:alpha val="43000"/>
              </a:srgbClr>
            </a:outerShdw>
          </a:effectLst>
        </p:grpSpPr>
        <p:sp>
          <p:nvSpPr>
            <p:cNvPr id="138" name="Rectangle 8"/>
            <p:cNvSpPr>
              <a:spLocks noChangeArrowheads="1"/>
            </p:cNvSpPr>
            <p:nvPr/>
          </p:nvSpPr>
          <p:spPr bwMode="auto">
            <a:xfrm>
              <a:off x="3216" y="2208"/>
              <a:ext cx="195" cy="231"/>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1800" dirty="0" err="1">
                  <a:solidFill>
                    <a:srgbClr val="660066"/>
                  </a:solidFill>
                </a:rPr>
                <a:t>e</a:t>
              </a:r>
              <a:endParaRPr lang="en-US" sz="1800" dirty="0">
                <a:solidFill>
                  <a:srgbClr val="660066"/>
                </a:solidFill>
              </a:endParaRPr>
            </a:p>
          </p:txBody>
        </p:sp>
        <p:grpSp>
          <p:nvGrpSpPr>
            <p:cNvPr id="119" name="Group 9"/>
            <p:cNvGrpSpPr>
              <a:grpSpLocks/>
            </p:cNvGrpSpPr>
            <p:nvPr/>
          </p:nvGrpSpPr>
          <p:grpSpPr bwMode="auto">
            <a:xfrm>
              <a:off x="3312" y="2160"/>
              <a:ext cx="171" cy="220"/>
              <a:chOff x="470" y="2664"/>
              <a:chExt cx="171" cy="220"/>
            </a:xfrm>
          </p:grpSpPr>
          <p:sp>
            <p:nvSpPr>
              <p:cNvPr id="140" name="Text Box 10"/>
              <p:cNvSpPr txBox="1">
                <a:spLocks noChangeArrowheads="1"/>
              </p:cNvSpPr>
              <p:nvPr/>
            </p:nvSpPr>
            <p:spPr bwMode="auto">
              <a:xfrm>
                <a:off x="470" y="2664"/>
                <a:ext cx="162" cy="173"/>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200">
                    <a:solidFill>
                      <a:srgbClr val="660066"/>
                    </a:solidFill>
                  </a:rPr>
                  <a:t>+</a:t>
                </a:r>
                <a:endParaRPr lang="en-US" sz="1200">
                  <a:solidFill>
                    <a:srgbClr val="660066"/>
                  </a:solidFill>
                </a:endParaRPr>
              </a:p>
            </p:txBody>
          </p:sp>
          <p:sp>
            <p:nvSpPr>
              <p:cNvPr id="141" name="Text Box 11"/>
              <p:cNvSpPr txBox="1">
                <a:spLocks noChangeArrowheads="1"/>
              </p:cNvSpPr>
              <p:nvPr/>
            </p:nvSpPr>
            <p:spPr bwMode="auto">
              <a:xfrm>
                <a:off x="472" y="2672"/>
                <a:ext cx="169" cy="212"/>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l-GR" sz="1600">
                    <a:solidFill>
                      <a:srgbClr val="660066"/>
                    </a:solidFill>
                  </a:rPr>
                  <a:t>-</a:t>
                </a:r>
                <a:endParaRPr lang="en-US" sz="1600">
                  <a:solidFill>
                    <a:srgbClr val="660066"/>
                  </a:solidFill>
                </a:endParaRPr>
              </a:p>
            </p:txBody>
          </p:sp>
        </p:grpSp>
      </p:grpSp>
      <p:sp>
        <p:nvSpPr>
          <p:cNvPr id="142" name="Line 15"/>
          <p:cNvSpPr>
            <a:spLocks noChangeShapeType="1"/>
          </p:cNvSpPr>
          <p:nvPr/>
        </p:nvSpPr>
        <p:spPr bwMode="auto">
          <a:xfrm flipV="1">
            <a:off x="2006600" y="3530600"/>
            <a:ext cx="1219200" cy="292100"/>
          </a:xfrm>
          <a:prstGeom prst="line">
            <a:avLst/>
          </a:prstGeom>
          <a:noFill/>
          <a:ln w="28575">
            <a:solidFill>
              <a:srgbClr val="660066"/>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146" name="Text Box 18"/>
          <p:cNvSpPr txBox="1">
            <a:spLocks noChangeArrowheads="1"/>
          </p:cNvSpPr>
          <p:nvPr/>
        </p:nvSpPr>
        <p:spPr bwMode="auto">
          <a:xfrm>
            <a:off x="2616200" y="3206750"/>
            <a:ext cx="523875" cy="366713"/>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800" dirty="0">
                <a:solidFill>
                  <a:srgbClr val="660066"/>
                </a:solidFill>
              </a:rPr>
              <a:t>X,</a:t>
            </a:r>
            <a:r>
              <a:rPr lang="el-GR" sz="1800" dirty="0">
                <a:solidFill>
                  <a:srgbClr val="660066"/>
                </a:solidFill>
              </a:rPr>
              <a:t>γ</a:t>
            </a:r>
            <a:endParaRPr lang="en-US" sz="1800" dirty="0">
              <a:solidFill>
                <a:srgbClr val="660066"/>
              </a:solidFill>
            </a:endParaRPr>
          </a:p>
        </p:txBody>
      </p:sp>
      <p:sp>
        <p:nvSpPr>
          <p:cNvPr id="30" name="Line 31"/>
          <p:cNvSpPr>
            <a:spLocks noChangeShapeType="1"/>
          </p:cNvSpPr>
          <p:nvPr/>
        </p:nvSpPr>
        <p:spPr bwMode="auto">
          <a:xfrm flipV="1">
            <a:off x="5802313" y="1765300"/>
            <a:ext cx="1258887" cy="382588"/>
          </a:xfrm>
          <a:prstGeom prst="line">
            <a:avLst/>
          </a:prstGeom>
          <a:noFill/>
          <a:ln w="28575">
            <a:solidFill>
              <a:srgbClr val="CC0000"/>
            </a:solidFill>
            <a:prstDash val="dash"/>
            <a:round/>
            <a:headEnd/>
            <a:tailEnd type="arrow" w="med" len="med"/>
          </a:ln>
          <a:effectLst>
            <a:outerShdw blurRad="50800" dist="38100" dir="2700000">
              <a:srgbClr val="000000">
                <a:alpha val="43000"/>
              </a:srgbClr>
            </a:outerShdw>
          </a:effectLst>
        </p:spPr>
        <p:txBody>
          <a:bodyPr>
            <a:prstTxWarp prst="textNoShape">
              <a:avLst/>
            </a:prstTxWarp>
          </a:bodyPr>
          <a:lstStyle/>
          <a:p>
            <a:endParaRPr lang="en-US"/>
          </a:p>
        </p:txBody>
      </p:sp>
      <p:sp>
        <p:nvSpPr>
          <p:cNvPr id="58" name="Text Box 60"/>
          <p:cNvSpPr txBox="1">
            <a:spLocks noChangeArrowheads="1"/>
          </p:cNvSpPr>
          <p:nvPr/>
        </p:nvSpPr>
        <p:spPr bwMode="auto">
          <a:xfrm rot="20580000">
            <a:off x="5673725" y="1674813"/>
            <a:ext cx="1328738" cy="336550"/>
          </a:xfrm>
          <a:prstGeom prst="rect">
            <a:avLst/>
          </a:prstGeom>
          <a:noFill/>
          <a:ln w="9525">
            <a:noFill/>
            <a:miter lim="800000"/>
            <a:headEnd/>
            <a:tailEnd/>
          </a:ln>
          <a:effectLst>
            <a:outerShdw blurRad="50800" dist="38100" dir="2700000">
              <a:srgbClr val="000000">
                <a:alpha val="43000"/>
              </a:srgbClr>
            </a:outerShdw>
          </a:effectLst>
        </p:spPr>
        <p:txBody>
          <a:bodyPr wrap="none">
            <a:prstTxWarp prst="textNoShape">
              <a:avLst/>
            </a:prstTxWarp>
            <a:spAutoFit/>
          </a:bodyPr>
          <a:lstStyle/>
          <a:p>
            <a:pPr eaLnBrk="1" hangingPunct="1">
              <a:lnSpc>
                <a:spcPct val="100000"/>
              </a:lnSpc>
              <a:spcBef>
                <a:spcPct val="0"/>
              </a:spcBef>
            </a:pPr>
            <a:r>
              <a:rPr lang="en-US" sz="1600" dirty="0">
                <a:solidFill>
                  <a:srgbClr val="FF0000"/>
                </a:solidFill>
              </a:rPr>
              <a:t>synchrotron</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CR Propagation: the Milky Way Galaxy</a:t>
            </a:r>
            <a:endParaRPr lang="en-US" dirty="0">
              <a:solidFill>
                <a:schemeClr val="tx2"/>
              </a:solidFill>
            </a:endParaRPr>
          </a:p>
        </p:txBody>
      </p:sp>
      <p:pic>
        <p:nvPicPr>
          <p:cNvPr id="4" name="Content Placeholder 3" descr="02286a"/>
          <p:cNvPicPr>
            <a:picLocks noGrp="1" noChangeAspect="1" noChangeArrowheads="1"/>
          </p:cNvPicPr>
          <p:nvPr>
            <p:ph idx="1"/>
          </p:nvPr>
        </p:nvPicPr>
        <p:blipFill>
          <a:blip r:embed="rId2"/>
          <a:srcRect/>
          <a:stretch>
            <a:fillRect/>
          </a:stretch>
        </p:blipFill>
        <p:spPr>
          <a:xfrm>
            <a:off x="4589463" y="1184275"/>
            <a:ext cx="3810000" cy="4903788"/>
          </a:xfrm>
        </p:spPr>
      </p:pic>
      <p:sp>
        <p:nvSpPr>
          <p:cNvPr id="5" name="Oval 4"/>
          <p:cNvSpPr>
            <a:spLocks noChangeArrowheads="1"/>
          </p:cNvSpPr>
          <p:nvPr/>
        </p:nvSpPr>
        <p:spPr bwMode="auto">
          <a:xfrm rot="18765084">
            <a:off x="5555457" y="1283494"/>
            <a:ext cx="1706562" cy="4419600"/>
          </a:xfrm>
          <a:prstGeom prst="ellipse">
            <a:avLst/>
          </a:prstGeom>
          <a:noFill/>
          <a:ln w="12700">
            <a:solidFill>
              <a:srgbClr val="FFFF00"/>
            </a:solidFill>
            <a:prstDash val="dash"/>
            <a:round/>
            <a:headEnd/>
            <a:tailEnd/>
          </a:ln>
        </p:spPr>
        <p:txBody>
          <a:bodyPr anchor="ctr">
            <a:prstTxWarp prst="textNoShape">
              <a:avLst/>
            </a:prstTxWarp>
            <a:spAutoFit/>
          </a:bodyPr>
          <a:lstStyle/>
          <a:p>
            <a:endParaRPr lang="en-US"/>
          </a:p>
        </p:txBody>
      </p:sp>
      <p:sp>
        <p:nvSpPr>
          <p:cNvPr id="6" name="Freeform 5"/>
          <p:cNvSpPr>
            <a:spLocks/>
          </p:cNvSpPr>
          <p:nvPr/>
        </p:nvSpPr>
        <p:spPr bwMode="auto">
          <a:xfrm>
            <a:off x="5672138" y="2678113"/>
            <a:ext cx="1697037" cy="2727325"/>
          </a:xfrm>
          <a:custGeom>
            <a:avLst/>
            <a:gdLst>
              <a:gd name="T0" fmla="*/ 2147483647 w 1248"/>
              <a:gd name="T1" fmla="*/ 2147483647 h 1878"/>
              <a:gd name="T2" fmla="*/ 2147483647 w 1248"/>
              <a:gd name="T3" fmla="*/ 0 h 1878"/>
              <a:gd name="T4" fmla="*/ 2147483647 w 1248"/>
              <a:gd name="T5" fmla="*/ 2147483647 h 1878"/>
              <a:gd name="T6" fmla="*/ 2147483647 w 1248"/>
              <a:gd name="T7" fmla="*/ 2147483647 h 1878"/>
              <a:gd name="T8" fmla="*/ 2147483647 w 1248"/>
              <a:gd name="T9" fmla="*/ 2147483647 h 1878"/>
              <a:gd name="T10" fmla="*/ 2147483647 w 1248"/>
              <a:gd name="T11" fmla="*/ 2147483647 h 1878"/>
              <a:gd name="T12" fmla="*/ 2147483647 w 1248"/>
              <a:gd name="T13" fmla="*/ 2147483647 h 1878"/>
              <a:gd name="T14" fmla="*/ 2147483647 w 1248"/>
              <a:gd name="T15" fmla="*/ 2147483647 h 1878"/>
              <a:gd name="T16" fmla="*/ 2147483647 w 1248"/>
              <a:gd name="T17" fmla="*/ 2147483647 h 1878"/>
              <a:gd name="T18" fmla="*/ 2147483647 w 1248"/>
              <a:gd name="T19" fmla="*/ 2147483647 h 1878"/>
              <a:gd name="T20" fmla="*/ 2147483647 w 1248"/>
              <a:gd name="T21" fmla="*/ 2147483647 h 1878"/>
              <a:gd name="T22" fmla="*/ 2147483647 w 1248"/>
              <a:gd name="T23" fmla="*/ 2147483647 h 1878"/>
              <a:gd name="T24" fmla="*/ 2147483647 w 1248"/>
              <a:gd name="T25" fmla="*/ 2147483647 h 1878"/>
              <a:gd name="T26" fmla="*/ 2147483647 w 1248"/>
              <a:gd name="T27" fmla="*/ 2147483647 h 1878"/>
              <a:gd name="T28" fmla="*/ 2147483647 w 1248"/>
              <a:gd name="T29" fmla="*/ 2147483647 h 1878"/>
              <a:gd name="T30" fmla="*/ 2147483647 w 1248"/>
              <a:gd name="T31" fmla="*/ 2147483647 h 1878"/>
              <a:gd name="T32" fmla="*/ 2147483647 w 1248"/>
              <a:gd name="T33" fmla="*/ 2147483647 h 1878"/>
              <a:gd name="T34" fmla="*/ 2147483647 w 1248"/>
              <a:gd name="T35" fmla="*/ 2147483647 h 1878"/>
              <a:gd name="T36" fmla="*/ 2147483647 w 1248"/>
              <a:gd name="T37" fmla="*/ 2147483647 h 1878"/>
              <a:gd name="T38" fmla="*/ 2147483647 w 1248"/>
              <a:gd name="T39" fmla="*/ 2147483647 h 1878"/>
              <a:gd name="T40" fmla="*/ 2147483647 w 1248"/>
              <a:gd name="T41" fmla="*/ 2147483647 h 1878"/>
              <a:gd name="T42" fmla="*/ 2147483647 w 1248"/>
              <a:gd name="T43" fmla="*/ 2147483647 h 1878"/>
              <a:gd name="T44" fmla="*/ 2147483647 w 1248"/>
              <a:gd name="T45" fmla="*/ 2147483647 h 1878"/>
              <a:gd name="T46" fmla="*/ 2147483647 w 1248"/>
              <a:gd name="T47" fmla="*/ 2147483647 h 1878"/>
              <a:gd name="T48" fmla="*/ 2147483647 w 1248"/>
              <a:gd name="T49" fmla="*/ 2147483647 h 1878"/>
              <a:gd name="T50" fmla="*/ 2147483647 w 1248"/>
              <a:gd name="T51" fmla="*/ 2147483647 h 1878"/>
              <a:gd name="T52" fmla="*/ 2147483647 w 1248"/>
              <a:gd name="T53" fmla="*/ 2147483647 h 1878"/>
              <a:gd name="T54" fmla="*/ 2147483647 w 1248"/>
              <a:gd name="T55" fmla="*/ 2147483647 h 1878"/>
              <a:gd name="T56" fmla="*/ 2147483647 w 1248"/>
              <a:gd name="T57" fmla="*/ 2147483647 h 1878"/>
              <a:gd name="T58" fmla="*/ 2147483647 w 1248"/>
              <a:gd name="T59" fmla="*/ 2147483647 h 1878"/>
              <a:gd name="T60" fmla="*/ 2147483647 w 1248"/>
              <a:gd name="T61" fmla="*/ 2147483647 h 1878"/>
              <a:gd name="T62" fmla="*/ 2147483647 w 1248"/>
              <a:gd name="T63" fmla="*/ 2147483647 h 1878"/>
              <a:gd name="T64" fmla="*/ 2147483647 w 1248"/>
              <a:gd name="T65" fmla="*/ 2147483647 h 1878"/>
              <a:gd name="T66" fmla="*/ 2147483647 w 1248"/>
              <a:gd name="T67" fmla="*/ 2147483647 h 1878"/>
              <a:gd name="T68" fmla="*/ 2147483647 w 1248"/>
              <a:gd name="T69" fmla="*/ 2147483647 h 1878"/>
              <a:gd name="T70" fmla="*/ 2147483647 w 1248"/>
              <a:gd name="T71" fmla="*/ 2147483647 h 1878"/>
              <a:gd name="T72" fmla="*/ 2147483647 w 1248"/>
              <a:gd name="T73" fmla="*/ 2147483647 h 1878"/>
              <a:gd name="T74" fmla="*/ 2147483647 w 1248"/>
              <a:gd name="T75" fmla="*/ 2147483647 h 1878"/>
              <a:gd name="T76" fmla="*/ 2147483647 w 1248"/>
              <a:gd name="T77" fmla="*/ 2147483647 h 1878"/>
              <a:gd name="T78" fmla="*/ 2147483647 w 1248"/>
              <a:gd name="T79" fmla="*/ 2147483647 h 1878"/>
              <a:gd name="T80" fmla="*/ 2147483647 w 1248"/>
              <a:gd name="T81" fmla="*/ 2147483647 h 1878"/>
              <a:gd name="T82" fmla="*/ 0 w 1248"/>
              <a:gd name="T83" fmla="*/ 2147483647 h 18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48"/>
              <a:gd name="T127" fmla="*/ 0 h 1878"/>
              <a:gd name="T128" fmla="*/ 1248 w 1248"/>
              <a:gd name="T129" fmla="*/ 1878 h 18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48" h="1878">
                <a:moveTo>
                  <a:pt x="153" y="141"/>
                </a:moveTo>
                <a:cubicBezTo>
                  <a:pt x="148" y="98"/>
                  <a:pt x="128" y="19"/>
                  <a:pt x="179" y="0"/>
                </a:cubicBezTo>
                <a:cubicBezTo>
                  <a:pt x="185" y="2"/>
                  <a:pt x="193" y="2"/>
                  <a:pt x="198" y="7"/>
                </a:cubicBezTo>
                <a:cubicBezTo>
                  <a:pt x="209" y="18"/>
                  <a:pt x="224" y="45"/>
                  <a:pt x="224" y="45"/>
                </a:cubicBezTo>
                <a:cubicBezTo>
                  <a:pt x="234" y="112"/>
                  <a:pt x="230" y="179"/>
                  <a:pt x="211" y="244"/>
                </a:cubicBezTo>
                <a:cubicBezTo>
                  <a:pt x="215" y="310"/>
                  <a:pt x="207" y="327"/>
                  <a:pt x="237" y="372"/>
                </a:cubicBezTo>
                <a:cubicBezTo>
                  <a:pt x="246" y="401"/>
                  <a:pt x="298" y="465"/>
                  <a:pt x="326" y="474"/>
                </a:cubicBezTo>
                <a:cubicBezTo>
                  <a:pt x="345" y="487"/>
                  <a:pt x="362" y="492"/>
                  <a:pt x="384" y="500"/>
                </a:cubicBezTo>
                <a:cubicBezTo>
                  <a:pt x="491" y="496"/>
                  <a:pt x="532" y="503"/>
                  <a:pt x="614" y="480"/>
                </a:cubicBezTo>
                <a:cubicBezTo>
                  <a:pt x="624" y="454"/>
                  <a:pt x="622" y="445"/>
                  <a:pt x="595" y="436"/>
                </a:cubicBezTo>
                <a:cubicBezTo>
                  <a:pt x="574" y="422"/>
                  <a:pt x="580" y="424"/>
                  <a:pt x="557" y="416"/>
                </a:cubicBezTo>
                <a:cubicBezTo>
                  <a:pt x="544" y="412"/>
                  <a:pt x="518" y="404"/>
                  <a:pt x="518" y="404"/>
                </a:cubicBezTo>
                <a:cubicBezTo>
                  <a:pt x="432" y="409"/>
                  <a:pt x="430" y="396"/>
                  <a:pt x="384" y="442"/>
                </a:cubicBezTo>
                <a:cubicBezTo>
                  <a:pt x="372" y="474"/>
                  <a:pt x="357" y="505"/>
                  <a:pt x="345" y="538"/>
                </a:cubicBezTo>
                <a:cubicBezTo>
                  <a:pt x="347" y="564"/>
                  <a:pt x="347" y="590"/>
                  <a:pt x="352" y="615"/>
                </a:cubicBezTo>
                <a:cubicBezTo>
                  <a:pt x="358" y="643"/>
                  <a:pt x="372" y="641"/>
                  <a:pt x="390" y="660"/>
                </a:cubicBezTo>
                <a:cubicBezTo>
                  <a:pt x="420" y="690"/>
                  <a:pt x="437" y="723"/>
                  <a:pt x="480" y="736"/>
                </a:cubicBezTo>
                <a:cubicBezTo>
                  <a:pt x="540" y="784"/>
                  <a:pt x="629" y="807"/>
                  <a:pt x="704" y="820"/>
                </a:cubicBezTo>
                <a:cubicBezTo>
                  <a:pt x="732" y="818"/>
                  <a:pt x="759" y="817"/>
                  <a:pt x="787" y="813"/>
                </a:cubicBezTo>
                <a:cubicBezTo>
                  <a:pt x="794" y="812"/>
                  <a:pt x="802" y="812"/>
                  <a:pt x="806" y="807"/>
                </a:cubicBezTo>
                <a:cubicBezTo>
                  <a:pt x="813" y="798"/>
                  <a:pt x="835" y="731"/>
                  <a:pt x="838" y="717"/>
                </a:cubicBezTo>
                <a:cubicBezTo>
                  <a:pt x="837" y="713"/>
                  <a:pt x="832" y="679"/>
                  <a:pt x="813" y="692"/>
                </a:cubicBezTo>
                <a:cubicBezTo>
                  <a:pt x="800" y="701"/>
                  <a:pt x="787" y="730"/>
                  <a:pt x="787" y="730"/>
                </a:cubicBezTo>
                <a:cubicBezTo>
                  <a:pt x="750" y="846"/>
                  <a:pt x="773" y="887"/>
                  <a:pt x="851" y="941"/>
                </a:cubicBezTo>
                <a:cubicBezTo>
                  <a:pt x="880" y="961"/>
                  <a:pt x="894" y="978"/>
                  <a:pt x="928" y="986"/>
                </a:cubicBezTo>
                <a:cubicBezTo>
                  <a:pt x="1014" y="1031"/>
                  <a:pt x="1113" y="1030"/>
                  <a:pt x="1203" y="1063"/>
                </a:cubicBezTo>
                <a:cubicBezTo>
                  <a:pt x="1214" y="1074"/>
                  <a:pt x="1228" y="1086"/>
                  <a:pt x="1235" y="1101"/>
                </a:cubicBezTo>
                <a:cubicBezTo>
                  <a:pt x="1241" y="1114"/>
                  <a:pt x="1248" y="1140"/>
                  <a:pt x="1248" y="1140"/>
                </a:cubicBezTo>
                <a:cubicBezTo>
                  <a:pt x="1241" y="1160"/>
                  <a:pt x="1226" y="1190"/>
                  <a:pt x="1209" y="1204"/>
                </a:cubicBezTo>
                <a:cubicBezTo>
                  <a:pt x="1197" y="1214"/>
                  <a:pt x="1179" y="1215"/>
                  <a:pt x="1165" y="1223"/>
                </a:cubicBezTo>
                <a:cubicBezTo>
                  <a:pt x="1111" y="1255"/>
                  <a:pt x="1145" y="1241"/>
                  <a:pt x="1107" y="1255"/>
                </a:cubicBezTo>
                <a:cubicBezTo>
                  <a:pt x="1000" y="1250"/>
                  <a:pt x="915" y="1235"/>
                  <a:pt x="813" y="1216"/>
                </a:cubicBezTo>
                <a:cubicBezTo>
                  <a:pt x="770" y="1218"/>
                  <a:pt x="727" y="1217"/>
                  <a:pt x="685" y="1223"/>
                </a:cubicBezTo>
                <a:cubicBezTo>
                  <a:pt x="654" y="1227"/>
                  <a:pt x="672" y="1239"/>
                  <a:pt x="659" y="1255"/>
                </a:cubicBezTo>
                <a:cubicBezTo>
                  <a:pt x="643" y="1275"/>
                  <a:pt x="619" y="1288"/>
                  <a:pt x="601" y="1306"/>
                </a:cubicBezTo>
                <a:cubicBezTo>
                  <a:pt x="575" y="1331"/>
                  <a:pt x="544" y="1350"/>
                  <a:pt x="518" y="1376"/>
                </a:cubicBezTo>
                <a:cubicBezTo>
                  <a:pt x="494" y="1400"/>
                  <a:pt x="474" y="1431"/>
                  <a:pt x="448" y="1453"/>
                </a:cubicBezTo>
                <a:cubicBezTo>
                  <a:pt x="405" y="1489"/>
                  <a:pt x="357" y="1520"/>
                  <a:pt x="320" y="1562"/>
                </a:cubicBezTo>
                <a:cubicBezTo>
                  <a:pt x="290" y="1596"/>
                  <a:pt x="223" y="1684"/>
                  <a:pt x="185" y="1709"/>
                </a:cubicBezTo>
                <a:cubicBezTo>
                  <a:pt x="163" y="1744"/>
                  <a:pt x="125" y="1778"/>
                  <a:pt x="89" y="1799"/>
                </a:cubicBezTo>
                <a:cubicBezTo>
                  <a:pt x="68" y="1827"/>
                  <a:pt x="51" y="1841"/>
                  <a:pt x="19" y="1856"/>
                </a:cubicBezTo>
                <a:cubicBezTo>
                  <a:pt x="5" y="1878"/>
                  <a:pt x="14" y="1876"/>
                  <a:pt x="0" y="1876"/>
                </a:cubicBezTo>
              </a:path>
            </a:pathLst>
          </a:custGeom>
          <a:noFill/>
          <a:ln w="12700">
            <a:solidFill>
              <a:srgbClr val="FFFF00"/>
            </a:solidFill>
            <a:round/>
            <a:headEnd/>
            <a:tailEnd type="triangle" w="med" len="med"/>
          </a:ln>
        </p:spPr>
        <p:txBody>
          <a:bodyPr anchor="ctr">
            <a:prstTxWarp prst="textNoShape">
              <a:avLst/>
            </a:prstTxWarp>
            <a:spAutoFit/>
          </a:bodyPr>
          <a:lstStyle/>
          <a:p>
            <a:endParaRPr lang="en-US"/>
          </a:p>
        </p:txBody>
      </p:sp>
      <p:grpSp>
        <p:nvGrpSpPr>
          <p:cNvPr id="3" name="Group 6"/>
          <p:cNvGrpSpPr>
            <a:grpSpLocks/>
          </p:cNvGrpSpPr>
          <p:nvPr/>
        </p:nvGrpSpPr>
        <p:grpSpPr bwMode="auto">
          <a:xfrm>
            <a:off x="5078413" y="2060575"/>
            <a:ext cx="1301750" cy="1219200"/>
            <a:chOff x="2959" y="1274"/>
            <a:chExt cx="820" cy="768"/>
          </a:xfrm>
        </p:grpSpPr>
        <p:sp>
          <p:nvSpPr>
            <p:cNvPr id="8" name="AutoShape 7"/>
            <p:cNvSpPr>
              <a:spLocks noChangeArrowheads="1"/>
            </p:cNvSpPr>
            <p:nvPr/>
          </p:nvSpPr>
          <p:spPr bwMode="auto">
            <a:xfrm>
              <a:off x="3408" y="1274"/>
              <a:ext cx="366" cy="204"/>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Halo</a:t>
              </a:r>
              <a:endParaRPr lang="en-US" sz="1400" b="1">
                <a:solidFill>
                  <a:srgbClr val="FFFF00"/>
                </a:solidFill>
              </a:endParaRPr>
            </a:p>
          </p:txBody>
        </p:sp>
        <p:sp>
          <p:nvSpPr>
            <p:cNvPr id="9" name="AutoShape 8"/>
            <p:cNvSpPr>
              <a:spLocks noChangeArrowheads="1"/>
            </p:cNvSpPr>
            <p:nvPr/>
          </p:nvSpPr>
          <p:spPr bwMode="auto">
            <a:xfrm rot="2562344">
              <a:off x="2959" y="1839"/>
              <a:ext cx="820" cy="20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Gas, sources</a:t>
              </a:r>
              <a:endParaRPr lang="en-US" sz="1400" b="1">
                <a:solidFill>
                  <a:srgbClr val="FFFF00"/>
                </a:solidFill>
              </a:endParaRPr>
            </a:p>
          </p:txBody>
        </p:sp>
      </p:grpSp>
      <p:sp>
        <p:nvSpPr>
          <p:cNvPr id="10" name="Line 9"/>
          <p:cNvSpPr>
            <a:spLocks noChangeShapeType="1"/>
          </p:cNvSpPr>
          <p:nvPr/>
        </p:nvSpPr>
        <p:spPr bwMode="auto">
          <a:xfrm flipH="1">
            <a:off x="5178425" y="1968500"/>
            <a:ext cx="212725" cy="254000"/>
          </a:xfrm>
          <a:prstGeom prst="line">
            <a:avLst/>
          </a:prstGeom>
          <a:noFill/>
          <a:ln w="19050">
            <a:solidFill>
              <a:srgbClr val="FFFF00"/>
            </a:solidFill>
            <a:round/>
            <a:headEnd/>
            <a:tailEnd type="arrow" w="med" len="med"/>
          </a:ln>
        </p:spPr>
        <p:txBody>
          <a:bodyPr anchor="ctr">
            <a:prstTxWarp prst="textNoShape">
              <a:avLst/>
            </a:prstTxWarp>
            <a:spAutoFit/>
          </a:bodyPr>
          <a:lstStyle/>
          <a:p>
            <a:endParaRPr lang="en-US"/>
          </a:p>
        </p:txBody>
      </p:sp>
      <p:sp>
        <p:nvSpPr>
          <p:cNvPr id="11" name="Line 10"/>
          <p:cNvSpPr>
            <a:spLocks noChangeShapeType="1"/>
          </p:cNvSpPr>
          <p:nvPr/>
        </p:nvSpPr>
        <p:spPr bwMode="auto">
          <a:xfrm flipH="1">
            <a:off x="4902200" y="2282825"/>
            <a:ext cx="203200" cy="233363"/>
          </a:xfrm>
          <a:prstGeom prst="line">
            <a:avLst/>
          </a:prstGeom>
          <a:noFill/>
          <a:ln w="19050">
            <a:solidFill>
              <a:srgbClr val="FFFF00"/>
            </a:solidFill>
            <a:round/>
            <a:headEnd type="arrow" w="med" len="med"/>
            <a:tailEnd/>
          </a:ln>
        </p:spPr>
        <p:txBody>
          <a:bodyPr wrap="none" anchor="ctr">
            <a:prstTxWarp prst="textNoShape">
              <a:avLst/>
            </a:prstTxWarp>
            <a:spAutoFit/>
          </a:bodyPr>
          <a:lstStyle/>
          <a:p>
            <a:endParaRPr lang="en-US"/>
          </a:p>
        </p:txBody>
      </p:sp>
      <p:sp>
        <p:nvSpPr>
          <p:cNvPr id="12" name="AutoShape 11"/>
          <p:cNvSpPr>
            <a:spLocks noChangeArrowheads="1"/>
          </p:cNvSpPr>
          <p:nvPr/>
        </p:nvSpPr>
        <p:spPr bwMode="auto">
          <a:xfrm rot="18579334">
            <a:off x="4658519" y="1950244"/>
            <a:ext cx="790575"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100 pc</a:t>
            </a:r>
            <a:endParaRPr lang="en-US" sz="1400" b="1">
              <a:solidFill>
                <a:srgbClr val="FFFF00"/>
              </a:solidFill>
            </a:endParaRPr>
          </a:p>
        </p:txBody>
      </p:sp>
      <p:sp>
        <p:nvSpPr>
          <p:cNvPr id="13" name="Line 12"/>
          <p:cNvSpPr>
            <a:spLocks noChangeShapeType="1"/>
          </p:cNvSpPr>
          <p:nvPr/>
        </p:nvSpPr>
        <p:spPr bwMode="auto">
          <a:xfrm>
            <a:off x="5694363" y="1136650"/>
            <a:ext cx="3089275" cy="2874963"/>
          </a:xfrm>
          <a:prstGeom prst="line">
            <a:avLst/>
          </a:prstGeom>
          <a:noFill/>
          <a:ln w="28575">
            <a:solidFill>
              <a:srgbClr val="FF3300"/>
            </a:solidFill>
            <a:round/>
            <a:headEnd type="arrow" w="med" len="med"/>
            <a:tailEnd type="arrow" w="med" len="med"/>
          </a:ln>
          <a:effectLst>
            <a:outerShdw blurRad="50800" dist="38100" dir="2700000">
              <a:srgbClr val="000000">
                <a:alpha val="43000"/>
              </a:srgbClr>
            </a:outerShdw>
          </a:effectLst>
        </p:spPr>
        <p:txBody>
          <a:bodyPr wrap="none" anchor="ctr">
            <a:prstTxWarp prst="textNoShape">
              <a:avLst/>
            </a:prstTxWarp>
            <a:spAutoFit/>
          </a:bodyPr>
          <a:lstStyle/>
          <a:p>
            <a:endParaRPr lang="en-US"/>
          </a:p>
        </p:txBody>
      </p:sp>
      <p:sp>
        <p:nvSpPr>
          <p:cNvPr id="14" name="AutoShape 13"/>
          <p:cNvSpPr>
            <a:spLocks noChangeArrowheads="1"/>
          </p:cNvSpPr>
          <p:nvPr/>
        </p:nvSpPr>
        <p:spPr bwMode="auto">
          <a:xfrm rot="2547619">
            <a:off x="6900863" y="2184400"/>
            <a:ext cx="779462" cy="323850"/>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40 kpc</a:t>
            </a:r>
            <a:endParaRPr lang="en-US" sz="1400" b="1">
              <a:solidFill>
                <a:srgbClr val="FFFF00"/>
              </a:solidFill>
            </a:endParaRPr>
          </a:p>
        </p:txBody>
      </p:sp>
      <p:sp>
        <p:nvSpPr>
          <p:cNvPr id="15" name="AutoShape 14"/>
          <p:cNvSpPr>
            <a:spLocks noChangeAspect="1" noChangeArrowheads="1"/>
          </p:cNvSpPr>
          <p:nvPr/>
        </p:nvSpPr>
        <p:spPr bwMode="auto">
          <a:xfrm>
            <a:off x="7107238" y="4092575"/>
            <a:ext cx="100012" cy="95250"/>
          </a:xfrm>
          <a:prstGeom prst="star5">
            <a:avLst/>
          </a:prstGeom>
          <a:solidFill>
            <a:srgbClr val="FFFF00"/>
          </a:solidFill>
          <a:ln w="19050">
            <a:solidFill>
              <a:srgbClr val="FF3300"/>
            </a:solidFill>
            <a:miter lim="800000"/>
            <a:headEnd/>
            <a:tailEnd/>
          </a:ln>
          <a:effectLst/>
        </p:spPr>
        <p:txBody>
          <a:bodyPr wrap="none" anchor="ctr">
            <a:prstTxWarp prst="textNoShape">
              <a:avLst/>
            </a:prstTxWarp>
            <a:spAutoFit/>
          </a:bodyPr>
          <a:lstStyle/>
          <a:p>
            <a:pPr>
              <a:defRPr/>
            </a:pPr>
            <a:endParaRPr lang="en-US"/>
          </a:p>
        </p:txBody>
      </p:sp>
      <p:sp>
        <p:nvSpPr>
          <p:cNvPr id="16" name="Line 15"/>
          <p:cNvSpPr>
            <a:spLocks noChangeShapeType="1"/>
          </p:cNvSpPr>
          <p:nvPr/>
        </p:nvSpPr>
        <p:spPr bwMode="auto">
          <a:xfrm flipV="1">
            <a:off x="7962900" y="4695825"/>
            <a:ext cx="947738" cy="1085850"/>
          </a:xfrm>
          <a:prstGeom prst="line">
            <a:avLst/>
          </a:prstGeom>
          <a:noFill/>
          <a:ln w="28575">
            <a:solidFill>
              <a:srgbClr val="FF3300"/>
            </a:solidFill>
            <a:round/>
            <a:headEnd type="arrow" w="med" len="med"/>
            <a:tailEnd type="arrow" w="med" len="med"/>
          </a:ln>
          <a:effectLst>
            <a:outerShdw blurRad="50800" dist="38100" dir="2700000">
              <a:srgbClr val="000000">
                <a:alpha val="43000"/>
              </a:srgbClr>
            </a:outerShdw>
          </a:effectLst>
        </p:spPr>
        <p:txBody>
          <a:bodyPr anchor="ctr">
            <a:prstTxWarp prst="textNoShape">
              <a:avLst/>
            </a:prstTxWarp>
            <a:spAutoFit/>
          </a:bodyPr>
          <a:lstStyle/>
          <a:p>
            <a:endParaRPr lang="en-US"/>
          </a:p>
        </p:txBody>
      </p:sp>
      <p:sp>
        <p:nvSpPr>
          <p:cNvPr id="17" name="AutoShape 16"/>
          <p:cNvSpPr>
            <a:spLocks noChangeArrowheads="1"/>
          </p:cNvSpPr>
          <p:nvPr/>
        </p:nvSpPr>
        <p:spPr bwMode="auto">
          <a:xfrm rot="18681776">
            <a:off x="7819231" y="4849020"/>
            <a:ext cx="993775" cy="322262"/>
          </a:xfrm>
          <a:prstGeom prst="flowChartAlternateProcess">
            <a:avLst/>
          </a:prstGeom>
          <a:noFill/>
          <a:ln w="28575">
            <a:noFill/>
            <a:miter lim="800000"/>
            <a:headEnd/>
            <a:tailEnd/>
          </a:ln>
          <a:effectLst>
            <a:outerShdw blurRad="50800" dist="38100" dir="2700000">
              <a:srgbClr val="000000">
                <a:alpha val="43000"/>
              </a:srgbClr>
            </a:outerShdw>
          </a:effectLst>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3300"/>
                </a:solidFill>
                <a:ea typeface="ＭＳ Ｐゴシック" charset="-128"/>
                <a:cs typeface="ＭＳ Ｐゴシック" charset="-128"/>
              </a:rPr>
              <a:t>4-12 kpc</a:t>
            </a:r>
            <a:endParaRPr lang="en-US" sz="1400" b="1">
              <a:solidFill>
                <a:srgbClr val="FF3300"/>
              </a:solidFill>
            </a:endParaRPr>
          </a:p>
        </p:txBody>
      </p:sp>
      <p:sp>
        <p:nvSpPr>
          <p:cNvPr id="18" name="AutoShape 17"/>
          <p:cNvSpPr>
            <a:spLocks noChangeArrowheads="1"/>
          </p:cNvSpPr>
          <p:nvPr/>
        </p:nvSpPr>
        <p:spPr bwMode="auto">
          <a:xfrm>
            <a:off x="5413375" y="2284413"/>
            <a:ext cx="1419225" cy="323850"/>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0.1-0.01/ccm</a:t>
            </a:r>
            <a:endParaRPr lang="en-US" sz="1400" b="1">
              <a:solidFill>
                <a:srgbClr val="FFFF00"/>
              </a:solidFill>
            </a:endParaRPr>
          </a:p>
        </p:txBody>
      </p:sp>
      <p:sp>
        <p:nvSpPr>
          <p:cNvPr id="19" name="AutoShape 18"/>
          <p:cNvSpPr>
            <a:spLocks noChangeArrowheads="1"/>
          </p:cNvSpPr>
          <p:nvPr/>
        </p:nvSpPr>
        <p:spPr bwMode="auto">
          <a:xfrm rot="2461651">
            <a:off x="4954588" y="3087688"/>
            <a:ext cx="1154112" cy="322262"/>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1-100/ccm</a:t>
            </a:r>
            <a:endParaRPr lang="en-US" sz="1400" b="1">
              <a:solidFill>
                <a:srgbClr val="FFFF00"/>
              </a:solidFill>
            </a:endParaRPr>
          </a:p>
        </p:txBody>
      </p:sp>
      <p:sp>
        <p:nvSpPr>
          <p:cNvPr id="20" name="AutoShape 19"/>
          <p:cNvSpPr>
            <a:spLocks noChangeArrowheads="1"/>
          </p:cNvSpPr>
          <p:nvPr/>
        </p:nvSpPr>
        <p:spPr bwMode="auto">
          <a:xfrm>
            <a:off x="4786313" y="5568950"/>
            <a:ext cx="1870075"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Intergalactic space</a:t>
            </a:r>
            <a:endParaRPr lang="en-US" sz="1400" b="1">
              <a:solidFill>
                <a:srgbClr val="FFFF00"/>
              </a:solidFill>
            </a:endParaRPr>
          </a:p>
        </p:txBody>
      </p:sp>
      <p:pic>
        <p:nvPicPr>
          <p:cNvPr id="21" name="Picture 21"/>
          <p:cNvPicPr>
            <a:picLocks noChangeAspect="1" noChangeArrowheads="1"/>
          </p:cNvPicPr>
          <p:nvPr/>
        </p:nvPicPr>
        <p:blipFill>
          <a:blip r:embed="rId3"/>
          <a:srcRect/>
          <a:stretch>
            <a:fillRect/>
          </a:stretch>
        </p:blipFill>
        <p:spPr bwMode="auto">
          <a:xfrm>
            <a:off x="774700" y="1435100"/>
            <a:ext cx="2976563" cy="4330700"/>
          </a:xfrm>
          <a:prstGeom prst="rect">
            <a:avLst/>
          </a:prstGeom>
          <a:noFill/>
          <a:ln w="9525">
            <a:noFill/>
            <a:miter lim="800000"/>
            <a:headEnd/>
            <a:tailEnd/>
          </a:ln>
          <a:effectLst>
            <a:outerShdw blurRad="50800" dist="38100" dir="2700000">
              <a:srgbClr val="000000">
                <a:alpha val="43000"/>
              </a:srgbClr>
            </a:outerShdw>
          </a:effectLst>
        </p:spPr>
      </p:pic>
      <p:sp>
        <p:nvSpPr>
          <p:cNvPr id="22" name="Text Box 22"/>
          <p:cNvSpPr txBox="1">
            <a:spLocks noChangeArrowheads="1"/>
          </p:cNvSpPr>
          <p:nvPr/>
        </p:nvSpPr>
        <p:spPr bwMode="auto">
          <a:xfrm>
            <a:off x="392113" y="5727700"/>
            <a:ext cx="3608387" cy="454025"/>
          </a:xfrm>
          <a:prstGeom prst="rect">
            <a:avLst/>
          </a:prstGeom>
          <a:noFill/>
          <a:ln w="38100">
            <a:noFill/>
            <a:miter lim="800000"/>
            <a:headEnd/>
            <a:tailEnd/>
          </a:ln>
        </p:spPr>
        <p:txBody>
          <a:bodyPr wrap="none" lIns="89392" tIns="44696" rIns="89392" bIns="44696" anchor="ctr">
            <a:prstTxWarp prst="textNoShape">
              <a:avLst/>
            </a:prstTxWarp>
            <a:spAutoFit/>
          </a:bodyPr>
          <a:lstStyle/>
          <a:p>
            <a:pPr algn="ctr" defTabSz="893763">
              <a:lnSpc>
                <a:spcPct val="100000"/>
              </a:lnSpc>
              <a:spcBef>
                <a:spcPct val="0"/>
              </a:spcBef>
            </a:pPr>
            <a:r>
              <a:rPr lang="en-US" sz="1200" b="1" dirty="0">
                <a:solidFill>
                  <a:schemeClr val="tx1"/>
                </a:solidFill>
                <a:latin typeface="Arial" charset="0"/>
              </a:rPr>
              <a:t>R Band image of NGC891</a:t>
            </a:r>
          </a:p>
          <a:p>
            <a:pPr algn="ctr" defTabSz="893763">
              <a:lnSpc>
                <a:spcPct val="100000"/>
              </a:lnSpc>
              <a:spcBef>
                <a:spcPct val="0"/>
              </a:spcBef>
            </a:pPr>
            <a:r>
              <a:rPr lang="en-US" sz="1200" b="1" dirty="0">
                <a:solidFill>
                  <a:schemeClr val="tx1"/>
                </a:solidFill>
                <a:latin typeface="Arial" charset="0"/>
              </a:rPr>
              <a:t>1.4 GHz continuum (NVSS), 1,2,…64 </a:t>
            </a:r>
            <a:r>
              <a:rPr lang="en-US" sz="1200" b="1" dirty="0" err="1">
                <a:solidFill>
                  <a:schemeClr val="tx1"/>
                </a:solidFill>
                <a:latin typeface="Arial" charset="0"/>
              </a:rPr>
              <a:t>mJy</a:t>
            </a:r>
            <a:r>
              <a:rPr lang="en-US" sz="1200" b="1" dirty="0">
                <a:solidFill>
                  <a:schemeClr val="tx1"/>
                </a:solidFill>
                <a:latin typeface="Arial" charset="0"/>
              </a:rPr>
              <a:t>/ beam</a:t>
            </a:r>
          </a:p>
        </p:txBody>
      </p:sp>
      <p:sp>
        <p:nvSpPr>
          <p:cNvPr id="23" name="Text Box 23"/>
          <p:cNvSpPr txBox="1">
            <a:spLocks noChangeArrowheads="1"/>
          </p:cNvSpPr>
          <p:nvPr/>
        </p:nvSpPr>
        <p:spPr bwMode="auto">
          <a:xfrm>
            <a:off x="279400" y="901700"/>
            <a:ext cx="3918783" cy="459597"/>
          </a:xfrm>
          <a:prstGeom prst="rect">
            <a:avLst/>
          </a:prstGeom>
          <a:noFill/>
          <a:ln w="38100">
            <a:noFill/>
            <a:miter lim="800000"/>
            <a:headEnd/>
            <a:tailEnd/>
          </a:ln>
        </p:spPr>
        <p:txBody>
          <a:bodyPr wrap="none" lIns="89392" tIns="44696" rIns="89392" bIns="44696" anchor="ctr">
            <a:prstTxWarp prst="textNoShape">
              <a:avLst/>
            </a:prstTxWarp>
            <a:spAutoFit/>
          </a:bodyPr>
          <a:lstStyle/>
          <a:p>
            <a:pPr algn="ctr" defTabSz="893763">
              <a:lnSpc>
                <a:spcPct val="100000"/>
              </a:lnSpc>
              <a:spcBef>
                <a:spcPct val="0"/>
              </a:spcBef>
            </a:pPr>
            <a:r>
              <a:rPr lang="en-US" sz="1200" dirty="0">
                <a:solidFill>
                  <a:schemeClr val="tx1">
                    <a:lumMod val="65000"/>
                    <a:lumOff val="35000"/>
                  </a:schemeClr>
                </a:solidFill>
                <a:latin typeface="Arial" charset="0"/>
              </a:rPr>
              <a:t>Optical image: Cheng et al. 1992, Brinkman et al. 1993</a:t>
            </a:r>
          </a:p>
          <a:p>
            <a:pPr algn="ctr" defTabSz="893763">
              <a:lnSpc>
                <a:spcPct val="100000"/>
              </a:lnSpc>
              <a:spcBef>
                <a:spcPct val="0"/>
              </a:spcBef>
            </a:pPr>
            <a:r>
              <a:rPr lang="en-US" sz="1200" dirty="0">
                <a:solidFill>
                  <a:schemeClr val="tx1">
                    <a:lumMod val="65000"/>
                    <a:lumOff val="35000"/>
                  </a:schemeClr>
                </a:solidFill>
                <a:latin typeface="Arial" charset="0"/>
              </a:rPr>
              <a:t>Radio contours: Condon et al. 1998 AJ </a:t>
            </a:r>
            <a:r>
              <a:rPr lang="en-US" sz="1200" b="1" dirty="0">
                <a:solidFill>
                  <a:schemeClr val="tx1">
                    <a:lumMod val="65000"/>
                    <a:lumOff val="35000"/>
                  </a:schemeClr>
                </a:solidFill>
                <a:latin typeface="Arial" charset="0"/>
              </a:rPr>
              <a:t>115</a:t>
            </a:r>
            <a:r>
              <a:rPr lang="en-US" sz="1200" dirty="0">
                <a:solidFill>
                  <a:schemeClr val="tx1">
                    <a:lumMod val="65000"/>
                    <a:lumOff val="35000"/>
                  </a:schemeClr>
                </a:solidFill>
                <a:latin typeface="Arial" charset="0"/>
              </a:rPr>
              <a:t>, 1693</a:t>
            </a:r>
          </a:p>
        </p:txBody>
      </p:sp>
      <p:sp>
        <p:nvSpPr>
          <p:cNvPr id="24" name="Text Box 24"/>
          <p:cNvSpPr txBox="1">
            <a:spLocks noChangeArrowheads="1"/>
          </p:cNvSpPr>
          <p:nvPr/>
        </p:nvSpPr>
        <p:spPr bwMode="auto">
          <a:xfrm>
            <a:off x="2282825" y="1970088"/>
            <a:ext cx="768350" cy="271462"/>
          </a:xfrm>
          <a:prstGeom prst="rect">
            <a:avLst/>
          </a:prstGeom>
          <a:noFill/>
          <a:ln w="38100">
            <a:noFill/>
            <a:miter lim="800000"/>
            <a:headEnd/>
            <a:tailEnd/>
          </a:ln>
        </p:spPr>
        <p:txBody>
          <a:bodyPr wrap="none" lIns="89392" tIns="44696" rIns="89392" bIns="44696" anchor="ctr">
            <a:prstTxWarp prst="textNoShape">
              <a:avLst/>
            </a:prstTxWarp>
            <a:spAutoFit/>
          </a:bodyPr>
          <a:lstStyle/>
          <a:p>
            <a:pPr algn="ctr" defTabSz="893763">
              <a:lnSpc>
                <a:spcPct val="100000"/>
              </a:lnSpc>
              <a:spcBef>
                <a:spcPct val="0"/>
              </a:spcBef>
            </a:pPr>
            <a:r>
              <a:rPr lang="en-US" sz="1200" b="1">
                <a:solidFill>
                  <a:srgbClr val="FFFF00"/>
                </a:solidFill>
                <a:latin typeface="Arial" charset="0"/>
              </a:rPr>
              <a:t>NGC891</a:t>
            </a:r>
            <a:endParaRPr lang="en-US" sz="1200">
              <a:solidFill>
                <a:srgbClr val="FFFF00"/>
              </a:solidFill>
              <a:latin typeface="Arial" charset="0"/>
            </a:endParaRPr>
          </a:p>
        </p:txBody>
      </p:sp>
      <p:sp>
        <p:nvSpPr>
          <p:cNvPr id="25" name="AutoShape 25"/>
          <p:cNvSpPr>
            <a:spLocks noChangeArrowheads="1"/>
          </p:cNvSpPr>
          <p:nvPr/>
        </p:nvSpPr>
        <p:spPr bwMode="auto">
          <a:xfrm>
            <a:off x="7092950" y="3819525"/>
            <a:ext cx="512763" cy="323850"/>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Sun</a:t>
            </a:r>
            <a:endParaRPr lang="en-US" sz="1400" b="1">
              <a:solidFill>
                <a:srgbClr val="FFFF00"/>
              </a:solidFill>
            </a:endParaRPr>
          </a:p>
        </p:txBody>
      </p:sp>
      <p:sp>
        <p:nvSpPr>
          <p:cNvPr id="26" name="Text Box 26"/>
          <p:cNvSpPr txBox="1">
            <a:spLocks noChangeArrowheads="1"/>
          </p:cNvSpPr>
          <p:nvPr/>
        </p:nvSpPr>
        <p:spPr bwMode="auto">
          <a:xfrm>
            <a:off x="4322763" y="6072188"/>
            <a:ext cx="4287837" cy="336550"/>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600" dirty="0">
                <a:solidFill>
                  <a:schemeClr val="tx2"/>
                </a:solidFill>
              </a:rPr>
              <a:t>“Flat halo” model (</a:t>
            </a:r>
            <a:r>
              <a:rPr lang="en-US" sz="1600" dirty="0" err="1">
                <a:solidFill>
                  <a:schemeClr val="tx2"/>
                </a:solidFill>
              </a:rPr>
              <a:t>Ginzburg</a:t>
            </a:r>
            <a:r>
              <a:rPr lang="en-US" sz="1600" dirty="0">
                <a:solidFill>
                  <a:schemeClr val="tx2"/>
                </a:solidFill>
              </a:rPr>
              <a:t> &amp; </a:t>
            </a:r>
            <a:r>
              <a:rPr lang="en-US" sz="1600" dirty="0" err="1">
                <a:solidFill>
                  <a:schemeClr val="tx2"/>
                </a:solidFill>
              </a:rPr>
              <a:t>Ptuskin</a:t>
            </a:r>
            <a:r>
              <a:rPr lang="en-US" sz="1600" dirty="0">
                <a:solidFill>
                  <a:schemeClr val="tx2"/>
                </a:solidFill>
              </a:rPr>
              <a:t> 1976)</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02" name="Picture 2" descr="Milchstr"/>
          <p:cNvPicPr>
            <a:picLocks noChangeAspect="1" noChangeArrowheads="1"/>
          </p:cNvPicPr>
          <p:nvPr/>
        </p:nvPicPr>
        <p:blipFill>
          <a:blip r:embed="rId3"/>
          <a:srcRect/>
          <a:stretch>
            <a:fillRect/>
          </a:stretch>
        </p:blipFill>
        <p:spPr bwMode="auto">
          <a:xfrm>
            <a:off x="0" y="838200"/>
            <a:ext cx="9144000" cy="5562600"/>
          </a:xfrm>
          <a:prstGeom prst="rect">
            <a:avLst/>
          </a:prstGeom>
          <a:noFill/>
          <a:ln w="0">
            <a:solidFill>
              <a:srgbClr val="000066"/>
            </a:solidFill>
            <a:miter lim="800000"/>
            <a:headEnd/>
            <a:tailEnd/>
          </a:ln>
          <a:effectLst>
            <a:outerShdw blurRad="50800" dist="38100" dir="2700000">
              <a:srgbClr val="000000">
                <a:alpha val="43000"/>
              </a:srgbClr>
            </a:outerShdw>
          </a:effectLst>
        </p:spPr>
      </p:pic>
      <p:sp>
        <p:nvSpPr>
          <p:cNvPr id="51203" name="Rectangle 3"/>
          <p:cNvSpPr>
            <a:spLocks noGrp="1" noChangeArrowheads="1"/>
          </p:cNvSpPr>
          <p:nvPr>
            <p:ph type="title"/>
          </p:nvPr>
        </p:nvSpPr>
        <p:spPr>
          <a:xfrm>
            <a:off x="1168400" y="100013"/>
            <a:ext cx="7239000" cy="533400"/>
          </a:xfrm>
        </p:spPr>
        <p:txBody>
          <a:bodyPr/>
          <a:lstStyle/>
          <a:p>
            <a:pPr eaLnBrk="1" hangingPunct="1"/>
            <a:r>
              <a:rPr lang="en-US" sz="2400" dirty="0">
                <a:solidFill>
                  <a:schemeClr val="tx2"/>
                </a:solidFill>
              </a:rPr>
              <a:t>Nuclear component in CR: What we can learn? </a:t>
            </a:r>
          </a:p>
        </p:txBody>
      </p:sp>
      <p:sp>
        <p:nvSpPr>
          <p:cNvPr id="51204" name="AutoShape 4"/>
          <p:cNvSpPr>
            <a:spLocks noChangeArrowheads="1"/>
          </p:cNvSpPr>
          <p:nvPr/>
        </p:nvSpPr>
        <p:spPr bwMode="auto">
          <a:xfrm>
            <a:off x="2747963" y="1447800"/>
            <a:ext cx="2971800" cy="1447800"/>
          </a:xfrm>
          <a:prstGeom prst="flowChartAlternateProcess">
            <a:avLst/>
          </a:prstGeom>
          <a:noFill/>
          <a:ln w="38100">
            <a:solidFill>
              <a:schemeClr val="bg1"/>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u="sng">
                <a:solidFill>
                  <a:schemeClr val="bg1"/>
                </a:solidFill>
              </a:rPr>
              <a:t>Propagation parameters</a:t>
            </a:r>
            <a:r>
              <a:rPr lang="en-US" sz="1800">
                <a:solidFill>
                  <a:schemeClr val="bg1"/>
                </a:solidFill>
              </a:rPr>
              <a:t>:</a:t>
            </a:r>
          </a:p>
          <a:p>
            <a:pPr algn="ctr">
              <a:lnSpc>
                <a:spcPct val="100000"/>
              </a:lnSpc>
            </a:pPr>
            <a:r>
              <a:rPr lang="en-US" sz="1800">
                <a:solidFill>
                  <a:schemeClr val="bg1"/>
                </a:solidFill>
              </a:rPr>
              <a:t>Diffusion coeff., halo size, Alfvén speed, convection velocity…</a:t>
            </a:r>
          </a:p>
        </p:txBody>
      </p:sp>
      <p:sp>
        <p:nvSpPr>
          <p:cNvPr id="51205" name="AutoShape 5"/>
          <p:cNvSpPr>
            <a:spLocks noChangeArrowheads="1"/>
          </p:cNvSpPr>
          <p:nvPr/>
        </p:nvSpPr>
        <p:spPr bwMode="auto">
          <a:xfrm>
            <a:off x="2743200" y="3048000"/>
            <a:ext cx="2514600" cy="914400"/>
          </a:xfrm>
          <a:prstGeom prst="flowChartAlternateProcess">
            <a:avLst/>
          </a:prstGeom>
          <a:noFill/>
          <a:ln w="38100">
            <a:solidFill>
              <a:schemeClr val="tx1"/>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u="sng">
                <a:solidFill>
                  <a:srgbClr val="000000"/>
                </a:solidFill>
              </a:rPr>
              <a:t>Energy markers</a:t>
            </a:r>
            <a:r>
              <a:rPr lang="en-US" sz="1800">
                <a:solidFill>
                  <a:srgbClr val="000000"/>
                </a:solidFill>
              </a:rPr>
              <a:t>:</a:t>
            </a:r>
          </a:p>
          <a:p>
            <a:pPr algn="ctr">
              <a:lnSpc>
                <a:spcPct val="100000"/>
              </a:lnSpc>
            </a:pPr>
            <a:r>
              <a:rPr lang="en-US" sz="1800">
                <a:solidFill>
                  <a:srgbClr val="000000"/>
                </a:solidFill>
              </a:rPr>
              <a:t>Reacceleration, solar modulation</a:t>
            </a:r>
          </a:p>
        </p:txBody>
      </p:sp>
      <p:sp>
        <p:nvSpPr>
          <p:cNvPr id="51206" name="AutoShape 6"/>
          <p:cNvSpPr>
            <a:spLocks noChangeArrowheads="1"/>
          </p:cNvSpPr>
          <p:nvPr/>
        </p:nvSpPr>
        <p:spPr bwMode="auto">
          <a:xfrm>
            <a:off x="2514600" y="4343400"/>
            <a:ext cx="2133600" cy="838200"/>
          </a:xfrm>
          <a:prstGeom prst="flowChartAlternateProcess">
            <a:avLst/>
          </a:prstGeom>
          <a:noFill/>
          <a:ln w="38100">
            <a:solidFill>
              <a:schemeClr val="bg1"/>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u="sng">
                <a:solidFill>
                  <a:schemeClr val="bg1"/>
                </a:solidFill>
              </a:rPr>
              <a:t>Local medium:</a:t>
            </a:r>
            <a:r>
              <a:rPr lang="en-US" sz="1800">
                <a:solidFill>
                  <a:schemeClr val="bg1"/>
                </a:solidFill>
              </a:rPr>
              <a:t> Local Bubble</a:t>
            </a:r>
          </a:p>
        </p:txBody>
      </p:sp>
      <p:sp>
        <p:nvSpPr>
          <p:cNvPr id="51207" name="AutoShape 7"/>
          <p:cNvSpPr>
            <a:spLocks noChangeArrowheads="1"/>
          </p:cNvSpPr>
          <p:nvPr/>
        </p:nvSpPr>
        <p:spPr bwMode="auto">
          <a:xfrm>
            <a:off x="2743200" y="5334000"/>
            <a:ext cx="2971800" cy="990600"/>
          </a:xfrm>
          <a:prstGeom prst="flowChartAlternateProcess">
            <a:avLst/>
          </a:prstGeom>
          <a:noFill/>
          <a:ln w="38100">
            <a:solidFill>
              <a:schemeClr val="bg1"/>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a:solidFill>
                  <a:schemeClr val="bg1"/>
                </a:solidFill>
              </a:rPr>
              <a:t>Material &amp; acceleration sites, nucleosynthesis (r-vs. s-processes)</a:t>
            </a:r>
          </a:p>
        </p:txBody>
      </p:sp>
      <p:sp>
        <p:nvSpPr>
          <p:cNvPr id="51208" name="AutoShape 8"/>
          <p:cNvSpPr>
            <a:spLocks noChangeArrowheads="1"/>
          </p:cNvSpPr>
          <p:nvPr/>
        </p:nvSpPr>
        <p:spPr bwMode="auto">
          <a:xfrm>
            <a:off x="304800" y="990600"/>
            <a:ext cx="2498725" cy="685800"/>
          </a:xfrm>
          <a:prstGeom prst="flowChartAlternateProcess">
            <a:avLst/>
          </a:prstGeom>
          <a:noFill/>
          <a:ln w="38100">
            <a:solidFill>
              <a:srgbClr val="FFFF00"/>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a:solidFill>
                  <a:srgbClr val="FFFF00"/>
                </a:solidFill>
              </a:rPr>
              <a:t>Stable secondaries: </a:t>
            </a:r>
          </a:p>
          <a:p>
            <a:pPr algn="ctr">
              <a:lnSpc>
                <a:spcPct val="100000"/>
              </a:lnSpc>
            </a:pPr>
            <a:r>
              <a:rPr lang="en-US" sz="1800">
                <a:solidFill>
                  <a:srgbClr val="FFFF00"/>
                </a:solidFill>
              </a:rPr>
              <a:t>Li, Be, B, Sc, Ti, V </a:t>
            </a:r>
          </a:p>
        </p:txBody>
      </p:sp>
      <p:sp>
        <p:nvSpPr>
          <p:cNvPr id="51209" name="AutoShape 9"/>
          <p:cNvSpPr>
            <a:spLocks noChangeArrowheads="1"/>
          </p:cNvSpPr>
          <p:nvPr/>
        </p:nvSpPr>
        <p:spPr bwMode="auto">
          <a:xfrm>
            <a:off x="444500" y="1905000"/>
            <a:ext cx="2498725" cy="685800"/>
          </a:xfrm>
          <a:prstGeom prst="flowChartAlternateProcess">
            <a:avLst/>
          </a:prstGeom>
          <a:noFill/>
          <a:ln w="38100">
            <a:solidFill>
              <a:srgbClr val="FFFF00"/>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a:solidFill>
                  <a:srgbClr val="FFFF00"/>
                </a:solidFill>
              </a:rPr>
              <a:t>Radio (t</a:t>
            </a:r>
            <a:r>
              <a:rPr lang="en-US" sz="1800" baseline="-25000">
                <a:solidFill>
                  <a:srgbClr val="FFFF00"/>
                </a:solidFill>
              </a:rPr>
              <a:t>1/2</a:t>
            </a:r>
            <a:r>
              <a:rPr lang="en-US" sz="1800">
                <a:solidFill>
                  <a:srgbClr val="FFFF00"/>
                </a:solidFill>
              </a:rPr>
              <a:t>~1 Myr): </a:t>
            </a:r>
          </a:p>
          <a:p>
            <a:pPr algn="ctr">
              <a:lnSpc>
                <a:spcPct val="100000"/>
              </a:lnSpc>
            </a:pPr>
            <a:r>
              <a:rPr lang="en-US" sz="1800" baseline="30000">
                <a:solidFill>
                  <a:srgbClr val="FFFF00"/>
                </a:solidFill>
              </a:rPr>
              <a:t>10</a:t>
            </a:r>
            <a:r>
              <a:rPr lang="en-US" sz="1800">
                <a:solidFill>
                  <a:srgbClr val="FFFF00"/>
                </a:solidFill>
              </a:rPr>
              <a:t>Be, </a:t>
            </a:r>
            <a:r>
              <a:rPr lang="en-US" sz="1800" baseline="30000">
                <a:solidFill>
                  <a:srgbClr val="FFFF00"/>
                </a:solidFill>
              </a:rPr>
              <a:t>26</a:t>
            </a:r>
            <a:r>
              <a:rPr lang="en-US" sz="1800">
                <a:solidFill>
                  <a:srgbClr val="FFFF00"/>
                </a:solidFill>
              </a:rPr>
              <a:t>Al, </a:t>
            </a:r>
            <a:r>
              <a:rPr lang="en-US" sz="1800" baseline="30000">
                <a:solidFill>
                  <a:srgbClr val="FFFF00"/>
                </a:solidFill>
              </a:rPr>
              <a:t>36</a:t>
            </a:r>
            <a:r>
              <a:rPr lang="en-US" sz="1800">
                <a:solidFill>
                  <a:srgbClr val="FFFF00"/>
                </a:solidFill>
              </a:rPr>
              <a:t>Cl, </a:t>
            </a:r>
            <a:r>
              <a:rPr lang="en-US" sz="1800" baseline="30000">
                <a:solidFill>
                  <a:srgbClr val="FFFF00"/>
                </a:solidFill>
              </a:rPr>
              <a:t>54</a:t>
            </a:r>
            <a:r>
              <a:rPr lang="en-US" sz="1800">
                <a:solidFill>
                  <a:srgbClr val="FFFF00"/>
                </a:solidFill>
              </a:rPr>
              <a:t>Mn </a:t>
            </a:r>
          </a:p>
        </p:txBody>
      </p:sp>
      <p:sp>
        <p:nvSpPr>
          <p:cNvPr id="51210" name="AutoShape 10"/>
          <p:cNvSpPr>
            <a:spLocks noChangeArrowheads="1"/>
          </p:cNvSpPr>
          <p:nvPr/>
        </p:nvSpPr>
        <p:spPr bwMode="auto">
          <a:xfrm>
            <a:off x="381000" y="2743200"/>
            <a:ext cx="2498725" cy="685800"/>
          </a:xfrm>
          <a:prstGeom prst="flowChartAlternateProcess">
            <a:avLst/>
          </a:prstGeom>
          <a:noFill/>
          <a:ln w="38100">
            <a:solidFill>
              <a:srgbClr val="FFFF00"/>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a:solidFill>
                  <a:srgbClr val="FFFF00"/>
                </a:solidFill>
              </a:rPr>
              <a:t>K-capture: </a:t>
            </a:r>
            <a:r>
              <a:rPr lang="en-US" sz="1800" baseline="30000">
                <a:solidFill>
                  <a:srgbClr val="FFFF00"/>
                </a:solidFill>
              </a:rPr>
              <a:t>37</a:t>
            </a:r>
            <a:r>
              <a:rPr lang="en-US" sz="1800">
                <a:solidFill>
                  <a:srgbClr val="FFFF00"/>
                </a:solidFill>
              </a:rPr>
              <a:t>Ar,</a:t>
            </a:r>
            <a:r>
              <a:rPr lang="en-US" sz="1800" baseline="30000">
                <a:solidFill>
                  <a:srgbClr val="FFFF00"/>
                </a:solidFill>
              </a:rPr>
              <a:t>49</a:t>
            </a:r>
            <a:r>
              <a:rPr lang="en-US" sz="1800">
                <a:solidFill>
                  <a:srgbClr val="FFFF00"/>
                </a:solidFill>
              </a:rPr>
              <a:t>V, </a:t>
            </a:r>
            <a:r>
              <a:rPr lang="en-US" sz="1800" baseline="30000">
                <a:solidFill>
                  <a:srgbClr val="FFFF00"/>
                </a:solidFill>
              </a:rPr>
              <a:t>51</a:t>
            </a:r>
            <a:r>
              <a:rPr lang="en-US" sz="1800">
                <a:solidFill>
                  <a:srgbClr val="FFFF00"/>
                </a:solidFill>
              </a:rPr>
              <a:t>Cr, </a:t>
            </a:r>
            <a:r>
              <a:rPr lang="en-US" sz="1800" baseline="30000">
                <a:solidFill>
                  <a:srgbClr val="FFFF00"/>
                </a:solidFill>
              </a:rPr>
              <a:t>55</a:t>
            </a:r>
            <a:r>
              <a:rPr lang="en-US" sz="1800">
                <a:solidFill>
                  <a:srgbClr val="FFFF00"/>
                </a:solidFill>
              </a:rPr>
              <a:t>Fe, </a:t>
            </a:r>
            <a:r>
              <a:rPr lang="en-US" sz="1800" baseline="30000">
                <a:solidFill>
                  <a:srgbClr val="FFFF00"/>
                </a:solidFill>
              </a:rPr>
              <a:t>57</a:t>
            </a:r>
            <a:r>
              <a:rPr lang="en-US" sz="1800">
                <a:solidFill>
                  <a:srgbClr val="FFFF00"/>
                </a:solidFill>
              </a:rPr>
              <a:t>Co</a:t>
            </a:r>
          </a:p>
        </p:txBody>
      </p:sp>
      <p:sp>
        <p:nvSpPr>
          <p:cNvPr id="51211" name="AutoShape 11"/>
          <p:cNvSpPr>
            <a:spLocks noChangeArrowheads="1"/>
          </p:cNvSpPr>
          <p:nvPr/>
        </p:nvSpPr>
        <p:spPr bwMode="auto">
          <a:xfrm>
            <a:off x="304800" y="4038600"/>
            <a:ext cx="2430463" cy="762000"/>
          </a:xfrm>
          <a:prstGeom prst="flowChartAlternateProcess">
            <a:avLst/>
          </a:prstGeom>
          <a:noFill/>
          <a:ln w="38100">
            <a:solidFill>
              <a:srgbClr val="FFFF00"/>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a:solidFill>
                  <a:srgbClr val="FFFF00"/>
                </a:solidFill>
              </a:rPr>
              <a:t>Short t</a:t>
            </a:r>
            <a:r>
              <a:rPr lang="en-US" sz="1800" baseline="-25000">
                <a:solidFill>
                  <a:srgbClr val="FFFF00"/>
                </a:solidFill>
              </a:rPr>
              <a:t>1/2 </a:t>
            </a:r>
            <a:r>
              <a:rPr lang="en-US" sz="1800">
                <a:solidFill>
                  <a:srgbClr val="FFFF00"/>
                </a:solidFill>
              </a:rPr>
              <a:t>radio </a:t>
            </a:r>
            <a:r>
              <a:rPr lang="en-US" sz="1800" baseline="30000">
                <a:solidFill>
                  <a:srgbClr val="FFFF00"/>
                </a:solidFill>
              </a:rPr>
              <a:t>14</a:t>
            </a:r>
            <a:r>
              <a:rPr lang="en-US" sz="1800">
                <a:solidFill>
                  <a:srgbClr val="FFFF00"/>
                </a:solidFill>
              </a:rPr>
              <a:t>C &amp; heavy Z&gt;30 </a:t>
            </a:r>
          </a:p>
        </p:txBody>
      </p:sp>
      <p:sp>
        <p:nvSpPr>
          <p:cNvPr id="51212" name="AutoShape 12"/>
          <p:cNvSpPr>
            <a:spLocks noChangeArrowheads="1"/>
          </p:cNvSpPr>
          <p:nvPr/>
        </p:nvSpPr>
        <p:spPr bwMode="auto">
          <a:xfrm>
            <a:off x="457200" y="4953000"/>
            <a:ext cx="2430463" cy="838200"/>
          </a:xfrm>
          <a:prstGeom prst="flowChartAlternateProcess">
            <a:avLst/>
          </a:prstGeom>
          <a:noFill/>
          <a:ln w="38100">
            <a:solidFill>
              <a:srgbClr val="FFFF00"/>
            </a:solidFill>
            <a:miter lim="800000"/>
            <a:headEnd/>
            <a:tailEnd/>
          </a:ln>
          <a:effectLst>
            <a:outerShdw blurRad="50800" dist="38100" dir="2700000">
              <a:srgbClr val="000000">
                <a:alpha val="43000"/>
              </a:srgbClr>
            </a:outerShdw>
          </a:effectLst>
        </p:spPr>
        <p:txBody>
          <a:bodyPr anchor="ctr">
            <a:prstTxWarp prst="textNoShape">
              <a:avLst/>
            </a:prstTxWarp>
          </a:bodyPr>
          <a:lstStyle/>
          <a:p>
            <a:pPr algn="ctr">
              <a:lnSpc>
                <a:spcPct val="100000"/>
              </a:lnSpc>
            </a:pPr>
            <a:r>
              <a:rPr lang="en-US" sz="1800">
                <a:solidFill>
                  <a:srgbClr val="FFFF00"/>
                </a:solidFill>
              </a:rPr>
              <a:t>Heavy Z&gt;30: </a:t>
            </a:r>
          </a:p>
          <a:p>
            <a:pPr algn="ctr">
              <a:lnSpc>
                <a:spcPct val="100000"/>
              </a:lnSpc>
            </a:pPr>
            <a:r>
              <a:rPr lang="en-US" sz="1800">
                <a:solidFill>
                  <a:srgbClr val="FFFF00"/>
                </a:solidFill>
              </a:rPr>
              <a:t>Cu, Zn, Ga, Ge, Rb </a:t>
            </a:r>
          </a:p>
        </p:txBody>
      </p:sp>
      <p:sp>
        <p:nvSpPr>
          <p:cNvPr id="51213" name="AutoShape 13"/>
          <p:cNvSpPr>
            <a:spLocks noChangeArrowheads="1"/>
          </p:cNvSpPr>
          <p:nvPr/>
        </p:nvSpPr>
        <p:spPr bwMode="auto">
          <a:xfrm rot="-636913">
            <a:off x="5549900" y="431800"/>
            <a:ext cx="2667000" cy="2514600"/>
          </a:xfrm>
          <a:prstGeom prst="irregularSeal1">
            <a:avLst/>
          </a:prstGeom>
          <a:gradFill rotWithShape="1">
            <a:gsLst>
              <a:gs pos="0">
                <a:srgbClr val="FFFF00"/>
              </a:gs>
              <a:gs pos="100000">
                <a:srgbClr val="FF0000"/>
              </a:gs>
            </a:gsLst>
            <a:path path="shape">
              <a:fillToRect l="50000" t="50000" r="50000" b="50000"/>
            </a:path>
          </a:gradFill>
          <a:ln w="9525">
            <a:solidFill>
              <a:srgbClr val="FF0000"/>
            </a:solidFill>
            <a:miter lim="800000"/>
            <a:headEnd/>
            <a:tailEnd/>
          </a:ln>
          <a:effectLst>
            <a:outerShdw blurRad="50800" dist="38100" dir="2700000">
              <a:srgbClr val="000000">
                <a:alpha val="43000"/>
              </a:srgbClr>
            </a:outerShdw>
          </a:effectLst>
        </p:spPr>
        <p:txBody>
          <a:bodyPr wrap="none" anchor="ctr">
            <a:prstTxWarp prst="textNoShape">
              <a:avLst/>
            </a:prstTxWarp>
          </a:bodyPr>
          <a:lstStyle/>
          <a:p>
            <a:pPr marL="342900" indent="-342900" algn="ctr">
              <a:lnSpc>
                <a:spcPct val="60000"/>
              </a:lnSpc>
            </a:pPr>
            <a:r>
              <a:rPr lang="en-US" sz="1800">
                <a:solidFill>
                  <a:schemeClr val="tx1"/>
                </a:solidFill>
              </a:rPr>
              <a:t>Nucleo-</a:t>
            </a:r>
          </a:p>
          <a:p>
            <a:pPr marL="342900" indent="-342900" algn="ctr">
              <a:lnSpc>
                <a:spcPct val="60000"/>
              </a:lnSpc>
            </a:pPr>
            <a:r>
              <a:rPr lang="en-US" sz="1800">
                <a:solidFill>
                  <a:schemeClr val="tx1"/>
                </a:solidFill>
              </a:rPr>
              <a:t>synthesis: </a:t>
            </a:r>
          </a:p>
          <a:p>
            <a:pPr marL="342900" indent="-342900" algn="ctr">
              <a:lnSpc>
                <a:spcPct val="60000"/>
              </a:lnSpc>
            </a:pPr>
            <a:r>
              <a:rPr lang="en-US" sz="1800">
                <a:solidFill>
                  <a:schemeClr val="tx1"/>
                </a:solidFill>
              </a:rPr>
              <a:t>supernovae,</a:t>
            </a:r>
          </a:p>
          <a:p>
            <a:pPr marL="342900" indent="-342900" algn="ctr">
              <a:lnSpc>
                <a:spcPct val="60000"/>
              </a:lnSpc>
            </a:pPr>
            <a:r>
              <a:rPr lang="en-US" sz="1800">
                <a:solidFill>
                  <a:schemeClr val="tx1"/>
                </a:solidFill>
              </a:rPr>
              <a:t>early universe, </a:t>
            </a:r>
          </a:p>
          <a:p>
            <a:pPr marL="342900" indent="-342900" algn="ctr">
              <a:lnSpc>
                <a:spcPct val="60000"/>
              </a:lnSpc>
            </a:pPr>
            <a:r>
              <a:rPr lang="en-US" sz="1800">
                <a:solidFill>
                  <a:schemeClr val="tx1"/>
                </a:solidFill>
              </a:rPr>
              <a:t>Big Bang…</a:t>
            </a:r>
          </a:p>
        </p:txBody>
      </p:sp>
      <p:sp>
        <p:nvSpPr>
          <p:cNvPr id="51214" name="AutoShape 14"/>
          <p:cNvSpPr>
            <a:spLocks noChangeAspect="1" noChangeArrowheads="1"/>
          </p:cNvSpPr>
          <p:nvPr/>
        </p:nvSpPr>
        <p:spPr bwMode="auto">
          <a:xfrm rot="-660285">
            <a:off x="6858000" y="4572000"/>
            <a:ext cx="2286000" cy="2128838"/>
          </a:xfrm>
          <a:prstGeom prst="sun">
            <a:avLst>
              <a:gd name="adj" fmla="val 25000"/>
            </a:avLst>
          </a:prstGeom>
          <a:gradFill rotWithShape="1">
            <a:gsLst>
              <a:gs pos="0">
                <a:srgbClr val="4D0808"/>
              </a:gs>
              <a:gs pos="30000">
                <a:srgbClr val="FF0300"/>
              </a:gs>
              <a:gs pos="55000">
                <a:srgbClr val="FF7A00"/>
              </a:gs>
              <a:gs pos="100000">
                <a:srgbClr val="FFF200"/>
              </a:gs>
            </a:gsLst>
            <a:path path="rect">
              <a:fillToRect l="50000" t="50000" r="50000" b="50000"/>
            </a:path>
          </a:gradFill>
          <a:ln w="9525">
            <a:solidFill>
              <a:srgbClr val="FFFF00"/>
            </a:solidFill>
            <a:miter lim="800000"/>
            <a:headEnd/>
            <a:tailEnd/>
          </a:ln>
          <a:effectLst>
            <a:outerShdw blurRad="50800" dist="38100" dir="2700000">
              <a:srgbClr val="000000">
                <a:alpha val="43000"/>
              </a:srgbClr>
            </a:outerShdw>
          </a:effectLst>
        </p:spPr>
        <p:txBody>
          <a:bodyPr wrap="none" anchor="ctr">
            <a:prstTxWarp prst="textNoShape">
              <a:avLst/>
            </a:prstTxWarp>
          </a:bodyPr>
          <a:lstStyle/>
          <a:p>
            <a:pPr marL="342900" indent="-342900" algn="ctr">
              <a:lnSpc>
                <a:spcPct val="70000"/>
              </a:lnSpc>
            </a:pPr>
            <a:r>
              <a:rPr lang="en-US" sz="1800">
                <a:solidFill>
                  <a:schemeClr val="tx1"/>
                </a:solidFill>
              </a:rPr>
              <a:t> Solar </a:t>
            </a:r>
          </a:p>
          <a:p>
            <a:pPr marL="342900" indent="-342900" algn="ctr">
              <a:lnSpc>
                <a:spcPct val="70000"/>
              </a:lnSpc>
            </a:pPr>
            <a:r>
              <a:rPr lang="en-US" sz="1800">
                <a:solidFill>
                  <a:schemeClr val="tx1"/>
                </a:solidFill>
              </a:rPr>
              <a:t>modulation</a:t>
            </a:r>
          </a:p>
        </p:txBody>
      </p:sp>
      <p:sp>
        <p:nvSpPr>
          <p:cNvPr id="51215" name="AutoShape 15"/>
          <p:cNvSpPr>
            <a:spLocks noChangeArrowheads="1"/>
          </p:cNvSpPr>
          <p:nvPr/>
        </p:nvSpPr>
        <p:spPr bwMode="auto">
          <a:xfrm>
            <a:off x="5334000" y="3505200"/>
            <a:ext cx="2971800" cy="1447800"/>
          </a:xfrm>
          <a:prstGeom prst="cloudCallout">
            <a:avLst>
              <a:gd name="adj1" fmla="val -24625"/>
              <a:gd name="adj2" fmla="val 126315"/>
            </a:avLst>
          </a:prstGeom>
          <a:gradFill rotWithShape="1">
            <a:gsLst>
              <a:gs pos="0">
                <a:srgbClr val="8C3D91"/>
              </a:gs>
              <a:gs pos="12000">
                <a:srgbClr val="7005D4"/>
              </a:gs>
              <a:gs pos="30000">
                <a:srgbClr val="181CC7"/>
              </a:gs>
              <a:gs pos="60001">
                <a:srgbClr val="0A128C"/>
              </a:gs>
              <a:gs pos="100000">
                <a:srgbClr val="000000"/>
              </a:gs>
            </a:gsLst>
            <a:path path="rect">
              <a:fillToRect l="50000" t="50000" r="50000" b="50000"/>
            </a:path>
          </a:gradFill>
          <a:ln w="9525">
            <a:solidFill>
              <a:schemeClr val="tx1"/>
            </a:solidFill>
            <a:round/>
            <a:headEnd/>
            <a:tailEnd/>
          </a:ln>
          <a:effectLst>
            <a:outerShdw blurRad="50800" dist="38100" dir="2700000">
              <a:srgbClr val="000000">
                <a:alpha val="43000"/>
              </a:srgbClr>
            </a:outerShdw>
          </a:effectLst>
        </p:spPr>
        <p:txBody>
          <a:bodyPr>
            <a:prstTxWarp prst="textNoShape">
              <a:avLst/>
            </a:prstTxWarp>
          </a:bodyPr>
          <a:lstStyle/>
          <a:p>
            <a:pPr marL="342900" indent="-342900" algn="ctr">
              <a:lnSpc>
                <a:spcPct val="60000"/>
              </a:lnSpc>
            </a:pPr>
            <a:r>
              <a:rPr lang="en-US">
                <a:solidFill>
                  <a:srgbClr val="FFFF00"/>
                </a:solidFill>
              </a:rPr>
              <a:t>Extragalactic</a:t>
            </a:r>
          </a:p>
          <a:p>
            <a:pPr marL="342900" indent="-342900" algn="ctr">
              <a:lnSpc>
                <a:spcPct val="60000"/>
              </a:lnSpc>
            </a:pPr>
            <a:r>
              <a:rPr lang="en-US">
                <a:solidFill>
                  <a:srgbClr val="FFFF00"/>
                </a:solidFill>
              </a:rPr>
              <a:t>diffuse </a:t>
            </a:r>
            <a:r>
              <a:rPr lang="el-GR">
                <a:solidFill>
                  <a:srgbClr val="FFFF00"/>
                </a:solidFill>
              </a:rPr>
              <a:t>γ</a:t>
            </a:r>
            <a:r>
              <a:rPr lang="en-US">
                <a:solidFill>
                  <a:srgbClr val="FFFF00"/>
                </a:solidFill>
              </a:rPr>
              <a:t>-rays:</a:t>
            </a:r>
          </a:p>
          <a:p>
            <a:pPr marL="342900" indent="-342900" algn="ctr">
              <a:lnSpc>
                <a:spcPct val="60000"/>
              </a:lnSpc>
            </a:pPr>
            <a:r>
              <a:rPr lang="en-US">
                <a:solidFill>
                  <a:srgbClr val="FFFF00"/>
                </a:solidFill>
              </a:rPr>
              <a:t> blazars, relic </a:t>
            </a:r>
          </a:p>
          <a:p>
            <a:pPr marL="342900" indent="-342900" algn="ctr">
              <a:lnSpc>
                <a:spcPct val="60000"/>
              </a:lnSpc>
            </a:pPr>
            <a:r>
              <a:rPr lang="en-US">
                <a:solidFill>
                  <a:srgbClr val="FFFF00"/>
                </a:solidFill>
              </a:rPr>
              <a:t>neutralino</a:t>
            </a:r>
            <a:endParaRPr lang="en-US" b="1">
              <a:solidFill>
                <a:srgbClr val="FFFF00"/>
              </a:solidFill>
            </a:endParaRPr>
          </a:p>
          <a:p>
            <a:pPr marL="342900" indent="-342900" algn="ctr">
              <a:lnSpc>
                <a:spcPct val="60000"/>
              </a:lnSpc>
            </a:pPr>
            <a:endParaRPr lang="en-US" b="1">
              <a:solidFill>
                <a:srgbClr val="FFFF00"/>
              </a:solidFill>
            </a:endParaRPr>
          </a:p>
        </p:txBody>
      </p:sp>
      <p:sp>
        <p:nvSpPr>
          <p:cNvPr id="51216" name="Rectangle 16"/>
          <p:cNvSpPr>
            <a:spLocks noGrp="1" noChangeArrowheads="1"/>
          </p:cNvSpPr>
          <p:nvPr>
            <p:ph type="body" idx="1"/>
          </p:nvPr>
        </p:nvSpPr>
        <p:spPr>
          <a:xfrm>
            <a:off x="9296400" y="6172200"/>
            <a:ext cx="228600" cy="381000"/>
          </a:xfrm>
          <a:effectLst>
            <a:outerShdw blurRad="50800" dist="38100" dir="2700000">
              <a:srgbClr val="000000">
                <a:alpha val="43000"/>
              </a:srgbClr>
            </a:outerShdw>
          </a:effectLst>
        </p:spPr>
        <p:txBody>
          <a:bodyPr/>
          <a:lstStyle/>
          <a:p>
            <a:pPr eaLnBrk="1" hangingPunct="1">
              <a:lnSpc>
                <a:spcPct val="90000"/>
              </a:lnSpc>
            </a:pPr>
            <a:endParaRPr lang="en-US"/>
          </a:p>
        </p:txBody>
      </p:sp>
      <p:grpSp>
        <p:nvGrpSpPr>
          <p:cNvPr id="2" name="Group 17"/>
          <p:cNvGrpSpPr>
            <a:grpSpLocks/>
          </p:cNvGrpSpPr>
          <p:nvPr/>
        </p:nvGrpSpPr>
        <p:grpSpPr bwMode="auto">
          <a:xfrm rot="794431">
            <a:off x="7467600" y="2286000"/>
            <a:ext cx="1676400" cy="1219200"/>
            <a:chOff x="4704" y="1440"/>
            <a:chExt cx="1056" cy="768"/>
          </a:xfrm>
          <a:effectLst>
            <a:outerShdw blurRad="50800" dist="38100" dir="2700000">
              <a:srgbClr val="000000">
                <a:alpha val="43000"/>
              </a:srgbClr>
            </a:outerShdw>
          </a:effectLst>
        </p:grpSpPr>
        <p:sp>
          <p:nvSpPr>
            <p:cNvPr id="51220" name="Oval 18"/>
            <p:cNvSpPr>
              <a:spLocks noChangeArrowheads="1"/>
            </p:cNvSpPr>
            <p:nvPr/>
          </p:nvSpPr>
          <p:spPr bwMode="auto">
            <a:xfrm>
              <a:off x="4704" y="1440"/>
              <a:ext cx="1056" cy="768"/>
            </a:xfrm>
            <a:prstGeom prst="ellipse">
              <a:avLst/>
            </a:prstGeom>
            <a:gradFill rotWithShape="1">
              <a:gsLst>
                <a:gs pos="0">
                  <a:srgbClr val="FFBF00"/>
                </a:gs>
                <a:gs pos="10001">
                  <a:srgbClr val="F27300"/>
                </a:gs>
                <a:gs pos="25000">
                  <a:srgbClr val="8F0040"/>
                </a:gs>
                <a:gs pos="50000">
                  <a:srgbClr val="400040"/>
                </a:gs>
                <a:gs pos="80000">
                  <a:srgbClr val="000040"/>
                </a:gs>
                <a:gs pos="100000">
                  <a:srgbClr val="000000"/>
                </a:gs>
              </a:gsLst>
              <a:path path="shape">
                <a:fillToRect l="50000" t="50000" r="50000" b="50000"/>
              </a:path>
            </a:gradFill>
            <a:ln w="9525">
              <a:solidFill>
                <a:schemeClr val="tx1"/>
              </a:solidFill>
              <a:round/>
              <a:headEnd/>
              <a:tailEnd/>
            </a:ln>
          </p:spPr>
          <p:txBody>
            <a:bodyPr wrap="none" anchor="ctr">
              <a:prstTxWarp prst="textNoShape">
                <a:avLst/>
              </a:prstTxWarp>
            </a:bodyPr>
            <a:lstStyle/>
            <a:p>
              <a:pPr marL="342900" indent="-342900" algn="ctr">
                <a:lnSpc>
                  <a:spcPct val="70000"/>
                </a:lnSpc>
              </a:pPr>
              <a:r>
                <a:rPr lang="en-US" sz="1800">
                  <a:solidFill>
                    <a:srgbClr val="FFFF00"/>
                  </a:solidFill>
                </a:rPr>
                <a:t>Dark </a:t>
              </a:r>
            </a:p>
            <a:p>
              <a:pPr marL="342900" indent="-342900" algn="ctr">
                <a:lnSpc>
                  <a:spcPct val="70000"/>
                </a:lnSpc>
              </a:pPr>
              <a:r>
                <a:rPr lang="en-US" sz="1800">
                  <a:solidFill>
                    <a:srgbClr val="FFFF00"/>
                  </a:solidFill>
                </a:rPr>
                <a:t>Matter</a:t>
              </a:r>
            </a:p>
            <a:p>
              <a:pPr marL="342900" indent="-342900" algn="ctr">
                <a:lnSpc>
                  <a:spcPct val="70000"/>
                </a:lnSpc>
              </a:pPr>
              <a:r>
                <a:rPr lang="en-US" sz="1800">
                  <a:solidFill>
                    <a:srgbClr val="FFFF00"/>
                  </a:solidFill>
                </a:rPr>
                <a:t> (p,đ,e</a:t>
              </a:r>
              <a:r>
                <a:rPr lang="en-US" sz="1800" baseline="30000">
                  <a:solidFill>
                    <a:srgbClr val="FFFF00"/>
                  </a:solidFill>
                </a:rPr>
                <a:t>+</a:t>
              </a:r>
              <a:r>
                <a:rPr lang="en-US" sz="1800">
                  <a:solidFill>
                    <a:srgbClr val="FFFF00"/>
                  </a:solidFill>
                </a:rPr>
                <a:t>,</a:t>
              </a:r>
              <a:r>
                <a:rPr lang="el-GR" sz="1800">
                  <a:solidFill>
                    <a:srgbClr val="FFFF00"/>
                  </a:solidFill>
                </a:rPr>
                <a:t>γ</a:t>
              </a:r>
              <a:r>
                <a:rPr lang="en-US" sz="1800">
                  <a:solidFill>
                    <a:srgbClr val="FFFF00"/>
                  </a:solidFill>
                </a:rPr>
                <a:t>)</a:t>
              </a:r>
            </a:p>
          </p:txBody>
        </p:sp>
        <p:sp>
          <p:nvSpPr>
            <p:cNvPr id="51221" name="Text Box 19"/>
            <p:cNvSpPr txBox="1">
              <a:spLocks noChangeArrowheads="1"/>
            </p:cNvSpPr>
            <p:nvPr/>
          </p:nvSpPr>
          <p:spPr bwMode="auto">
            <a:xfrm>
              <a:off x="4944" y="1776"/>
              <a:ext cx="192" cy="250"/>
            </a:xfrm>
            <a:prstGeom prst="rect">
              <a:avLst/>
            </a:prstGeom>
            <a:noFill/>
            <a:ln w="9525">
              <a:noFill/>
              <a:miter lim="800000"/>
              <a:headEnd/>
              <a:tailEnd/>
            </a:ln>
          </p:spPr>
          <p:txBody>
            <a:bodyPr>
              <a:prstTxWarp prst="textNoShape">
                <a:avLst/>
              </a:prstTxWarp>
              <a:spAutoFit/>
            </a:bodyPr>
            <a:lstStyle/>
            <a:p>
              <a:pPr marL="342900" indent="-342900">
                <a:lnSpc>
                  <a:spcPct val="100000"/>
                </a:lnSpc>
              </a:pPr>
              <a:r>
                <a:rPr lang="en-US" b="1">
                  <a:solidFill>
                    <a:srgbClr val="FFFF00"/>
                  </a:solidFill>
                </a:rPr>
                <a:t>-</a:t>
              </a:r>
            </a:p>
          </p:txBody>
        </p:sp>
      </p:grpSp>
      <p:sp>
        <p:nvSpPr>
          <p:cNvPr id="51218" name="Oval 20"/>
          <p:cNvSpPr>
            <a:spLocks noChangeArrowheads="1"/>
          </p:cNvSpPr>
          <p:nvPr/>
        </p:nvSpPr>
        <p:spPr bwMode="auto">
          <a:xfrm>
            <a:off x="6667500" y="2832100"/>
            <a:ext cx="584200" cy="419100"/>
          </a:xfrm>
          <a:prstGeom prst="ellipse">
            <a:avLst/>
          </a:prstGeom>
          <a:gradFill rotWithShape="1">
            <a:gsLst>
              <a:gs pos="0">
                <a:srgbClr val="FFBF00"/>
              </a:gs>
              <a:gs pos="10001">
                <a:srgbClr val="F27300"/>
              </a:gs>
              <a:gs pos="25000">
                <a:srgbClr val="8F0040"/>
              </a:gs>
              <a:gs pos="50000">
                <a:srgbClr val="400040"/>
              </a:gs>
              <a:gs pos="80000">
                <a:srgbClr val="000040"/>
              </a:gs>
              <a:gs pos="100000">
                <a:srgbClr val="000000"/>
              </a:gs>
            </a:gsLst>
            <a:path path="shape">
              <a:fillToRect l="50000" t="50000" r="50000" b="50000"/>
            </a:path>
          </a:gradFill>
          <a:ln w="9525">
            <a:solidFill>
              <a:schemeClr val="tx1"/>
            </a:solidFill>
            <a:round/>
            <a:headEnd/>
            <a:tailEnd/>
          </a:ln>
          <a:effectLst>
            <a:outerShdw blurRad="50800" dist="38100" dir="2700000">
              <a:srgbClr val="000000">
                <a:alpha val="43000"/>
              </a:srgbClr>
            </a:outerShdw>
          </a:effectLst>
        </p:spPr>
        <p:txBody>
          <a:bodyPr wrap="none" anchor="ctr">
            <a:prstTxWarp prst="textNoShape">
              <a:avLst/>
            </a:prstTxWarp>
          </a:bodyPr>
          <a:lstStyle/>
          <a:p>
            <a:pPr marL="342900" indent="-342900" algn="ctr">
              <a:lnSpc>
                <a:spcPct val="70000"/>
              </a:lnSpc>
            </a:pPr>
            <a:endParaRPr lang="en-US" sz="1800">
              <a:solidFill>
                <a:srgbClr val="FFFF00"/>
              </a:solidFill>
            </a:endParaRPr>
          </a:p>
        </p:txBody>
      </p:sp>
      <p:sp>
        <p:nvSpPr>
          <p:cNvPr id="51219" name="Oval 21"/>
          <p:cNvSpPr>
            <a:spLocks noChangeArrowheads="1"/>
          </p:cNvSpPr>
          <p:nvPr/>
        </p:nvSpPr>
        <p:spPr bwMode="auto">
          <a:xfrm>
            <a:off x="8458200" y="3810000"/>
            <a:ext cx="292100" cy="177800"/>
          </a:xfrm>
          <a:prstGeom prst="ellipse">
            <a:avLst/>
          </a:prstGeom>
          <a:gradFill rotWithShape="1">
            <a:gsLst>
              <a:gs pos="0">
                <a:srgbClr val="FFBF00"/>
              </a:gs>
              <a:gs pos="10001">
                <a:srgbClr val="F27300"/>
              </a:gs>
              <a:gs pos="25000">
                <a:srgbClr val="8F0040"/>
              </a:gs>
              <a:gs pos="50000">
                <a:srgbClr val="400040"/>
              </a:gs>
              <a:gs pos="80000">
                <a:srgbClr val="000040"/>
              </a:gs>
              <a:gs pos="100000">
                <a:srgbClr val="000000"/>
              </a:gs>
            </a:gsLst>
            <a:path path="shape">
              <a:fillToRect l="50000" t="50000" r="50000" b="50000"/>
            </a:path>
          </a:gradFill>
          <a:ln w="9525">
            <a:solidFill>
              <a:schemeClr val="tx1"/>
            </a:solidFill>
            <a:round/>
            <a:headEnd/>
            <a:tailEnd/>
          </a:ln>
          <a:effectLst>
            <a:outerShdw blurRad="50800" dist="38100" dir="2700000">
              <a:srgbClr val="000000">
                <a:alpha val="43000"/>
              </a:srgbClr>
            </a:outerShdw>
          </a:effectLst>
        </p:spPr>
        <p:txBody>
          <a:bodyPr wrap="none" anchor="ctr">
            <a:prstTxWarp prst="textNoShape">
              <a:avLst/>
            </a:prstTxWarp>
          </a:bodyPr>
          <a:lstStyle/>
          <a:p>
            <a:pPr marL="342900" indent="-342900" algn="ctr">
              <a:lnSpc>
                <a:spcPct val="70000"/>
              </a:lnSpc>
            </a:pPr>
            <a:endParaRPr lang="en-US" sz="1800">
              <a:solidFill>
                <a:srgbClr val="FFFF00"/>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58979" name="Rectangle 3"/>
          <p:cNvSpPr>
            <a:spLocks noGrp="1" noChangeArrowheads="1"/>
          </p:cNvSpPr>
          <p:nvPr>
            <p:ph type="title" idx="4294967295"/>
          </p:nvPr>
        </p:nvSpPr>
        <p:spPr>
          <a:xfrm>
            <a:off x="495300" y="0"/>
            <a:ext cx="8216900" cy="798513"/>
          </a:xfrm>
          <a:effectLst/>
        </p:spPr>
        <p:txBody>
          <a:bodyPr/>
          <a:lstStyle/>
          <a:p>
            <a:r>
              <a:rPr lang="en-US" sz="3200" dirty="0">
                <a:solidFill>
                  <a:srgbClr val="1F497D"/>
                </a:solidFill>
              </a:rPr>
              <a:t>A Model of CR Propagation in the Galaxy</a:t>
            </a:r>
          </a:p>
        </p:txBody>
      </p:sp>
      <p:sp>
        <p:nvSpPr>
          <p:cNvPr id="2559074" name="Text Box 98"/>
          <p:cNvSpPr txBox="1">
            <a:spLocks noChangeArrowheads="1"/>
          </p:cNvSpPr>
          <p:nvPr/>
        </p:nvSpPr>
        <p:spPr bwMode="auto">
          <a:xfrm>
            <a:off x="488950" y="723900"/>
            <a:ext cx="8159750" cy="5749267"/>
          </a:xfrm>
          <a:prstGeom prst="rect">
            <a:avLst/>
          </a:prstGeom>
          <a:noFill/>
          <a:ln w="9525">
            <a:noFill/>
            <a:miter lim="800000"/>
            <a:headEnd/>
            <a:tailEnd/>
          </a:ln>
          <a:effectLst/>
        </p:spPr>
        <p:txBody>
          <a:bodyPr wrap="square">
            <a:prstTxWarp prst="textNoShape">
              <a:avLst/>
            </a:prstTxWarp>
            <a:spAutoFit/>
          </a:bodyPr>
          <a:lstStyle/>
          <a:p>
            <a:pPr marL="342900" indent="-342900">
              <a:lnSpc>
                <a:spcPct val="120000"/>
              </a:lnSpc>
              <a:buFont typeface="Arial"/>
              <a:buChar char="•"/>
            </a:pPr>
            <a:r>
              <a:rPr lang="en-US" dirty="0">
                <a:solidFill>
                  <a:srgbClr val="1F497D"/>
                </a:solidFill>
              </a:rPr>
              <a:t>Gas distribution (energy losses, </a:t>
            </a:r>
            <a:r>
              <a:rPr lang="el-GR" dirty="0">
                <a:solidFill>
                  <a:srgbClr val="1F497D"/>
                </a:solidFill>
              </a:rPr>
              <a:t>π</a:t>
            </a:r>
            <a:r>
              <a:rPr lang="en-US" baseline="30000" dirty="0">
                <a:solidFill>
                  <a:srgbClr val="1F497D"/>
                </a:solidFill>
              </a:rPr>
              <a:t>0</a:t>
            </a:r>
            <a:r>
              <a:rPr lang="en-US" dirty="0">
                <a:solidFill>
                  <a:srgbClr val="1F497D"/>
                </a:solidFill>
              </a:rPr>
              <a:t>, </a:t>
            </a:r>
            <a:r>
              <a:rPr lang="en-US" dirty="0" err="1">
                <a:solidFill>
                  <a:srgbClr val="1F497D"/>
                </a:solidFill>
              </a:rPr>
              <a:t>brems</a:t>
            </a:r>
            <a:r>
              <a:rPr lang="en-US" dirty="0">
                <a:solidFill>
                  <a:srgbClr val="1F497D"/>
                </a:solidFill>
              </a:rPr>
              <a:t>)</a:t>
            </a:r>
          </a:p>
          <a:p>
            <a:pPr marL="342900" indent="-342900">
              <a:lnSpc>
                <a:spcPct val="120000"/>
              </a:lnSpc>
              <a:buFont typeface="Arial"/>
              <a:buChar char="•"/>
            </a:pPr>
            <a:r>
              <a:rPr lang="en-US" dirty="0">
                <a:solidFill>
                  <a:srgbClr val="1F497D"/>
                </a:solidFill>
              </a:rPr>
              <a:t>Interstellar radiation field </a:t>
            </a:r>
            <a:r>
              <a:rPr lang="en-US" dirty="0" smtClean="0">
                <a:solidFill>
                  <a:srgbClr val="1F497D"/>
                </a:solidFill>
              </a:rPr>
              <a:t>(inverse Compton, </a:t>
            </a:r>
            <a:r>
              <a:rPr lang="en-US" dirty="0" err="1" smtClean="0">
                <a:solidFill>
                  <a:srgbClr val="1F497D"/>
                </a:solidFill>
              </a:rPr>
              <a:t>e</a:t>
            </a:r>
            <a:r>
              <a:rPr lang="en-US" sz="2800" baseline="30000" dirty="0" smtClean="0">
                <a:solidFill>
                  <a:srgbClr val="1F497D"/>
                </a:solidFill>
              </a:rPr>
              <a:t>±</a:t>
            </a:r>
            <a:r>
              <a:rPr lang="en-US" dirty="0" smtClean="0">
                <a:solidFill>
                  <a:srgbClr val="1F497D"/>
                </a:solidFill>
              </a:rPr>
              <a:t> </a:t>
            </a:r>
            <a:r>
              <a:rPr lang="en-US" dirty="0">
                <a:solidFill>
                  <a:srgbClr val="1F497D"/>
                </a:solidFill>
              </a:rPr>
              <a:t>energy losses)</a:t>
            </a:r>
            <a:endParaRPr lang="en-US" dirty="0" smtClean="0">
              <a:solidFill>
                <a:srgbClr val="1F497D"/>
              </a:solidFill>
            </a:endParaRPr>
          </a:p>
          <a:p>
            <a:pPr marL="342900" indent="-342900">
              <a:lnSpc>
                <a:spcPct val="120000"/>
              </a:lnSpc>
              <a:buFont typeface="Arial"/>
              <a:buChar char="•"/>
            </a:pPr>
            <a:r>
              <a:rPr lang="en-US" dirty="0" smtClean="0">
                <a:solidFill>
                  <a:srgbClr val="1F497D"/>
                </a:solidFill>
              </a:rPr>
              <a:t>Isotopic </a:t>
            </a:r>
            <a:r>
              <a:rPr lang="en-US" dirty="0">
                <a:solidFill>
                  <a:srgbClr val="1F497D"/>
                </a:solidFill>
              </a:rPr>
              <a:t>&amp; particle production cross sections</a:t>
            </a:r>
          </a:p>
          <a:p>
            <a:pPr marL="342900" indent="-342900">
              <a:lnSpc>
                <a:spcPct val="120000"/>
              </a:lnSpc>
              <a:buFont typeface="Arial"/>
              <a:buChar char="•"/>
            </a:pPr>
            <a:r>
              <a:rPr lang="en-US" dirty="0">
                <a:solidFill>
                  <a:srgbClr val="1F497D"/>
                </a:solidFill>
              </a:rPr>
              <a:t>Gamma-ray production: </a:t>
            </a:r>
            <a:r>
              <a:rPr lang="en-US" dirty="0" err="1">
                <a:solidFill>
                  <a:srgbClr val="1F497D"/>
                </a:solidFill>
              </a:rPr>
              <a:t>brems</a:t>
            </a:r>
            <a:r>
              <a:rPr lang="en-US" dirty="0">
                <a:solidFill>
                  <a:srgbClr val="1F497D"/>
                </a:solidFill>
              </a:rPr>
              <a:t>,</a:t>
            </a:r>
            <a:r>
              <a:rPr lang="en-US" dirty="0" smtClean="0">
                <a:solidFill>
                  <a:srgbClr val="1F497D"/>
                </a:solidFill>
              </a:rPr>
              <a:t> inverse Compton, </a:t>
            </a:r>
            <a:r>
              <a:rPr lang="el-GR" dirty="0">
                <a:solidFill>
                  <a:srgbClr val="1F497D"/>
                </a:solidFill>
              </a:rPr>
              <a:t>π</a:t>
            </a:r>
            <a:r>
              <a:rPr lang="en-US" baseline="30000" dirty="0">
                <a:solidFill>
                  <a:srgbClr val="1F497D"/>
                </a:solidFill>
              </a:rPr>
              <a:t>0</a:t>
            </a:r>
            <a:endParaRPr lang="en-US" dirty="0">
              <a:solidFill>
                <a:srgbClr val="1F497D"/>
              </a:solidFill>
            </a:endParaRPr>
          </a:p>
          <a:p>
            <a:pPr marL="342900" indent="-342900">
              <a:lnSpc>
                <a:spcPct val="120000"/>
              </a:lnSpc>
              <a:buFont typeface="Arial"/>
              <a:buChar char="•"/>
            </a:pPr>
            <a:r>
              <a:rPr lang="en-US" dirty="0">
                <a:solidFill>
                  <a:srgbClr val="1F497D"/>
                </a:solidFill>
              </a:rPr>
              <a:t>Energy losses: ionization, Coulomb, </a:t>
            </a:r>
            <a:r>
              <a:rPr lang="en-US" dirty="0" err="1">
                <a:solidFill>
                  <a:srgbClr val="1F497D"/>
                </a:solidFill>
              </a:rPr>
              <a:t>brems</a:t>
            </a:r>
            <a:r>
              <a:rPr lang="en-US" dirty="0">
                <a:solidFill>
                  <a:srgbClr val="1F497D"/>
                </a:solidFill>
              </a:rPr>
              <a:t>, IC, synch</a:t>
            </a:r>
          </a:p>
          <a:p>
            <a:pPr marL="342900" indent="-342900">
              <a:lnSpc>
                <a:spcPct val="120000"/>
              </a:lnSpc>
              <a:buFont typeface="Arial"/>
              <a:buChar char="•"/>
            </a:pPr>
            <a:r>
              <a:rPr lang="en-US" dirty="0">
                <a:solidFill>
                  <a:srgbClr val="1F497D"/>
                </a:solidFill>
              </a:rPr>
              <a:t>Solve transport equations for all CR species</a:t>
            </a:r>
          </a:p>
          <a:p>
            <a:pPr marL="342900" indent="-342900">
              <a:lnSpc>
                <a:spcPct val="120000"/>
              </a:lnSpc>
              <a:buFont typeface="Arial"/>
              <a:buChar char="•"/>
            </a:pPr>
            <a:r>
              <a:rPr lang="en-US" dirty="0">
                <a:solidFill>
                  <a:srgbClr val="1F497D"/>
                </a:solidFill>
              </a:rPr>
              <a:t>Fix propagation </a:t>
            </a:r>
            <a:r>
              <a:rPr lang="en-US" dirty="0" smtClean="0">
                <a:solidFill>
                  <a:srgbClr val="1F497D"/>
                </a:solidFill>
              </a:rPr>
              <a:t>parameters</a:t>
            </a:r>
            <a:endParaRPr lang="en-US" dirty="0" smtClean="0">
              <a:solidFill>
                <a:srgbClr val="1F497D"/>
              </a:solidFill>
            </a:endParaRPr>
          </a:p>
          <a:p>
            <a:pPr marL="342900" indent="-342900">
              <a:lnSpc>
                <a:spcPct val="120000"/>
              </a:lnSpc>
              <a:buFont typeface="Arial"/>
              <a:buChar char="•"/>
            </a:pPr>
            <a:r>
              <a:rPr lang="en-US" dirty="0" smtClean="0">
                <a:solidFill>
                  <a:srgbClr val="1F497D"/>
                </a:solidFill>
              </a:rPr>
              <a:t>Then we a ready for “</a:t>
            </a:r>
            <a:r>
              <a:rPr lang="en-US" dirty="0">
                <a:solidFill>
                  <a:srgbClr val="1F497D"/>
                </a:solidFill>
              </a:rPr>
              <a:t>p</a:t>
            </a:r>
            <a:r>
              <a:rPr lang="en-US" dirty="0" smtClean="0">
                <a:solidFill>
                  <a:srgbClr val="1F497D"/>
                </a:solidFill>
              </a:rPr>
              <a:t>recise</a:t>
            </a:r>
            <a:r>
              <a:rPr lang="en-US" dirty="0">
                <a:solidFill>
                  <a:srgbClr val="1F497D"/>
                </a:solidFill>
              </a:rPr>
              <a:t>” </a:t>
            </a:r>
            <a:r>
              <a:rPr lang="en-US" dirty="0" smtClean="0">
                <a:solidFill>
                  <a:srgbClr val="1F497D"/>
                </a:solidFill>
              </a:rPr>
              <a:t>Astrophysics:</a:t>
            </a:r>
          </a:p>
          <a:p>
            <a:pPr marL="800100" lvl="1" indent="-342900">
              <a:lnSpc>
                <a:spcPct val="100000"/>
              </a:lnSpc>
              <a:buFont typeface="Lucida Grande"/>
              <a:buChar char="-"/>
            </a:pPr>
            <a:r>
              <a:rPr lang="en-US" sz="1800" dirty="0" smtClean="0">
                <a:solidFill>
                  <a:schemeClr val="accent2">
                    <a:lumMod val="75000"/>
                  </a:schemeClr>
                </a:solidFill>
              </a:rPr>
              <a:t>background for indirect DM </a:t>
            </a:r>
            <a:r>
              <a:rPr lang="en-US" sz="1800" dirty="0" smtClean="0">
                <a:solidFill>
                  <a:schemeClr val="accent2">
                    <a:lumMod val="75000"/>
                  </a:schemeClr>
                </a:solidFill>
              </a:rPr>
              <a:t>searches and other exotics</a:t>
            </a:r>
          </a:p>
          <a:p>
            <a:pPr marL="800100" lvl="1" indent="-342900">
              <a:lnSpc>
                <a:spcPct val="100000"/>
              </a:lnSpc>
              <a:buFont typeface="Lucida Grande"/>
              <a:buChar char="-"/>
            </a:pPr>
            <a:r>
              <a:rPr lang="en-US" sz="1800" dirty="0" smtClean="0">
                <a:solidFill>
                  <a:schemeClr val="accent2">
                    <a:lumMod val="75000"/>
                  </a:schemeClr>
                </a:solidFill>
              </a:rPr>
              <a:t>propagation of the DM signal</a:t>
            </a:r>
          </a:p>
          <a:p>
            <a:pPr marL="800100" lvl="1" indent="-342900">
              <a:lnSpc>
                <a:spcPct val="100000"/>
              </a:lnSpc>
              <a:buFont typeface="Lucida Grande"/>
              <a:buChar char="-"/>
            </a:pPr>
            <a:r>
              <a:rPr lang="en-US" sz="1800" dirty="0" smtClean="0">
                <a:solidFill>
                  <a:schemeClr val="accent2">
                    <a:lumMod val="75000"/>
                  </a:schemeClr>
                </a:solidFill>
              </a:rPr>
              <a:t>CR fluxes in distant locations</a:t>
            </a:r>
          </a:p>
          <a:p>
            <a:pPr marL="800100" lvl="1" indent="-342900">
              <a:lnSpc>
                <a:spcPct val="100000"/>
              </a:lnSpc>
              <a:buFont typeface="Lucida Grande"/>
              <a:buChar char="-"/>
            </a:pPr>
            <a:r>
              <a:rPr lang="en-US" sz="1800" dirty="0" smtClean="0">
                <a:solidFill>
                  <a:schemeClr val="accent2">
                    <a:lumMod val="75000"/>
                  </a:schemeClr>
                </a:solidFill>
              </a:rPr>
              <a:t>Galactic/extragalactic diffuse gamma-ray </a:t>
            </a:r>
            <a:r>
              <a:rPr lang="en-US" sz="1800" dirty="0" smtClean="0">
                <a:solidFill>
                  <a:schemeClr val="accent2">
                    <a:lumMod val="75000"/>
                  </a:schemeClr>
                </a:solidFill>
              </a:rPr>
              <a:t>emission (extragalactic emission may also contain signatures of exotic physics)</a:t>
            </a:r>
          </a:p>
          <a:p>
            <a:pPr marL="800100" lvl="1" indent="-342900">
              <a:lnSpc>
                <a:spcPct val="100000"/>
              </a:lnSpc>
              <a:buFont typeface="Lucida Grande"/>
              <a:buChar char="-"/>
            </a:pPr>
            <a:r>
              <a:rPr lang="en-US" sz="1800" dirty="0" smtClean="0">
                <a:solidFill>
                  <a:schemeClr val="accent2">
                    <a:lumMod val="75000"/>
                  </a:schemeClr>
                </a:solidFill>
              </a:rPr>
              <a:t>background for astrophysical gamma-ray sources</a:t>
            </a:r>
          </a:p>
          <a:p>
            <a:pPr marL="800100" lvl="1" indent="-342900">
              <a:lnSpc>
                <a:spcPct val="100000"/>
              </a:lnSpc>
              <a:buFont typeface="Lucida Grande"/>
              <a:buChar char="-"/>
            </a:pPr>
            <a:r>
              <a:rPr lang="en-US" sz="1800" dirty="0" smtClean="0">
                <a:solidFill>
                  <a:schemeClr val="accent2">
                    <a:lumMod val="75000"/>
                  </a:schemeClr>
                </a:solidFill>
              </a:rPr>
              <a:t>studies of the origin of </a:t>
            </a:r>
            <a:r>
              <a:rPr lang="en-US" sz="1800" dirty="0" err="1" smtClean="0">
                <a:solidFill>
                  <a:schemeClr val="accent2">
                    <a:lumMod val="75000"/>
                  </a:schemeClr>
                </a:solidFill>
              </a:rPr>
              <a:t>CRs</a:t>
            </a:r>
            <a:r>
              <a:rPr lang="en-US" sz="1800" dirty="0" smtClean="0">
                <a:solidFill>
                  <a:schemeClr val="accent2">
                    <a:lumMod val="75000"/>
                  </a:schemeClr>
                </a:solidFill>
              </a:rPr>
              <a:t> and interstellar medium </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92163" name="Rectangle 2"/>
          <p:cNvSpPr>
            <a:spLocks noGrp="1" noChangeArrowheads="1"/>
          </p:cNvSpPr>
          <p:nvPr>
            <p:ph type="title"/>
          </p:nvPr>
        </p:nvSpPr>
        <p:spPr>
          <a:xfrm>
            <a:off x="523875" y="96838"/>
            <a:ext cx="8215313" cy="479425"/>
          </a:xfrm>
          <a:noFill/>
        </p:spPr>
        <p:txBody>
          <a:bodyPr/>
          <a:lstStyle/>
          <a:p>
            <a:pPr eaLnBrk="1" hangingPunct="1"/>
            <a:r>
              <a:rPr lang="en-US">
                <a:solidFill>
                  <a:srgbClr val="1F497D"/>
                </a:solidFill>
              </a:rPr>
              <a:t>Transport Equations ~90 (no. </a:t>
            </a:r>
            <a:r>
              <a:rPr lang="en-US" dirty="0">
                <a:solidFill>
                  <a:srgbClr val="1F497D"/>
                </a:solidFill>
              </a:rPr>
              <a:t>of CR species)</a:t>
            </a:r>
          </a:p>
        </p:txBody>
      </p:sp>
      <p:sp>
        <p:nvSpPr>
          <p:cNvPr id="92164" name="Text Box 3"/>
          <p:cNvSpPr txBox="1">
            <a:spLocks noChangeArrowheads="1"/>
          </p:cNvSpPr>
          <p:nvPr/>
        </p:nvSpPr>
        <p:spPr bwMode="auto">
          <a:xfrm flipH="1">
            <a:off x="8458200" y="2057400"/>
            <a:ext cx="76200" cy="457200"/>
          </a:xfrm>
          <a:prstGeom prst="rect">
            <a:avLst/>
          </a:prstGeom>
          <a:noFill/>
          <a:ln w="9525">
            <a:noFill/>
            <a:miter lim="800000"/>
            <a:headEnd/>
            <a:tailEnd/>
          </a:ln>
        </p:spPr>
        <p:txBody>
          <a:bodyPr>
            <a:prstTxWarp prst="textNoShape">
              <a:avLst/>
            </a:prstTxWarp>
            <a:spAutoFit/>
          </a:bodyPr>
          <a:lstStyle/>
          <a:p>
            <a:pPr eaLnBrk="1" hangingPunct="1">
              <a:lnSpc>
                <a:spcPct val="100000"/>
              </a:lnSpc>
              <a:spcBef>
                <a:spcPct val="0"/>
              </a:spcBef>
              <a:buClr>
                <a:schemeClr val="tx2"/>
              </a:buClr>
              <a:buFont typeface="Wingdings" charset="2"/>
              <a:buNone/>
            </a:pPr>
            <a:endParaRPr lang="de-DE" sz="2400">
              <a:solidFill>
                <a:srgbClr val="993300"/>
              </a:solidFill>
            </a:endParaRPr>
          </a:p>
        </p:txBody>
      </p:sp>
      <p:sp>
        <p:nvSpPr>
          <p:cNvPr id="2762756" name="Rectangle 4"/>
          <p:cNvSpPr>
            <a:spLocks noGrp="1" noChangeArrowheads="1"/>
          </p:cNvSpPr>
          <p:nvPr>
            <p:ph type="body" idx="1"/>
          </p:nvPr>
        </p:nvSpPr>
        <p:spPr>
          <a:xfrm>
            <a:off x="6786563" y="5610225"/>
            <a:ext cx="2357437" cy="701675"/>
          </a:xfrm>
        </p:spPr>
        <p:txBody>
          <a:bodyPr>
            <a:spAutoFit/>
          </a:bodyPr>
          <a:lstStyle/>
          <a:p>
            <a:pPr marL="114300" lvl="1" indent="0" eaLnBrk="1" hangingPunct="1">
              <a:buClr>
                <a:srgbClr val="FF0000"/>
              </a:buClr>
              <a:buFont typeface="Wingdings" charset="2"/>
              <a:buNone/>
              <a:defRPr/>
            </a:pPr>
            <a:r>
              <a:rPr lang="el-GR" sz="2000" i="1" dirty="0">
                <a:solidFill>
                  <a:srgbClr val="1F497D"/>
                </a:solidFill>
                <a:effectLst>
                  <a:outerShdw blurRad="38100" dist="38100" dir="2700000" algn="tl">
                    <a:srgbClr val="DDDDDD"/>
                  </a:outerShdw>
                </a:effectLst>
                <a:latin typeface="Times New Roman" charset="0"/>
                <a:ea typeface="Times New Roman" charset="0"/>
                <a:cs typeface="Times New Roman" charset="0"/>
              </a:rPr>
              <a:t>ψ</a:t>
            </a:r>
            <a:r>
              <a:rPr lang="en-US" sz="2000" i="1" dirty="0">
                <a:solidFill>
                  <a:srgbClr val="1F497D"/>
                </a:solidFill>
                <a:effectLst>
                  <a:outerShdw blurRad="38100" dist="38100" dir="2700000" algn="tl">
                    <a:srgbClr val="DDDDDD"/>
                  </a:outerShdw>
                </a:effectLst>
                <a:latin typeface="Times New Roman" charset="0"/>
                <a:ea typeface="Times New Roman" charset="0"/>
                <a:cs typeface="Times New Roman" charset="0"/>
              </a:rPr>
              <a:t>(</a:t>
            </a:r>
            <a:r>
              <a:rPr lang="en-US" sz="2000" b="1" i="1" dirty="0" err="1">
                <a:solidFill>
                  <a:srgbClr val="1F497D"/>
                </a:solidFill>
                <a:effectLst>
                  <a:outerShdw blurRad="38100" dist="38100" dir="2700000" algn="tl">
                    <a:srgbClr val="DDDDDD"/>
                  </a:outerShdw>
                </a:effectLst>
                <a:latin typeface="Times New Roman" charset="0"/>
                <a:ea typeface="Times New Roman" charset="0"/>
                <a:cs typeface="Times New Roman" charset="0"/>
              </a:rPr>
              <a:t>r</a:t>
            </a:r>
            <a:r>
              <a:rPr lang="en-US" sz="2000" i="1" dirty="0" err="1">
                <a:solidFill>
                  <a:srgbClr val="1F497D"/>
                </a:solidFill>
                <a:effectLst>
                  <a:outerShdw blurRad="38100" dist="38100" dir="2700000" algn="tl">
                    <a:srgbClr val="DDDDDD"/>
                  </a:outerShdw>
                </a:effectLst>
                <a:latin typeface="Times New Roman" charset="0"/>
                <a:ea typeface="Times New Roman" charset="0"/>
                <a:cs typeface="Times New Roman" charset="0"/>
              </a:rPr>
              <a:t>,p,t</a:t>
            </a:r>
            <a:r>
              <a:rPr lang="en-US" sz="2000" i="1" dirty="0">
                <a:solidFill>
                  <a:srgbClr val="1F497D"/>
                </a:solidFill>
                <a:effectLst>
                  <a:outerShdw blurRad="38100" dist="38100" dir="2700000" algn="tl">
                    <a:srgbClr val="DDDDDD"/>
                  </a:outerShdw>
                </a:effectLst>
                <a:latin typeface="Times New Roman" charset="0"/>
                <a:ea typeface="Times New Roman" charset="0"/>
                <a:cs typeface="Times New Roman" charset="0"/>
              </a:rPr>
              <a:t>) – </a:t>
            </a:r>
            <a:r>
              <a:rPr lang="en-US" sz="2000" i="1" dirty="0">
                <a:solidFill>
                  <a:srgbClr val="1F497D"/>
                </a:solidFill>
                <a:latin typeface="Times New Roman" charset="0"/>
                <a:ea typeface="Times New Roman" charset="0"/>
                <a:cs typeface="Times New Roman" charset="0"/>
              </a:rPr>
              <a:t>density per total momentum</a:t>
            </a:r>
            <a:endParaRPr lang="el-GR" sz="2000" i="1" dirty="0">
              <a:solidFill>
                <a:srgbClr val="1F497D"/>
              </a:solidFill>
              <a:latin typeface="Times New Roman" charset="0"/>
              <a:ea typeface="Times New Roman" charset="0"/>
              <a:cs typeface="Times New Roman" charset="0"/>
            </a:endParaRPr>
          </a:p>
        </p:txBody>
      </p:sp>
      <p:sp>
        <p:nvSpPr>
          <p:cNvPr id="92166"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prstTxWarp prst="textNoShape">
              <a:avLst/>
            </a:prstTxWarp>
            <a:spAutoFit/>
          </a:bodyPr>
          <a:lstStyle/>
          <a:p>
            <a:endParaRPr lang="en-US"/>
          </a:p>
        </p:txBody>
      </p:sp>
      <p:sp>
        <p:nvSpPr>
          <p:cNvPr id="92167"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prstTxWarp prst="textNoShape">
              <a:avLst/>
            </a:prstTxWarp>
            <a:spAutoFit/>
          </a:bodyPr>
          <a:lstStyle/>
          <a:p>
            <a:endParaRPr lang="en-US"/>
          </a:p>
        </p:txBody>
      </p:sp>
      <p:sp>
        <p:nvSpPr>
          <p:cNvPr id="92168" name="Rectangle 7"/>
          <p:cNvSpPr>
            <a:spLocks noChangeArrowheads="1"/>
          </p:cNvSpPr>
          <p:nvPr/>
        </p:nvSpPr>
        <p:spPr bwMode="auto">
          <a:xfrm>
            <a:off x="0" y="1858963"/>
            <a:ext cx="9144000" cy="0"/>
          </a:xfrm>
          <a:prstGeom prst="rect">
            <a:avLst/>
          </a:prstGeom>
          <a:noFill/>
          <a:ln w="9525">
            <a:noFill/>
            <a:miter lim="800000"/>
            <a:headEnd/>
            <a:tailEnd/>
          </a:ln>
        </p:spPr>
        <p:txBody>
          <a:bodyPr wrap="none" anchor="ctr">
            <a:prstTxWarp prst="textNoShape">
              <a:avLst/>
            </a:prstTxWarp>
            <a:spAutoFit/>
          </a:bodyPr>
          <a:lstStyle/>
          <a:p>
            <a:endParaRPr lang="en-US"/>
          </a:p>
        </p:txBody>
      </p:sp>
      <p:graphicFrame>
        <p:nvGraphicFramePr>
          <p:cNvPr id="92162" name="Object 2"/>
          <p:cNvGraphicFramePr>
            <a:graphicFrameLocks noChangeAspect="1"/>
          </p:cNvGraphicFramePr>
          <p:nvPr/>
        </p:nvGraphicFramePr>
        <p:xfrm>
          <a:off x="1828800" y="885825"/>
          <a:ext cx="4498975" cy="4870450"/>
        </p:xfrm>
        <a:graphic>
          <a:graphicData uri="http://schemas.openxmlformats.org/presentationml/2006/ole">
            <p:oleObj spid="_x0000_s514050" name="Equation" r:id="rId4" imgW="2273300" imgH="3111500" progId="Equation.3">
              <p:embed/>
            </p:oleObj>
          </a:graphicData>
        </a:graphic>
      </p:graphicFrame>
      <p:sp>
        <p:nvSpPr>
          <p:cNvPr id="2762761" name="AutoShape 9"/>
          <p:cNvSpPr>
            <a:spLocks noChangeArrowheads="1"/>
          </p:cNvSpPr>
          <p:nvPr/>
        </p:nvSpPr>
        <p:spPr bwMode="auto">
          <a:xfrm>
            <a:off x="4344988" y="927100"/>
            <a:ext cx="4464050" cy="441325"/>
          </a:xfrm>
          <a:prstGeom prst="flowChartAlternateProcess">
            <a:avLst/>
          </a:prstGeom>
          <a:noFill/>
          <a:ln w="9525">
            <a:noFill/>
            <a:miter lim="800000"/>
            <a:headEnd/>
            <a:tailEnd/>
          </a:ln>
          <a:effectLst/>
        </p:spPr>
        <p:txBody>
          <a:bodyPr wrap="none" anchor="ctr">
            <a:prstTxWarp prst="textNoShape">
              <a:avLst/>
            </a:prstTxWarp>
            <a:spAutoFit/>
          </a:bodyPr>
          <a:lstStyle/>
          <a:p>
            <a:pPr algn="ctr" eaLnBrk="1" hangingPunct="1">
              <a:lnSpc>
                <a:spcPct val="100000"/>
              </a:lnSpc>
              <a:spcBef>
                <a:spcPct val="0"/>
              </a:spcBef>
              <a:defRPr/>
            </a:pPr>
            <a:r>
              <a:rPr lang="en-US" b="1" dirty="0">
                <a:solidFill>
                  <a:srgbClr val="1F497D"/>
                </a:solidFill>
                <a:effectLst>
                  <a:outerShdw blurRad="38100" dist="38100" dir="2700000" algn="tl">
                    <a:srgbClr val="DDDDDD"/>
                  </a:outerShdw>
                </a:effectLst>
              </a:rPr>
              <a:t>sources (SNR, nuclear reactions…)</a:t>
            </a:r>
          </a:p>
        </p:txBody>
      </p:sp>
      <p:sp>
        <p:nvSpPr>
          <p:cNvPr id="2762762" name="AutoShape 10"/>
          <p:cNvSpPr>
            <a:spLocks noChangeArrowheads="1"/>
          </p:cNvSpPr>
          <p:nvPr/>
        </p:nvSpPr>
        <p:spPr bwMode="auto">
          <a:xfrm>
            <a:off x="6557963" y="2660650"/>
            <a:ext cx="1979612" cy="714375"/>
          </a:xfrm>
          <a:prstGeom prst="flowChartAlternateProcess">
            <a:avLst/>
          </a:prstGeom>
          <a:noFill/>
          <a:ln w="9525">
            <a:noFill/>
            <a:miter lim="800000"/>
            <a:headEnd/>
            <a:tailEnd/>
          </a:ln>
          <a:effectLst/>
        </p:spPr>
        <p:txBody>
          <a:bodyPr anchor="ctr">
            <a:prstTxWarp prst="textNoShape">
              <a:avLst/>
            </a:prstTxWarp>
            <a:spAutoFit/>
          </a:bodyPr>
          <a:lstStyle/>
          <a:p>
            <a:pPr algn="ctr" eaLnBrk="1" hangingPunct="1">
              <a:lnSpc>
                <a:spcPct val="100000"/>
              </a:lnSpc>
              <a:spcBef>
                <a:spcPct val="0"/>
              </a:spcBef>
              <a:defRPr/>
            </a:pPr>
            <a:r>
              <a:rPr lang="en-US" b="1" dirty="0">
                <a:solidFill>
                  <a:srgbClr val="1F497D"/>
                </a:solidFill>
                <a:effectLst>
                  <a:outerShdw blurRad="38100" dist="38100" dir="2700000" algn="tl">
                    <a:srgbClr val="DDDDDD"/>
                  </a:outerShdw>
                </a:effectLst>
              </a:rPr>
              <a:t>convection </a:t>
            </a:r>
            <a:r>
              <a:rPr lang="en-US" sz="1600" dirty="0">
                <a:solidFill>
                  <a:srgbClr val="1F497D"/>
                </a:solidFill>
              </a:rPr>
              <a:t>(Galactic wind)</a:t>
            </a:r>
          </a:p>
        </p:txBody>
      </p:sp>
      <p:sp>
        <p:nvSpPr>
          <p:cNvPr id="2762763" name="AutoShape 11"/>
          <p:cNvSpPr>
            <a:spLocks noChangeArrowheads="1"/>
          </p:cNvSpPr>
          <p:nvPr/>
        </p:nvSpPr>
        <p:spPr bwMode="auto">
          <a:xfrm>
            <a:off x="1844675" y="1790700"/>
            <a:ext cx="1303960" cy="442674"/>
          </a:xfrm>
          <a:prstGeom prst="flowChartAlternateProcess">
            <a:avLst/>
          </a:prstGeom>
          <a:noFill/>
          <a:ln w="9525">
            <a:noFill/>
            <a:miter lim="800000"/>
            <a:headEnd/>
            <a:tailEnd/>
          </a:ln>
          <a:effectLst/>
        </p:spPr>
        <p:txBody>
          <a:bodyPr wrap="none" anchor="ctr">
            <a:prstTxWarp prst="textNoShape">
              <a:avLst/>
            </a:prstTxWarp>
            <a:spAutoFit/>
          </a:bodyPr>
          <a:lstStyle/>
          <a:p>
            <a:pPr algn="ctr" eaLnBrk="1" hangingPunct="1">
              <a:lnSpc>
                <a:spcPct val="100000"/>
              </a:lnSpc>
              <a:spcBef>
                <a:spcPct val="0"/>
              </a:spcBef>
              <a:defRPr/>
            </a:pPr>
            <a:r>
              <a:rPr lang="en-US" b="1" dirty="0">
                <a:solidFill>
                  <a:schemeClr val="accent2"/>
                </a:solidFill>
                <a:effectLst>
                  <a:outerShdw blurRad="38100" dist="38100" dir="2700000" algn="tl">
                    <a:srgbClr val="DDDDDD"/>
                  </a:outerShdw>
                </a:effectLst>
              </a:rPr>
              <a:t>diffusion</a:t>
            </a:r>
          </a:p>
        </p:txBody>
      </p:sp>
      <p:sp>
        <p:nvSpPr>
          <p:cNvPr id="2762764" name="AutoShape 12"/>
          <p:cNvSpPr>
            <a:spLocks noChangeArrowheads="1"/>
          </p:cNvSpPr>
          <p:nvPr/>
        </p:nvSpPr>
        <p:spPr bwMode="auto">
          <a:xfrm>
            <a:off x="0" y="2824163"/>
            <a:ext cx="3513138" cy="715089"/>
          </a:xfrm>
          <a:prstGeom prst="flowChartAlternateProcess">
            <a:avLst/>
          </a:prstGeom>
          <a:noFill/>
          <a:ln w="9525">
            <a:noFill/>
            <a:miter lim="800000"/>
            <a:headEnd/>
            <a:tailEnd/>
          </a:ln>
          <a:effectLst/>
        </p:spPr>
        <p:txBody>
          <a:bodyPr anchor="ctr">
            <a:prstTxWarp prst="textNoShape">
              <a:avLst/>
            </a:prstTxWarp>
            <a:spAutoFit/>
          </a:bodyPr>
          <a:lstStyle/>
          <a:p>
            <a:pPr algn="ctr" eaLnBrk="1" hangingPunct="1">
              <a:lnSpc>
                <a:spcPct val="100000"/>
              </a:lnSpc>
              <a:spcBef>
                <a:spcPct val="0"/>
              </a:spcBef>
              <a:defRPr/>
            </a:pPr>
            <a:r>
              <a:rPr lang="en-US" b="1" dirty="0">
                <a:solidFill>
                  <a:schemeClr val="accent2"/>
                </a:solidFill>
                <a:effectLst>
                  <a:outerShdw blurRad="38100" dist="38100" dir="2700000" algn="tl">
                    <a:srgbClr val="DDDDDD"/>
                  </a:outerShdw>
                </a:effectLst>
              </a:rPr>
              <a:t>diffusive reacceleration </a:t>
            </a:r>
            <a:r>
              <a:rPr lang="en-US" sz="1600" dirty="0">
                <a:solidFill>
                  <a:schemeClr val="accent2"/>
                </a:solidFill>
              </a:rPr>
              <a:t>(diffusion in the momentum space)</a:t>
            </a:r>
          </a:p>
        </p:txBody>
      </p:sp>
      <p:sp>
        <p:nvSpPr>
          <p:cNvPr id="2762765" name="AutoShape 13"/>
          <p:cNvSpPr>
            <a:spLocks noChangeArrowheads="1"/>
          </p:cNvSpPr>
          <p:nvPr/>
        </p:nvSpPr>
        <p:spPr bwMode="auto">
          <a:xfrm>
            <a:off x="2255838" y="4000500"/>
            <a:ext cx="993228" cy="442674"/>
          </a:xfrm>
          <a:prstGeom prst="flowChartAlternateProcess">
            <a:avLst/>
          </a:prstGeom>
          <a:noFill/>
          <a:ln w="9525">
            <a:noFill/>
            <a:miter lim="800000"/>
            <a:headEnd/>
            <a:tailEnd/>
          </a:ln>
          <a:effectLst/>
        </p:spPr>
        <p:txBody>
          <a:bodyPr wrap="none" anchor="ctr">
            <a:prstTxWarp prst="textNoShape">
              <a:avLst/>
            </a:prstTxWarp>
            <a:spAutoFit/>
          </a:bodyPr>
          <a:lstStyle/>
          <a:p>
            <a:pPr algn="ctr" eaLnBrk="1" hangingPunct="1">
              <a:lnSpc>
                <a:spcPct val="100000"/>
              </a:lnSpc>
              <a:spcBef>
                <a:spcPct val="0"/>
              </a:spcBef>
              <a:defRPr/>
            </a:pPr>
            <a:r>
              <a:rPr lang="en-US" b="1" dirty="0">
                <a:solidFill>
                  <a:schemeClr val="accent2"/>
                </a:solidFill>
                <a:effectLst>
                  <a:outerShdw blurRad="38100" dist="38100" dir="2700000" algn="tl">
                    <a:srgbClr val="DDDDDD"/>
                  </a:outerShdw>
                </a:effectLst>
              </a:rPr>
              <a:t>E-loss</a:t>
            </a:r>
          </a:p>
        </p:txBody>
      </p:sp>
      <p:sp>
        <p:nvSpPr>
          <p:cNvPr id="2762766" name="AutoShape 14"/>
          <p:cNvSpPr>
            <a:spLocks noChangeArrowheads="1"/>
          </p:cNvSpPr>
          <p:nvPr/>
        </p:nvSpPr>
        <p:spPr bwMode="auto">
          <a:xfrm>
            <a:off x="1328738" y="5086350"/>
            <a:ext cx="1956159" cy="442674"/>
          </a:xfrm>
          <a:prstGeom prst="flowChartAlternateProcess">
            <a:avLst/>
          </a:prstGeom>
          <a:noFill/>
          <a:ln w="9525">
            <a:noFill/>
            <a:miter lim="800000"/>
            <a:headEnd/>
            <a:tailEnd/>
          </a:ln>
          <a:effectLst/>
        </p:spPr>
        <p:txBody>
          <a:bodyPr wrap="none" anchor="ctr">
            <a:prstTxWarp prst="textNoShape">
              <a:avLst/>
            </a:prstTxWarp>
            <a:spAutoFit/>
          </a:bodyPr>
          <a:lstStyle/>
          <a:p>
            <a:pPr algn="ctr" eaLnBrk="1" hangingPunct="1">
              <a:lnSpc>
                <a:spcPct val="100000"/>
              </a:lnSpc>
              <a:spcBef>
                <a:spcPct val="0"/>
              </a:spcBef>
              <a:defRPr/>
            </a:pPr>
            <a:r>
              <a:rPr lang="en-US" b="1">
                <a:solidFill>
                  <a:schemeClr val="accent2"/>
                </a:solidFill>
                <a:effectLst>
                  <a:outerShdw blurRad="38100" dist="38100" dir="2700000" algn="tl">
                    <a:srgbClr val="DDDDDD"/>
                  </a:outerShdw>
                </a:effectLst>
              </a:rPr>
              <a:t>fragmentation</a:t>
            </a:r>
          </a:p>
        </p:txBody>
      </p:sp>
      <p:sp>
        <p:nvSpPr>
          <p:cNvPr id="2762767" name="AutoShape 15"/>
          <p:cNvSpPr>
            <a:spLocks noChangeArrowheads="1"/>
          </p:cNvSpPr>
          <p:nvPr/>
        </p:nvSpPr>
        <p:spPr bwMode="auto">
          <a:xfrm>
            <a:off x="4841875" y="5057775"/>
            <a:ext cx="2387600" cy="442913"/>
          </a:xfrm>
          <a:prstGeom prst="flowChartAlternateProcess">
            <a:avLst/>
          </a:prstGeom>
          <a:noFill/>
          <a:ln w="9525">
            <a:noFill/>
            <a:miter lim="800000"/>
            <a:headEnd/>
            <a:tailEnd/>
          </a:ln>
          <a:effectLst/>
        </p:spPr>
        <p:txBody>
          <a:bodyPr wrap="none" anchor="ctr">
            <a:prstTxWarp prst="textNoShape">
              <a:avLst/>
            </a:prstTxWarp>
            <a:spAutoFit/>
          </a:bodyPr>
          <a:lstStyle/>
          <a:p>
            <a:pPr algn="ctr" eaLnBrk="1" hangingPunct="1">
              <a:lnSpc>
                <a:spcPct val="100000"/>
              </a:lnSpc>
              <a:spcBef>
                <a:spcPct val="0"/>
              </a:spcBef>
              <a:defRPr/>
            </a:pPr>
            <a:r>
              <a:rPr lang="en-US" b="1" dirty="0">
                <a:solidFill>
                  <a:srgbClr val="1F497D"/>
                </a:solidFill>
                <a:effectLst>
                  <a:outerShdw blurRad="38100" dist="38100" dir="2700000" algn="tl">
                    <a:srgbClr val="DDDDDD"/>
                  </a:outerShdw>
                </a:effectLst>
              </a:rPr>
              <a:t>radioactive decay</a:t>
            </a:r>
          </a:p>
        </p:txBody>
      </p:sp>
      <p:sp>
        <p:nvSpPr>
          <p:cNvPr id="92176" name="Rectangle 16"/>
          <p:cNvSpPr>
            <a:spLocks noChangeArrowheads="1"/>
          </p:cNvSpPr>
          <p:nvPr/>
        </p:nvSpPr>
        <p:spPr bwMode="auto">
          <a:xfrm>
            <a:off x="0" y="1892300"/>
            <a:ext cx="9144000" cy="0"/>
          </a:xfrm>
          <a:prstGeom prst="rect">
            <a:avLst/>
          </a:prstGeom>
          <a:noFill/>
          <a:ln w="9525">
            <a:noFill/>
            <a:miter lim="800000"/>
            <a:headEnd/>
            <a:tailEnd/>
          </a:ln>
        </p:spPr>
        <p:txBody>
          <a:bodyPr wrap="none" anchor="ctr">
            <a:prstTxWarp prst="textNoShape">
              <a:avLst/>
            </a:prstTxWarp>
            <a:spAutoFit/>
          </a:bodyPr>
          <a:lstStyle/>
          <a:p>
            <a:endParaRPr lang="en-US"/>
          </a:p>
        </p:txBody>
      </p:sp>
      <p:sp>
        <p:nvSpPr>
          <p:cNvPr id="92177" name="Text Box 17"/>
          <p:cNvSpPr txBox="1">
            <a:spLocks noChangeArrowheads="1"/>
          </p:cNvSpPr>
          <p:nvPr/>
        </p:nvSpPr>
        <p:spPr bwMode="auto">
          <a:xfrm>
            <a:off x="2346325" y="5813425"/>
            <a:ext cx="2763838" cy="400050"/>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a:solidFill>
                  <a:srgbClr val="1F497D"/>
                </a:solidFill>
              </a:rPr>
              <a:t>+ boundary conditions</a:t>
            </a:r>
          </a:p>
        </p:txBody>
      </p:sp>
      <p:sp>
        <p:nvSpPr>
          <p:cNvPr id="92178" name="Line 18"/>
          <p:cNvSpPr>
            <a:spLocks noChangeShapeType="1"/>
          </p:cNvSpPr>
          <p:nvPr/>
        </p:nvSpPr>
        <p:spPr bwMode="auto">
          <a:xfrm flipH="1" flipV="1">
            <a:off x="5591175" y="2211388"/>
            <a:ext cx="1168400" cy="609600"/>
          </a:xfrm>
          <a:prstGeom prst="line">
            <a:avLst/>
          </a:prstGeom>
          <a:noFill/>
          <a:ln w="38100">
            <a:solidFill>
              <a:schemeClr val="tx2"/>
            </a:solidFill>
            <a:prstDash val="sysDot"/>
            <a:round/>
            <a:headEnd/>
            <a:tailEnd type="arrow" w="med" len="med"/>
          </a:ln>
        </p:spPr>
        <p:txBody>
          <a:bodyPr>
            <a:prstTxWarp prst="textNoShape">
              <a:avLst/>
            </a:prstTxWarp>
          </a:bodyPr>
          <a:lstStyle/>
          <a:p>
            <a:endParaRPr lang="en-US"/>
          </a:p>
        </p:txBody>
      </p:sp>
      <p:sp>
        <p:nvSpPr>
          <p:cNvPr id="92179" name="Line 19"/>
          <p:cNvSpPr>
            <a:spLocks noChangeShapeType="1"/>
          </p:cNvSpPr>
          <p:nvPr/>
        </p:nvSpPr>
        <p:spPr bwMode="auto">
          <a:xfrm flipH="1">
            <a:off x="5692775" y="3265488"/>
            <a:ext cx="1079500" cy="660400"/>
          </a:xfrm>
          <a:prstGeom prst="line">
            <a:avLst/>
          </a:prstGeom>
          <a:noFill/>
          <a:ln w="38100">
            <a:solidFill>
              <a:schemeClr val="tx2"/>
            </a:solidFill>
            <a:prstDash val="sysDot"/>
            <a:round/>
            <a:headEnd/>
            <a:tailEnd type="arrow" w="med" len="med"/>
          </a:ln>
        </p:spPr>
        <p:txBody>
          <a:bodyPr>
            <a:prstTxWarp prst="textNoShape">
              <a:avLst/>
            </a:prstTxWarp>
          </a:bodyPr>
          <a:lstStyle/>
          <a:p>
            <a:endParaRPr lang="en-US"/>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pic>
        <p:nvPicPr>
          <p:cNvPr id="116740" name="Picture 4" descr="fig4_be"/>
          <p:cNvPicPr>
            <a:picLocks noChangeAspect="1" noChangeArrowheads="1"/>
          </p:cNvPicPr>
          <p:nvPr/>
        </p:nvPicPr>
        <p:blipFill>
          <a:blip r:embed="rId3"/>
          <a:srcRect/>
          <a:stretch>
            <a:fillRect/>
          </a:stretch>
        </p:blipFill>
        <p:spPr bwMode="auto">
          <a:xfrm>
            <a:off x="5770563" y="1444625"/>
            <a:ext cx="3162300" cy="3249613"/>
          </a:xfrm>
          <a:prstGeom prst="rect">
            <a:avLst/>
          </a:prstGeom>
          <a:noFill/>
          <a:ln w="9525">
            <a:noFill/>
            <a:miter lim="800000"/>
            <a:headEnd/>
            <a:tailEnd/>
          </a:ln>
          <a:effectLst>
            <a:outerShdw blurRad="50800" dist="38100" dir="2700000">
              <a:srgbClr val="000000">
                <a:alpha val="43000"/>
              </a:srgbClr>
            </a:outerShdw>
          </a:effectLst>
        </p:spPr>
      </p:pic>
      <p:sp>
        <p:nvSpPr>
          <p:cNvPr id="27" name="Rectangle 26"/>
          <p:cNvSpPr/>
          <p:nvPr/>
        </p:nvSpPr>
        <p:spPr bwMode="auto">
          <a:xfrm>
            <a:off x="5770033" y="4597405"/>
            <a:ext cx="3166533" cy="274320"/>
          </a:xfrm>
          <a:prstGeom prst="rect">
            <a:avLst/>
          </a:prstGeom>
          <a:solidFill>
            <a:schemeClr val="bg1"/>
          </a:solidFill>
          <a:ln w="9525" cap="flat" cmpd="sng" algn="ctr">
            <a:noFill/>
            <a:prstDash val="solid"/>
            <a:round/>
            <a:headEnd type="none" w="med" len="med"/>
            <a:tailEnd type="none" w="med" len="med"/>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pic>
        <p:nvPicPr>
          <p:cNvPr id="116738" name="Picture 2"/>
          <p:cNvPicPr>
            <a:picLocks noChangeAspect="1" noChangeArrowheads="1"/>
          </p:cNvPicPr>
          <p:nvPr/>
        </p:nvPicPr>
        <p:blipFill>
          <a:blip r:embed="rId4">
            <a:lum bright="-20000" contrast="40000"/>
          </a:blip>
          <a:srcRect l="9085"/>
          <a:stretch>
            <a:fillRect/>
          </a:stretch>
        </p:blipFill>
        <p:spPr bwMode="auto">
          <a:xfrm>
            <a:off x="3505200" y="1171575"/>
            <a:ext cx="2176463" cy="2101850"/>
          </a:xfrm>
          <a:prstGeom prst="rect">
            <a:avLst/>
          </a:prstGeom>
          <a:noFill/>
          <a:ln w="9525">
            <a:noFill/>
            <a:miter lim="800000"/>
            <a:headEnd/>
            <a:tailEnd/>
          </a:ln>
          <a:effectLst>
            <a:outerShdw blurRad="50800" dist="38100" dir="2700000">
              <a:srgbClr val="000000">
                <a:alpha val="43000"/>
              </a:srgbClr>
            </a:outerShdw>
          </a:effectLst>
        </p:spPr>
      </p:pic>
      <p:sp>
        <p:nvSpPr>
          <p:cNvPr id="116739" name="Rectangle 3"/>
          <p:cNvSpPr>
            <a:spLocks noGrp="1" noChangeArrowheads="1"/>
          </p:cNvSpPr>
          <p:nvPr>
            <p:ph type="title" idx="4294967295"/>
          </p:nvPr>
        </p:nvSpPr>
        <p:spPr>
          <a:xfrm>
            <a:off x="1066800" y="133350"/>
            <a:ext cx="7381875" cy="533400"/>
          </a:xfrm>
        </p:spPr>
        <p:txBody>
          <a:bodyPr/>
          <a:lstStyle/>
          <a:p>
            <a:pPr eaLnBrk="1" hangingPunct="1"/>
            <a:r>
              <a:rPr lang="en-US" sz="2600">
                <a:solidFill>
                  <a:schemeClr val="tx2"/>
                </a:solidFill>
              </a:rPr>
              <a:t>How It Works: Fixing Propagation Parameters</a:t>
            </a:r>
          </a:p>
        </p:txBody>
      </p:sp>
      <p:sp>
        <p:nvSpPr>
          <p:cNvPr id="116742" name="Text Box 6"/>
          <p:cNvSpPr txBox="1">
            <a:spLocks noChangeArrowheads="1"/>
          </p:cNvSpPr>
          <p:nvPr/>
        </p:nvSpPr>
        <p:spPr bwMode="auto">
          <a:xfrm>
            <a:off x="173038" y="4352925"/>
            <a:ext cx="5600700" cy="1852613"/>
          </a:xfrm>
          <a:prstGeom prst="rect">
            <a:avLst/>
          </a:prstGeom>
          <a:noFill/>
          <a:ln w="9525">
            <a:noFill/>
            <a:miter lim="800000"/>
            <a:headEnd/>
            <a:tailEnd/>
          </a:ln>
        </p:spPr>
        <p:txBody>
          <a:bodyPr>
            <a:prstTxWarp prst="textNoShape">
              <a:avLst/>
            </a:prstTxWarp>
            <a:spAutoFit/>
          </a:bodyPr>
          <a:lstStyle/>
          <a:p>
            <a:pPr marL="228600" indent="-228600" eaLnBrk="1" fontAlgn="ctr" hangingPunct="1">
              <a:lnSpc>
                <a:spcPct val="120000"/>
              </a:lnSpc>
              <a:spcBef>
                <a:spcPct val="0"/>
              </a:spcBef>
            </a:pPr>
            <a:r>
              <a:rPr lang="en-US" sz="1800" dirty="0">
                <a:solidFill>
                  <a:srgbClr val="1F497D"/>
                </a:solidFill>
                <a:ea typeface="ＭＳ Ｐゴシック" charset="-128"/>
                <a:cs typeface="ＭＳ Ｐゴシック" charset="-128"/>
              </a:rPr>
              <a:t>Using secondary/primary nuclei ratio</a:t>
            </a:r>
            <a:r>
              <a:rPr lang="en-US" sz="1800" dirty="0" smtClean="0">
                <a:solidFill>
                  <a:srgbClr val="1F497D"/>
                </a:solidFill>
                <a:ea typeface="ＭＳ Ｐゴシック" charset="-128"/>
                <a:cs typeface="ＭＳ Ｐゴシック" charset="-128"/>
              </a:rPr>
              <a:t> (B/C) &amp; </a:t>
            </a:r>
            <a:r>
              <a:rPr lang="en-US" sz="1800" dirty="0">
                <a:solidFill>
                  <a:srgbClr val="1F497D"/>
                </a:solidFill>
                <a:ea typeface="ＭＳ Ｐゴシック" charset="-128"/>
                <a:cs typeface="ＭＳ Ｐゴシック" charset="-128"/>
              </a:rPr>
              <a:t>flux:</a:t>
            </a:r>
          </a:p>
          <a:p>
            <a:pPr marL="228600" indent="-228600" eaLnBrk="1" fontAlgn="ctr" hangingPunct="1">
              <a:lnSpc>
                <a:spcPct val="120000"/>
              </a:lnSpc>
              <a:spcBef>
                <a:spcPct val="0"/>
              </a:spcBef>
              <a:buFontTx/>
              <a:buChar char="•"/>
            </a:pPr>
            <a:r>
              <a:rPr lang="en-US" sz="1800" dirty="0">
                <a:solidFill>
                  <a:srgbClr val="1F497D"/>
                </a:solidFill>
                <a:ea typeface="ＭＳ Ｐゴシック" charset="-128"/>
                <a:cs typeface="ＭＳ Ｐゴシック" charset="-128"/>
              </a:rPr>
              <a:t>Diffusion coefficient and its index</a:t>
            </a:r>
          </a:p>
          <a:p>
            <a:pPr marL="228600" indent="-228600" eaLnBrk="1" fontAlgn="ctr" hangingPunct="1">
              <a:lnSpc>
                <a:spcPct val="90000"/>
              </a:lnSpc>
              <a:spcBef>
                <a:spcPct val="0"/>
              </a:spcBef>
              <a:buFontTx/>
              <a:buChar char="•"/>
            </a:pPr>
            <a:r>
              <a:rPr lang="en-US" sz="1800" dirty="0">
                <a:solidFill>
                  <a:srgbClr val="1F497D"/>
                </a:solidFill>
                <a:ea typeface="ＭＳ Ｐゴシック" charset="-128"/>
                <a:cs typeface="ＭＳ Ｐゴシック" charset="-128"/>
              </a:rPr>
              <a:t>Propagation mode and its parameters (e.g., reacceleration V</a:t>
            </a:r>
            <a:r>
              <a:rPr lang="en-US" sz="1800" baseline="-25000" dirty="0">
                <a:solidFill>
                  <a:srgbClr val="1F497D"/>
                </a:solidFill>
                <a:ea typeface="ＭＳ Ｐゴシック" charset="-128"/>
                <a:cs typeface="ＭＳ Ｐゴシック" charset="-128"/>
              </a:rPr>
              <a:t>A</a:t>
            </a:r>
            <a:r>
              <a:rPr lang="en-US" sz="1800" dirty="0">
                <a:solidFill>
                  <a:srgbClr val="1F497D"/>
                </a:solidFill>
                <a:ea typeface="ＭＳ Ｐゴシック" charset="-128"/>
                <a:cs typeface="ＭＳ Ｐゴシック" charset="-128"/>
              </a:rPr>
              <a:t>, convection </a:t>
            </a:r>
            <a:r>
              <a:rPr lang="en-US" sz="1800" dirty="0" err="1">
                <a:solidFill>
                  <a:srgbClr val="1F497D"/>
                </a:solidFill>
                <a:ea typeface="ＭＳ Ｐゴシック" charset="-128"/>
                <a:cs typeface="ＭＳ Ｐゴシック" charset="-128"/>
              </a:rPr>
              <a:t>V</a:t>
            </a:r>
            <a:r>
              <a:rPr lang="en-US" sz="1800" baseline="-25000" dirty="0" err="1">
                <a:solidFill>
                  <a:srgbClr val="1F497D"/>
                </a:solidFill>
                <a:ea typeface="ＭＳ Ｐゴシック" charset="-128"/>
                <a:cs typeface="ＭＳ Ｐゴシック" charset="-128"/>
              </a:rPr>
              <a:t>z</a:t>
            </a:r>
            <a:r>
              <a:rPr lang="en-US" sz="1800" dirty="0">
                <a:solidFill>
                  <a:srgbClr val="1F497D"/>
                </a:solidFill>
                <a:ea typeface="ＭＳ Ｐゴシック" charset="-128"/>
                <a:cs typeface="ＭＳ Ｐゴシック" charset="-128"/>
              </a:rPr>
              <a:t>)</a:t>
            </a:r>
          </a:p>
          <a:p>
            <a:pPr marL="228600" indent="-228600" eaLnBrk="1" fontAlgn="ctr" hangingPunct="1">
              <a:lnSpc>
                <a:spcPct val="100000"/>
              </a:lnSpc>
              <a:spcBef>
                <a:spcPct val="0"/>
              </a:spcBef>
              <a:buFontTx/>
              <a:buChar char="•"/>
            </a:pPr>
            <a:r>
              <a:rPr lang="en-US" sz="1800" dirty="0">
                <a:solidFill>
                  <a:schemeClr val="accent2"/>
                </a:solidFill>
                <a:ea typeface="ＭＳ Ｐゴシック" charset="-128"/>
                <a:cs typeface="ＭＳ Ｐゴシック" charset="-128"/>
              </a:rPr>
              <a:t>Propagation </a:t>
            </a:r>
            <a:r>
              <a:rPr lang="en-US" sz="1800" dirty="0" smtClean="0">
                <a:solidFill>
                  <a:schemeClr val="accent2"/>
                </a:solidFill>
                <a:ea typeface="ＭＳ Ｐゴシック" charset="-128"/>
                <a:cs typeface="ＭＳ Ｐゴシック" charset="-128"/>
              </a:rPr>
              <a:t>parameters </a:t>
            </a:r>
            <a:r>
              <a:rPr lang="en-US" sz="1800" dirty="0">
                <a:solidFill>
                  <a:schemeClr val="accent2"/>
                </a:solidFill>
                <a:ea typeface="ＭＳ Ｐゴシック" charset="-128"/>
                <a:cs typeface="ＭＳ Ｐゴシック" charset="-128"/>
              </a:rPr>
              <a:t>are model-dependent</a:t>
            </a:r>
          </a:p>
          <a:p>
            <a:pPr marL="228600" indent="-228600" eaLnBrk="1" fontAlgn="ctr" hangingPunct="1">
              <a:lnSpc>
                <a:spcPct val="120000"/>
              </a:lnSpc>
              <a:spcBef>
                <a:spcPct val="0"/>
              </a:spcBef>
              <a:buFontTx/>
              <a:buChar char="•"/>
            </a:pPr>
            <a:r>
              <a:rPr lang="en-US" sz="1800" dirty="0">
                <a:solidFill>
                  <a:srgbClr val="1F497D"/>
                </a:solidFill>
                <a:ea typeface="ＭＳ Ｐゴシック" charset="-128"/>
                <a:cs typeface="ＭＳ Ｐゴシック" charset="-128"/>
              </a:rPr>
              <a:t>Make sure that the spectrum is fitted as well</a:t>
            </a:r>
          </a:p>
        </p:txBody>
      </p:sp>
      <p:sp>
        <p:nvSpPr>
          <p:cNvPr id="116743" name="Text Box 7"/>
          <p:cNvSpPr txBox="1">
            <a:spLocks noChangeArrowheads="1"/>
          </p:cNvSpPr>
          <p:nvPr/>
        </p:nvSpPr>
        <p:spPr bwMode="auto">
          <a:xfrm>
            <a:off x="6057900" y="684213"/>
            <a:ext cx="2447229" cy="747897"/>
          </a:xfrm>
          <a:prstGeom prst="rect">
            <a:avLst/>
          </a:prstGeom>
          <a:noFill/>
          <a:ln w="9525">
            <a:noFill/>
            <a:miter lim="800000"/>
            <a:headEnd/>
            <a:tailEnd/>
          </a:ln>
        </p:spPr>
        <p:txBody>
          <a:bodyPr wrap="none">
            <a:prstTxWarp prst="textNoShape">
              <a:avLst/>
            </a:prstTxWarp>
            <a:spAutoFit/>
          </a:bodyPr>
          <a:lstStyle/>
          <a:p>
            <a:pPr eaLnBrk="1" fontAlgn="ctr" hangingPunct="1">
              <a:lnSpc>
                <a:spcPct val="120000"/>
              </a:lnSpc>
              <a:spcBef>
                <a:spcPct val="0"/>
              </a:spcBef>
            </a:pPr>
            <a:r>
              <a:rPr lang="en-US" sz="1800" dirty="0">
                <a:solidFill>
                  <a:schemeClr val="tx2"/>
                </a:solidFill>
                <a:ea typeface="ＭＳ Ｐゴシック" charset="-128"/>
                <a:cs typeface="ＭＳ Ｐゴシック" charset="-128"/>
              </a:rPr>
              <a:t>Radioactive isotopes:</a:t>
            </a:r>
          </a:p>
          <a:p>
            <a:pPr eaLnBrk="1" fontAlgn="ctr" hangingPunct="1">
              <a:lnSpc>
                <a:spcPct val="120000"/>
              </a:lnSpc>
              <a:spcBef>
                <a:spcPct val="0"/>
              </a:spcBef>
            </a:pPr>
            <a:r>
              <a:rPr lang="en-US" sz="1800" dirty="0">
                <a:solidFill>
                  <a:schemeClr val="tx2"/>
                </a:solidFill>
                <a:ea typeface="ＭＳ Ｐゴシック" charset="-128"/>
                <a:cs typeface="ＭＳ Ｐゴシック" charset="-128"/>
              </a:rPr>
              <a:t>Galactic halo size </a:t>
            </a:r>
            <a:r>
              <a:rPr lang="en-US" sz="1800" dirty="0" err="1">
                <a:solidFill>
                  <a:schemeClr val="tx2"/>
                </a:solidFill>
                <a:ea typeface="ＭＳ Ｐゴシック" charset="-128"/>
                <a:cs typeface="ＭＳ Ｐゴシック" charset="-128"/>
              </a:rPr>
              <a:t>Z</a:t>
            </a:r>
            <a:r>
              <a:rPr lang="en-US" sz="1800" baseline="-25000" dirty="0" err="1">
                <a:solidFill>
                  <a:schemeClr val="tx2"/>
                </a:solidFill>
                <a:ea typeface="ＭＳ Ｐゴシック" charset="-128"/>
                <a:cs typeface="ＭＳ Ｐゴシック" charset="-128"/>
              </a:rPr>
              <a:t>h</a:t>
            </a:r>
            <a:endParaRPr lang="en-US" sz="1800" baseline="-25000" dirty="0">
              <a:solidFill>
                <a:schemeClr val="tx2"/>
              </a:solidFill>
              <a:ea typeface="ＭＳ Ｐゴシック" charset="-128"/>
              <a:cs typeface="ＭＳ Ｐゴシック" charset="-128"/>
            </a:endParaRPr>
          </a:p>
        </p:txBody>
      </p:sp>
      <p:sp>
        <p:nvSpPr>
          <p:cNvPr id="116748" name="Freeform 12"/>
          <p:cNvSpPr>
            <a:spLocks/>
          </p:cNvSpPr>
          <p:nvPr/>
        </p:nvSpPr>
        <p:spPr bwMode="auto">
          <a:xfrm>
            <a:off x="6156325" y="3535363"/>
            <a:ext cx="754063" cy="206375"/>
          </a:xfrm>
          <a:custGeom>
            <a:avLst/>
            <a:gdLst>
              <a:gd name="T0" fmla="*/ 0 w 475"/>
              <a:gd name="T1" fmla="*/ 130 h 130"/>
              <a:gd name="T2" fmla="*/ 240 w 475"/>
              <a:gd name="T3" fmla="*/ 96 h 130"/>
              <a:gd name="T4" fmla="*/ 475 w 475"/>
              <a:gd name="T5" fmla="*/ 0 h 130"/>
              <a:gd name="T6" fmla="*/ 0 60000 65536"/>
              <a:gd name="T7" fmla="*/ 0 60000 65536"/>
              <a:gd name="T8" fmla="*/ 0 60000 65536"/>
              <a:gd name="T9" fmla="*/ 0 w 475"/>
              <a:gd name="T10" fmla="*/ 0 h 130"/>
              <a:gd name="T11" fmla="*/ 475 w 475"/>
              <a:gd name="T12" fmla="*/ 130 h 130"/>
            </a:gdLst>
            <a:ahLst/>
            <a:cxnLst>
              <a:cxn ang="T6">
                <a:pos x="T0" y="T1"/>
              </a:cxn>
              <a:cxn ang="T7">
                <a:pos x="T2" y="T3"/>
              </a:cxn>
              <a:cxn ang="T8">
                <a:pos x="T4" y="T5"/>
              </a:cxn>
            </a:cxnLst>
            <a:rect l="T9" t="T10" r="T11" b="T12"/>
            <a:pathLst>
              <a:path w="475" h="130">
                <a:moveTo>
                  <a:pt x="0" y="130"/>
                </a:moveTo>
                <a:cubicBezTo>
                  <a:pt x="80" y="124"/>
                  <a:pt x="161" y="118"/>
                  <a:pt x="240" y="96"/>
                </a:cubicBezTo>
                <a:cubicBezTo>
                  <a:pt x="319" y="74"/>
                  <a:pt x="436" y="16"/>
                  <a:pt x="475" y="0"/>
                </a:cubicBezTo>
              </a:path>
            </a:pathLst>
          </a:custGeom>
          <a:noFill/>
          <a:ln w="38100">
            <a:solidFill>
              <a:srgbClr val="FF3300"/>
            </a:solidFill>
            <a:round/>
            <a:headEnd/>
            <a:tailEnd/>
          </a:ln>
        </p:spPr>
        <p:txBody>
          <a:bodyPr wrap="none" anchor="ctr">
            <a:prstTxWarp prst="textNoShape">
              <a:avLst/>
            </a:prstTxWarp>
            <a:spAutoFit/>
          </a:bodyPr>
          <a:lstStyle/>
          <a:p>
            <a:endParaRPr lang="en-US"/>
          </a:p>
        </p:txBody>
      </p:sp>
      <p:sp>
        <p:nvSpPr>
          <p:cNvPr id="116749" name="Freeform 13"/>
          <p:cNvSpPr>
            <a:spLocks/>
          </p:cNvSpPr>
          <p:nvPr/>
        </p:nvSpPr>
        <p:spPr bwMode="auto">
          <a:xfrm>
            <a:off x="6142038" y="3671888"/>
            <a:ext cx="746125" cy="169862"/>
          </a:xfrm>
          <a:custGeom>
            <a:avLst/>
            <a:gdLst>
              <a:gd name="T0" fmla="*/ 0 w 475"/>
              <a:gd name="T1" fmla="*/ 130 h 130"/>
              <a:gd name="T2" fmla="*/ 240 w 475"/>
              <a:gd name="T3" fmla="*/ 96 h 130"/>
              <a:gd name="T4" fmla="*/ 475 w 475"/>
              <a:gd name="T5" fmla="*/ 0 h 130"/>
              <a:gd name="T6" fmla="*/ 0 60000 65536"/>
              <a:gd name="T7" fmla="*/ 0 60000 65536"/>
              <a:gd name="T8" fmla="*/ 0 60000 65536"/>
              <a:gd name="T9" fmla="*/ 0 w 475"/>
              <a:gd name="T10" fmla="*/ 0 h 130"/>
              <a:gd name="T11" fmla="*/ 475 w 475"/>
              <a:gd name="T12" fmla="*/ 130 h 130"/>
            </a:gdLst>
            <a:ahLst/>
            <a:cxnLst>
              <a:cxn ang="T6">
                <a:pos x="T0" y="T1"/>
              </a:cxn>
              <a:cxn ang="T7">
                <a:pos x="T2" y="T3"/>
              </a:cxn>
              <a:cxn ang="T8">
                <a:pos x="T4" y="T5"/>
              </a:cxn>
            </a:cxnLst>
            <a:rect l="T9" t="T10" r="T11" b="T12"/>
            <a:pathLst>
              <a:path w="475" h="130">
                <a:moveTo>
                  <a:pt x="0" y="130"/>
                </a:moveTo>
                <a:cubicBezTo>
                  <a:pt x="80" y="124"/>
                  <a:pt x="161" y="118"/>
                  <a:pt x="240" y="96"/>
                </a:cubicBezTo>
                <a:cubicBezTo>
                  <a:pt x="319" y="74"/>
                  <a:pt x="436" y="16"/>
                  <a:pt x="475" y="0"/>
                </a:cubicBezTo>
              </a:path>
            </a:pathLst>
          </a:custGeom>
          <a:noFill/>
          <a:ln w="38100">
            <a:solidFill>
              <a:srgbClr val="FF3300"/>
            </a:solidFill>
            <a:round/>
            <a:headEnd/>
            <a:tailEnd/>
          </a:ln>
        </p:spPr>
        <p:txBody>
          <a:bodyPr anchor="ctr">
            <a:prstTxWarp prst="textNoShape">
              <a:avLst/>
            </a:prstTxWarp>
            <a:spAutoFit/>
          </a:bodyPr>
          <a:lstStyle/>
          <a:p>
            <a:endParaRPr lang="en-US"/>
          </a:p>
        </p:txBody>
      </p:sp>
      <p:sp>
        <p:nvSpPr>
          <p:cNvPr id="116750" name="Freeform 14"/>
          <p:cNvSpPr>
            <a:spLocks/>
          </p:cNvSpPr>
          <p:nvPr/>
        </p:nvSpPr>
        <p:spPr bwMode="auto">
          <a:xfrm>
            <a:off x="6154738" y="3740150"/>
            <a:ext cx="754062" cy="168275"/>
          </a:xfrm>
          <a:custGeom>
            <a:avLst/>
            <a:gdLst>
              <a:gd name="T0" fmla="*/ 0 w 475"/>
              <a:gd name="T1" fmla="*/ 130 h 130"/>
              <a:gd name="T2" fmla="*/ 240 w 475"/>
              <a:gd name="T3" fmla="*/ 96 h 130"/>
              <a:gd name="T4" fmla="*/ 475 w 475"/>
              <a:gd name="T5" fmla="*/ 0 h 130"/>
              <a:gd name="T6" fmla="*/ 0 60000 65536"/>
              <a:gd name="T7" fmla="*/ 0 60000 65536"/>
              <a:gd name="T8" fmla="*/ 0 60000 65536"/>
              <a:gd name="T9" fmla="*/ 0 w 475"/>
              <a:gd name="T10" fmla="*/ 0 h 130"/>
              <a:gd name="T11" fmla="*/ 475 w 475"/>
              <a:gd name="T12" fmla="*/ 130 h 130"/>
            </a:gdLst>
            <a:ahLst/>
            <a:cxnLst>
              <a:cxn ang="T6">
                <a:pos x="T0" y="T1"/>
              </a:cxn>
              <a:cxn ang="T7">
                <a:pos x="T2" y="T3"/>
              </a:cxn>
              <a:cxn ang="T8">
                <a:pos x="T4" y="T5"/>
              </a:cxn>
            </a:cxnLst>
            <a:rect l="T9" t="T10" r="T11" b="T12"/>
            <a:pathLst>
              <a:path w="475" h="130">
                <a:moveTo>
                  <a:pt x="0" y="130"/>
                </a:moveTo>
                <a:cubicBezTo>
                  <a:pt x="80" y="124"/>
                  <a:pt x="161" y="118"/>
                  <a:pt x="240" y="96"/>
                </a:cubicBezTo>
                <a:cubicBezTo>
                  <a:pt x="319" y="74"/>
                  <a:pt x="436" y="16"/>
                  <a:pt x="475" y="0"/>
                </a:cubicBezTo>
              </a:path>
            </a:pathLst>
          </a:custGeom>
          <a:noFill/>
          <a:ln w="38100">
            <a:solidFill>
              <a:srgbClr val="FF3300"/>
            </a:solidFill>
            <a:round/>
            <a:headEnd/>
            <a:tailEnd/>
          </a:ln>
        </p:spPr>
        <p:txBody>
          <a:bodyPr anchor="ctr">
            <a:prstTxWarp prst="textNoShape">
              <a:avLst/>
            </a:prstTxWarp>
            <a:spAutoFit/>
          </a:bodyPr>
          <a:lstStyle/>
          <a:p>
            <a:endParaRPr lang="en-US"/>
          </a:p>
        </p:txBody>
      </p:sp>
      <p:sp>
        <p:nvSpPr>
          <p:cNvPr id="116751" name="Line 15"/>
          <p:cNvSpPr>
            <a:spLocks noChangeShapeType="1"/>
          </p:cNvSpPr>
          <p:nvPr/>
        </p:nvSpPr>
        <p:spPr bwMode="auto">
          <a:xfrm>
            <a:off x="6810375" y="3406775"/>
            <a:ext cx="7938" cy="646113"/>
          </a:xfrm>
          <a:prstGeom prst="line">
            <a:avLst/>
          </a:prstGeom>
          <a:noFill/>
          <a:ln w="38100">
            <a:solidFill>
              <a:srgbClr val="1F497D"/>
            </a:solidFill>
            <a:prstDash val="sysDot"/>
            <a:round/>
            <a:headEnd/>
            <a:tailEnd type="triangle" w="med" len="med"/>
          </a:ln>
        </p:spPr>
        <p:txBody>
          <a:bodyPr anchor="ctr">
            <a:prstTxWarp prst="textNoShape">
              <a:avLst/>
            </a:prstTxWarp>
            <a:spAutoFit/>
          </a:bodyPr>
          <a:lstStyle/>
          <a:p>
            <a:endParaRPr lang="en-US">
              <a:solidFill>
                <a:srgbClr val="1F497D"/>
              </a:solidFill>
            </a:endParaRPr>
          </a:p>
        </p:txBody>
      </p:sp>
      <p:sp>
        <p:nvSpPr>
          <p:cNvPr id="116752" name="Text Box 16"/>
          <p:cNvSpPr txBox="1">
            <a:spLocks noChangeArrowheads="1"/>
          </p:cNvSpPr>
          <p:nvPr/>
        </p:nvSpPr>
        <p:spPr bwMode="auto">
          <a:xfrm>
            <a:off x="6564313" y="3997325"/>
            <a:ext cx="1019175" cy="274638"/>
          </a:xfrm>
          <a:prstGeom prst="rect">
            <a:avLst/>
          </a:prstGeom>
          <a:noFill/>
          <a:ln w="9525">
            <a:noFill/>
            <a:miter lim="800000"/>
            <a:headEnd/>
            <a:tailEnd/>
          </a:ln>
        </p:spPr>
        <p:txBody>
          <a:bodyPr wrap="none">
            <a:prstTxWarp prst="textNoShape">
              <a:avLst/>
            </a:prstTxWarp>
            <a:spAutoFit/>
          </a:bodyPr>
          <a:lstStyle/>
          <a:p>
            <a:pPr algn="ctr" eaLnBrk="1" fontAlgn="ctr" hangingPunct="1">
              <a:lnSpc>
                <a:spcPct val="100000"/>
              </a:lnSpc>
              <a:spcBef>
                <a:spcPct val="0"/>
              </a:spcBef>
            </a:pPr>
            <a:r>
              <a:rPr lang="en-US" sz="1200" b="1">
                <a:solidFill>
                  <a:schemeClr val="tx2"/>
                </a:solidFill>
                <a:ea typeface="ＭＳ Ｐゴシック" charset="-128"/>
                <a:cs typeface="ＭＳ Ｐゴシック" charset="-128"/>
              </a:rPr>
              <a:t>Z</a:t>
            </a:r>
            <a:r>
              <a:rPr lang="en-US" sz="1200" b="1" baseline="-25000">
                <a:solidFill>
                  <a:schemeClr val="tx2"/>
                </a:solidFill>
                <a:ea typeface="ＭＳ Ｐゴシック" charset="-128"/>
                <a:cs typeface="ＭＳ Ｐゴシック" charset="-128"/>
              </a:rPr>
              <a:t>h</a:t>
            </a:r>
            <a:r>
              <a:rPr lang="en-US" sz="1200" b="1">
                <a:solidFill>
                  <a:schemeClr val="tx2"/>
                </a:solidFill>
                <a:ea typeface="ＭＳ Ｐゴシック" charset="-128"/>
                <a:cs typeface="ＭＳ Ｐゴシック" charset="-128"/>
              </a:rPr>
              <a:t> increase</a:t>
            </a:r>
          </a:p>
        </p:txBody>
      </p:sp>
      <p:sp>
        <p:nvSpPr>
          <p:cNvPr id="116754" name="Text Box 18"/>
          <p:cNvSpPr txBox="1">
            <a:spLocks noChangeArrowheads="1"/>
          </p:cNvSpPr>
          <p:nvPr/>
        </p:nvSpPr>
        <p:spPr bwMode="auto">
          <a:xfrm>
            <a:off x="6289675" y="1776413"/>
            <a:ext cx="922798" cy="307777"/>
          </a:xfrm>
          <a:prstGeom prst="rect">
            <a:avLst/>
          </a:prstGeom>
          <a:solidFill>
            <a:schemeClr val="bg1"/>
          </a:solidFill>
          <a:ln w="9525">
            <a:noFill/>
            <a:miter lim="800000"/>
            <a:headEnd/>
            <a:tailEnd/>
          </a:ln>
        </p:spPr>
        <p:txBody>
          <a:bodyPr wrap="none">
            <a:prstTxWarp prst="textNoShape">
              <a:avLst/>
            </a:prstTxWarp>
            <a:spAutoFit/>
          </a:bodyPr>
          <a:lstStyle/>
          <a:p>
            <a:pPr algn="ctr" eaLnBrk="1" fontAlgn="ctr" hangingPunct="1">
              <a:lnSpc>
                <a:spcPct val="100000"/>
              </a:lnSpc>
              <a:spcBef>
                <a:spcPct val="0"/>
              </a:spcBef>
            </a:pPr>
            <a:r>
              <a:rPr lang="en-US" sz="1400" b="1">
                <a:solidFill>
                  <a:srgbClr val="C0504D"/>
                </a:solidFill>
                <a:ea typeface="ＭＳ Ｐゴシック" charset="-128"/>
                <a:cs typeface="ＭＳ Ｐゴシック" charset="-128"/>
              </a:rPr>
              <a:t>Be</a:t>
            </a:r>
            <a:r>
              <a:rPr lang="en-US" sz="1400" b="1" baseline="30000">
                <a:solidFill>
                  <a:srgbClr val="C0504D"/>
                </a:solidFill>
                <a:ea typeface="ＭＳ Ｐゴシック" charset="-128"/>
                <a:cs typeface="ＭＳ Ｐゴシック" charset="-128"/>
              </a:rPr>
              <a:t>10</a:t>
            </a:r>
            <a:r>
              <a:rPr lang="en-US" sz="1400" b="1">
                <a:solidFill>
                  <a:srgbClr val="C0504D"/>
                </a:solidFill>
                <a:ea typeface="ＭＳ Ｐゴシック" charset="-128"/>
                <a:cs typeface="ＭＳ Ｐゴシック" charset="-128"/>
              </a:rPr>
              <a:t>/Be</a:t>
            </a:r>
            <a:r>
              <a:rPr lang="en-US" sz="1400" b="1" baseline="30000">
                <a:solidFill>
                  <a:srgbClr val="C0504D"/>
                </a:solidFill>
                <a:ea typeface="ＭＳ Ｐゴシック" charset="-128"/>
                <a:cs typeface="ＭＳ Ｐゴシック" charset="-128"/>
              </a:rPr>
              <a:t>9</a:t>
            </a:r>
          </a:p>
        </p:txBody>
      </p:sp>
      <p:sp>
        <p:nvSpPr>
          <p:cNvPr id="116757" name="Text Box 21"/>
          <p:cNvSpPr txBox="1">
            <a:spLocks noChangeArrowheads="1"/>
          </p:cNvSpPr>
          <p:nvPr/>
        </p:nvSpPr>
        <p:spPr bwMode="auto">
          <a:xfrm>
            <a:off x="6597650" y="4503738"/>
            <a:ext cx="1990725" cy="276999"/>
          </a:xfrm>
          <a:prstGeom prst="rect">
            <a:avLst/>
          </a:prstGeom>
          <a:solidFill>
            <a:schemeClr val="bg1"/>
          </a:solidFill>
          <a:ln w="9525">
            <a:noFill/>
            <a:miter lim="800000"/>
            <a:headEnd/>
            <a:tailEnd/>
          </a:ln>
        </p:spPr>
        <p:txBody>
          <a:bodyPr>
            <a:prstTxWarp prst="textNoShape">
              <a:avLst/>
            </a:prstTxWarp>
            <a:spAutoFit/>
          </a:bodyPr>
          <a:lstStyle/>
          <a:p>
            <a:pPr algn="r" eaLnBrk="1" fontAlgn="ctr" hangingPunct="1">
              <a:lnSpc>
                <a:spcPct val="100000"/>
              </a:lnSpc>
              <a:spcBef>
                <a:spcPct val="0"/>
              </a:spcBef>
            </a:pPr>
            <a:r>
              <a:rPr lang="en-US" sz="1200" dirty="0" err="1">
                <a:solidFill>
                  <a:schemeClr val="tx2"/>
                </a:solidFill>
                <a:ea typeface="ＭＳ Ｐゴシック" charset="-128"/>
                <a:cs typeface="ＭＳ Ｐゴシック" charset="-128"/>
              </a:rPr>
              <a:t>E</a:t>
            </a:r>
            <a:r>
              <a:rPr lang="en-US" sz="1200" baseline="-25000" dirty="0" err="1">
                <a:solidFill>
                  <a:schemeClr val="tx2"/>
                </a:solidFill>
                <a:ea typeface="ＭＳ Ｐゴシック" charset="-128"/>
                <a:cs typeface="ＭＳ Ｐゴシック" charset="-128"/>
              </a:rPr>
              <a:t>k</a:t>
            </a:r>
            <a:r>
              <a:rPr lang="en-US" sz="1200" dirty="0">
                <a:solidFill>
                  <a:schemeClr val="tx2"/>
                </a:solidFill>
                <a:ea typeface="ＭＳ Ｐゴシック" charset="-128"/>
                <a:cs typeface="ＭＳ Ｐゴシック" charset="-128"/>
              </a:rPr>
              <a:t>, </a:t>
            </a:r>
            <a:r>
              <a:rPr lang="en-US" sz="1200" dirty="0" err="1">
                <a:solidFill>
                  <a:schemeClr val="tx2"/>
                </a:solidFill>
                <a:ea typeface="ＭＳ Ｐゴシック" charset="-128"/>
                <a:cs typeface="ＭＳ Ｐゴシック" charset="-128"/>
              </a:rPr>
              <a:t>MeV</a:t>
            </a:r>
            <a:r>
              <a:rPr lang="en-US" sz="1200" dirty="0">
                <a:solidFill>
                  <a:schemeClr val="tx2"/>
                </a:solidFill>
                <a:ea typeface="ＭＳ Ｐゴシック" charset="-128"/>
                <a:cs typeface="ＭＳ Ｐゴシック" charset="-128"/>
              </a:rPr>
              <a:t>/nucleon</a:t>
            </a:r>
          </a:p>
        </p:txBody>
      </p:sp>
      <p:sp>
        <p:nvSpPr>
          <p:cNvPr id="116759" name="Text Box 23"/>
          <p:cNvSpPr txBox="1">
            <a:spLocks noChangeArrowheads="1"/>
          </p:cNvSpPr>
          <p:nvPr/>
        </p:nvSpPr>
        <p:spPr bwMode="auto">
          <a:xfrm>
            <a:off x="4879975" y="1235075"/>
            <a:ext cx="769938" cy="304800"/>
          </a:xfrm>
          <a:prstGeom prst="rect">
            <a:avLst/>
          </a:prstGeom>
          <a:solidFill>
            <a:schemeClr val="bg1"/>
          </a:solidFill>
          <a:ln w="9525">
            <a:noFill/>
            <a:miter lim="800000"/>
            <a:headEnd/>
            <a:tailEnd/>
          </a:ln>
        </p:spPr>
        <p:txBody>
          <a:bodyPr wrap="none">
            <a:prstTxWarp prst="textNoShape">
              <a:avLst/>
            </a:prstTxWarp>
            <a:spAutoFit/>
          </a:bodyPr>
          <a:lstStyle/>
          <a:p>
            <a:pPr algn="ctr" eaLnBrk="1" fontAlgn="ctr" hangingPunct="1">
              <a:lnSpc>
                <a:spcPct val="100000"/>
              </a:lnSpc>
              <a:spcBef>
                <a:spcPct val="0"/>
              </a:spcBef>
            </a:pPr>
            <a:r>
              <a:rPr lang="en-US" sz="1400" b="1">
                <a:solidFill>
                  <a:srgbClr val="C0504D"/>
                </a:solidFill>
                <a:ea typeface="ＭＳ Ｐゴシック" charset="-128"/>
                <a:cs typeface="ＭＳ Ｐゴシック" charset="-128"/>
              </a:rPr>
              <a:t>Carbon</a:t>
            </a:r>
          </a:p>
        </p:txBody>
      </p:sp>
      <p:sp>
        <p:nvSpPr>
          <p:cNvPr id="116760" name="Text Box 24"/>
          <p:cNvSpPr txBox="1">
            <a:spLocks noChangeArrowheads="1"/>
          </p:cNvSpPr>
          <p:nvPr/>
        </p:nvSpPr>
        <p:spPr bwMode="auto">
          <a:xfrm>
            <a:off x="3505201" y="3111500"/>
            <a:ext cx="2171700" cy="261610"/>
          </a:xfrm>
          <a:prstGeom prst="rect">
            <a:avLst/>
          </a:prstGeom>
          <a:solidFill>
            <a:schemeClr val="bg1"/>
          </a:solid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lgn="r" eaLnBrk="1" fontAlgn="ctr" hangingPunct="1">
              <a:lnSpc>
                <a:spcPct val="100000"/>
              </a:lnSpc>
              <a:spcBef>
                <a:spcPct val="0"/>
              </a:spcBef>
            </a:pPr>
            <a:r>
              <a:rPr lang="en-US" sz="1100" dirty="0" err="1">
                <a:solidFill>
                  <a:schemeClr val="tx2"/>
                </a:solidFill>
                <a:ea typeface="ＭＳ Ｐゴシック" charset="-128"/>
                <a:cs typeface="ＭＳ Ｐゴシック" charset="-128"/>
              </a:rPr>
              <a:t>E</a:t>
            </a:r>
            <a:r>
              <a:rPr lang="en-US" sz="1100" baseline="-25000" dirty="0" err="1">
                <a:solidFill>
                  <a:schemeClr val="tx2"/>
                </a:solidFill>
                <a:ea typeface="ＭＳ Ｐゴシック" charset="-128"/>
                <a:cs typeface="ＭＳ Ｐゴシック" charset="-128"/>
              </a:rPr>
              <a:t>k</a:t>
            </a:r>
            <a:r>
              <a:rPr lang="en-US" sz="1100" dirty="0">
                <a:solidFill>
                  <a:schemeClr val="tx2"/>
                </a:solidFill>
                <a:ea typeface="ＭＳ Ｐゴシック" charset="-128"/>
                <a:cs typeface="ＭＳ Ｐゴシック" charset="-128"/>
              </a:rPr>
              <a:t>, </a:t>
            </a:r>
            <a:r>
              <a:rPr lang="en-US" sz="1100" dirty="0" err="1">
                <a:solidFill>
                  <a:schemeClr val="tx2"/>
                </a:solidFill>
                <a:ea typeface="ＭＳ Ｐゴシック" charset="-128"/>
                <a:cs typeface="ＭＳ Ｐゴシック" charset="-128"/>
              </a:rPr>
              <a:t>GeV</a:t>
            </a:r>
            <a:r>
              <a:rPr lang="en-US" sz="1100" dirty="0">
                <a:solidFill>
                  <a:schemeClr val="tx2"/>
                </a:solidFill>
                <a:ea typeface="ＭＳ Ｐゴシック" charset="-128"/>
                <a:cs typeface="ＭＳ Ｐゴシック" charset="-128"/>
              </a:rPr>
              <a:t>/nucleon</a:t>
            </a:r>
          </a:p>
        </p:txBody>
      </p:sp>
      <p:sp>
        <p:nvSpPr>
          <p:cNvPr id="116761" name="Text Box 25"/>
          <p:cNvSpPr txBox="1">
            <a:spLocks noChangeArrowheads="1"/>
          </p:cNvSpPr>
          <p:nvPr/>
        </p:nvSpPr>
        <p:spPr bwMode="auto">
          <a:xfrm>
            <a:off x="5803900" y="5006975"/>
            <a:ext cx="3169558" cy="1401409"/>
          </a:xfrm>
          <a:prstGeom prst="rect">
            <a:avLst/>
          </a:prstGeom>
          <a:noFill/>
          <a:ln w="9525">
            <a:noFill/>
            <a:miter lim="800000"/>
            <a:headEnd/>
            <a:tailEnd/>
          </a:ln>
        </p:spPr>
        <p:txBody>
          <a:bodyPr wrap="none">
            <a:prstTxWarp prst="textNoShape">
              <a:avLst/>
            </a:prstTxWarp>
            <a:spAutoFit/>
          </a:bodyPr>
          <a:lstStyle/>
          <a:p>
            <a:pPr marL="342900" indent="-342900">
              <a:lnSpc>
                <a:spcPct val="90000"/>
              </a:lnSpc>
            </a:pPr>
            <a:r>
              <a:rPr lang="en-US" sz="1600" dirty="0">
                <a:solidFill>
                  <a:schemeClr val="accent2"/>
                </a:solidFill>
              </a:rPr>
              <a:t>Parameters (model dependent):</a:t>
            </a:r>
            <a:endParaRPr lang="el-GR" sz="1600" dirty="0">
              <a:solidFill>
                <a:schemeClr val="accent2"/>
              </a:solidFill>
            </a:endParaRPr>
          </a:p>
          <a:p>
            <a:pPr marL="342900" indent="-342900">
              <a:lnSpc>
                <a:spcPct val="90000"/>
              </a:lnSpc>
            </a:pPr>
            <a:r>
              <a:rPr lang="en-US" sz="1600" dirty="0">
                <a:solidFill>
                  <a:srgbClr val="1F497D"/>
                </a:solidFill>
              </a:rPr>
              <a:t>D~ 10</a:t>
            </a:r>
            <a:r>
              <a:rPr lang="en-US" sz="1600" baseline="30000" dirty="0">
                <a:solidFill>
                  <a:srgbClr val="1F497D"/>
                </a:solidFill>
              </a:rPr>
              <a:t>28 </a:t>
            </a:r>
            <a:r>
              <a:rPr lang="en-US" sz="1600" dirty="0">
                <a:solidFill>
                  <a:srgbClr val="1F497D"/>
                </a:solidFill>
              </a:rPr>
              <a:t>(</a:t>
            </a:r>
            <a:r>
              <a:rPr lang="el-GR" sz="1600" dirty="0">
                <a:solidFill>
                  <a:srgbClr val="1F497D"/>
                </a:solidFill>
              </a:rPr>
              <a:t>ρ</a:t>
            </a:r>
            <a:r>
              <a:rPr lang="en-US" sz="1600" dirty="0">
                <a:solidFill>
                  <a:srgbClr val="1F497D"/>
                </a:solidFill>
              </a:rPr>
              <a:t>/1 GV)</a:t>
            </a:r>
            <a:r>
              <a:rPr lang="el-GR" sz="1600" baseline="30000" dirty="0">
                <a:solidFill>
                  <a:srgbClr val="1F497D"/>
                </a:solidFill>
              </a:rPr>
              <a:t>α</a:t>
            </a:r>
            <a:r>
              <a:rPr lang="en-US" sz="1600" dirty="0">
                <a:solidFill>
                  <a:srgbClr val="1F497D"/>
                </a:solidFill>
              </a:rPr>
              <a:t> cm2/s</a:t>
            </a:r>
          </a:p>
          <a:p>
            <a:pPr marL="342900" indent="-342900">
              <a:lnSpc>
                <a:spcPct val="90000"/>
              </a:lnSpc>
            </a:pPr>
            <a:r>
              <a:rPr lang="el-GR" sz="1600" dirty="0">
                <a:solidFill>
                  <a:srgbClr val="1F497D"/>
                </a:solidFill>
              </a:rPr>
              <a:t>α</a:t>
            </a:r>
            <a:r>
              <a:rPr lang="en-US" sz="1600" dirty="0">
                <a:solidFill>
                  <a:srgbClr val="1F497D"/>
                </a:solidFill>
              </a:rPr>
              <a:t> </a:t>
            </a:r>
            <a:r>
              <a:rPr lang="el-GR" sz="1600" dirty="0">
                <a:solidFill>
                  <a:srgbClr val="1F497D"/>
                </a:solidFill>
              </a:rPr>
              <a:t>≈</a:t>
            </a:r>
            <a:r>
              <a:rPr lang="en-US" sz="1600" dirty="0">
                <a:solidFill>
                  <a:srgbClr val="1F497D"/>
                </a:solidFill>
              </a:rPr>
              <a:t> 0.3-0.6</a:t>
            </a:r>
          </a:p>
          <a:p>
            <a:pPr marL="342900" indent="-342900">
              <a:lnSpc>
                <a:spcPct val="90000"/>
              </a:lnSpc>
            </a:pPr>
            <a:r>
              <a:rPr lang="en-US" sz="1600" dirty="0" err="1">
                <a:solidFill>
                  <a:srgbClr val="1F497D"/>
                </a:solidFill>
              </a:rPr>
              <a:t>Z</a:t>
            </a:r>
            <a:r>
              <a:rPr lang="en-US" sz="1600" baseline="-25000" dirty="0" err="1">
                <a:solidFill>
                  <a:srgbClr val="1F497D"/>
                </a:solidFill>
              </a:rPr>
              <a:t>h</a:t>
            </a:r>
            <a:r>
              <a:rPr lang="en-US" sz="1600" dirty="0">
                <a:solidFill>
                  <a:srgbClr val="1F497D"/>
                </a:solidFill>
              </a:rPr>
              <a:t> ~ 4-6 </a:t>
            </a:r>
            <a:r>
              <a:rPr lang="en-US" sz="1600" dirty="0" err="1">
                <a:solidFill>
                  <a:srgbClr val="1F497D"/>
                </a:solidFill>
              </a:rPr>
              <a:t>kpc</a:t>
            </a:r>
            <a:endParaRPr lang="en-US" sz="1600" dirty="0">
              <a:solidFill>
                <a:srgbClr val="1F497D"/>
              </a:solidFill>
            </a:endParaRPr>
          </a:p>
          <a:p>
            <a:pPr marL="342900" indent="-342900">
              <a:lnSpc>
                <a:spcPct val="90000"/>
              </a:lnSpc>
            </a:pPr>
            <a:r>
              <a:rPr lang="en-US" sz="1600" dirty="0">
                <a:solidFill>
                  <a:srgbClr val="1F497D"/>
                </a:solidFill>
                <a:ea typeface="ＭＳ Ｐゴシック" charset="-128"/>
                <a:cs typeface="ＭＳ Ｐゴシック" charset="-128"/>
              </a:rPr>
              <a:t>V</a:t>
            </a:r>
            <a:r>
              <a:rPr lang="en-US" sz="1600" baseline="-25000" dirty="0">
                <a:solidFill>
                  <a:srgbClr val="1F497D"/>
                </a:solidFill>
                <a:ea typeface="ＭＳ Ｐゴシック" charset="-128"/>
                <a:cs typeface="ＭＳ Ｐゴシック" charset="-128"/>
              </a:rPr>
              <a:t>A </a:t>
            </a:r>
            <a:r>
              <a:rPr lang="en-US" sz="1600" dirty="0">
                <a:solidFill>
                  <a:srgbClr val="1F497D"/>
                </a:solidFill>
                <a:ea typeface="ＭＳ Ｐゴシック" charset="-128"/>
                <a:cs typeface="ＭＳ Ｐゴシック" charset="-128"/>
              </a:rPr>
              <a:t>~ 30 km/</a:t>
            </a:r>
            <a:r>
              <a:rPr lang="en-US" sz="1600" dirty="0" err="1">
                <a:solidFill>
                  <a:srgbClr val="1F497D"/>
                </a:solidFill>
                <a:ea typeface="ＭＳ Ｐゴシック" charset="-128"/>
                <a:cs typeface="ＭＳ Ｐゴシック" charset="-128"/>
              </a:rPr>
              <a:t>s</a:t>
            </a:r>
            <a:endParaRPr lang="en-US" sz="1600" dirty="0">
              <a:solidFill>
                <a:srgbClr val="1F497D"/>
              </a:solidFill>
              <a:ea typeface="ＭＳ Ｐゴシック" charset="-128"/>
              <a:cs typeface="ＭＳ Ｐゴシック" charset="-128"/>
            </a:endParaRPr>
          </a:p>
        </p:txBody>
      </p:sp>
      <p:grpSp>
        <p:nvGrpSpPr>
          <p:cNvPr id="29" name="Group 28"/>
          <p:cNvGrpSpPr/>
          <p:nvPr/>
        </p:nvGrpSpPr>
        <p:grpSpPr>
          <a:xfrm>
            <a:off x="245533" y="927100"/>
            <a:ext cx="3528404" cy="3398530"/>
            <a:chOff x="245533" y="927100"/>
            <a:chExt cx="3528404" cy="3398530"/>
          </a:xfrm>
        </p:grpSpPr>
        <p:pic>
          <p:nvPicPr>
            <p:cNvPr id="116741" name="Picture 5" descr="fig2_bc"/>
            <p:cNvPicPr>
              <a:picLocks noChangeAspect="1" noChangeArrowheads="1"/>
            </p:cNvPicPr>
            <p:nvPr/>
          </p:nvPicPr>
          <p:blipFill>
            <a:blip r:embed="rId5"/>
            <a:srcRect/>
            <a:stretch>
              <a:fillRect/>
            </a:stretch>
          </p:blipFill>
          <p:spPr bwMode="auto">
            <a:xfrm>
              <a:off x="246063" y="927100"/>
              <a:ext cx="3162300" cy="3249613"/>
            </a:xfrm>
            <a:prstGeom prst="rect">
              <a:avLst/>
            </a:prstGeom>
            <a:noFill/>
            <a:ln w="9525">
              <a:noFill/>
              <a:miter lim="800000"/>
              <a:headEnd/>
              <a:tailEnd/>
            </a:ln>
            <a:effectLst>
              <a:outerShdw blurRad="50800" dist="38100" dir="2700000">
                <a:srgbClr val="000000">
                  <a:alpha val="43000"/>
                </a:srgbClr>
              </a:outerShdw>
            </a:effectLst>
          </p:spPr>
        </p:pic>
        <p:sp>
          <p:nvSpPr>
            <p:cNvPr id="26" name="Rectangle 25"/>
            <p:cNvSpPr/>
            <p:nvPr/>
          </p:nvSpPr>
          <p:spPr bwMode="auto">
            <a:xfrm>
              <a:off x="245533" y="4051310"/>
              <a:ext cx="3162300" cy="274320"/>
            </a:xfrm>
            <a:prstGeom prst="rect">
              <a:avLst/>
            </a:prstGeom>
            <a:solidFill>
              <a:schemeClr val="bg1"/>
            </a:solidFill>
            <a:ln w="9525" cap="flat" cmpd="sng" algn="ctr">
              <a:noFill/>
              <a:prstDash val="solid"/>
              <a:round/>
              <a:headEnd type="none" w="med" len="med"/>
              <a:tailEnd type="none" w="med" len="med"/>
            </a:ln>
            <a:effectLst>
              <a:outerShdw blurRad="50800" dist="38100" dir="2700000">
                <a:srgbClr val="000000">
                  <a:alpha val="43000"/>
                </a:srgbClr>
              </a:outerShdw>
            </a:effectLst>
          </p:spPr>
          <p:txBody>
            <a:bodyPr vert="horz" wrap="squar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sp>
          <p:nvSpPr>
            <p:cNvPr id="116744" name="Freeform 8"/>
            <p:cNvSpPr>
              <a:spLocks/>
            </p:cNvSpPr>
            <p:nvPr/>
          </p:nvSpPr>
          <p:spPr bwMode="auto">
            <a:xfrm>
              <a:off x="1760538" y="2082800"/>
              <a:ext cx="1277937" cy="1531938"/>
            </a:xfrm>
            <a:custGeom>
              <a:avLst/>
              <a:gdLst>
                <a:gd name="T0" fmla="*/ 0 w 805"/>
                <a:gd name="T1" fmla="*/ 0 h 965"/>
                <a:gd name="T2" fmla="*/ 224 w 805"/>
                <a:gd name="T3" fmla="*/ 416 h 965"/>
                <a:gd name="T4" fmla="*/ 416 w 805"/>
                <a:gd name="T5" fmla="*/ 652 h 965"/>
                <a:gd name="T6" fmla="*/ 613 w 805"/>
                <a:gd name="T7" fmla="*/ 827 h 965"/>
                <a:gd name="T8" fmla="*/ 805 w 805"/>
                <a:gd name="T9" fmla="*/ 965 h 965"/>
                <a:gd name="T10" fmla="*/ 0 60000 65536"/>
                <a:gd name="T11" fmla="*/ 0 60000 65536"/>
                <a:gd name="T12" fmla="*/ 0 60000 65536"/>
                <a:gd name="T13" fmla="*/ 0 60000 65536"/>
                <a:gd name="T14" fmla="*/ 0 60000 65536"/>
                <a:gd name="T15" fmla="*/ 0 w 805"/>
                <a:gd name="T16" fmla="*/ 0 h 965"/>
                <a:gd name="T17" fmla="*/ 805 w 805"/>
                <a:gd name="T18" fmla="*/ 965 h 965"/>
              </a:gdLst>
              <a:ahLst/>
              <a:cxnLst>
                <a:cxn ang="T10">
                  <a:pos x="T0" y="T1"/>
                </a:cxn>
                <a:cxn ang="T11">
                  <a:pos x="T2" y="T3"/>
                </a:cxn>
                <a:cxn ang="T12">
                  <a:pos x="T4" y="T5"/>
                </a:cxn>
                <a:cxn ang="T13">
                  <a:pos x="T6" y="T7"/>
                </a:cxn>
                <a:cxn ang="T14">
                  <a:pos x="T8" y="T9"/>
                </a:cxn>
              </a:cxnLst>
              <a:rect l="T15" t="T16" r="T17" b="T18"/>
              <a:pathLst>
                <a:path w="805" h="965">
                  <a:moveTo>
                    <a:pt x="0" y="0"/>
                  </a:moveTo>
                  <a:cubicBezTo>
                    <a:pt x="77" y="153"/>
                    <a:pt x="155" y="307"/>
                    <a:pt x="224" y="416"/>
                  </a:cubicBezTo>
                  <a:cubicBezTo>
                    <a:pt x="293" y="525"/>
                    <a:pt x="351" y="584"/>
                    <a:pt x="416" y="652"/>
                  </a:cubicBezTo>
                  <a:cubicBezTo>
                    <a:pt x="481" y="720"/>
                    <a:pt x="548" y="775"/>
                    <a:pt x="613" y="827"/>
                  </a:cubicBezTo>
                  <a:cubicBezTo>
                    <a:pt x="678" y="879"/>
                    <a:pt x="765" y="936"/>
                    <a:pt x="805" y="965"/>
                  </a:cubicBezTo>
                </a:path>
              </a:pathLst>
            </a:custGeom>
            <a:noFill/>
            <a:ln w="38100">
              <a:solidFill>
                <a:srgbClr val="FF3300"/>
              </a:solidFill>
              <a:round/>
              <a:headEnd/>
              <a:tailEnd/>
            </a:ln>
          </p:spPr>
          <p:txBody>
            <a:bodyPr wrap="none" anchor="ctr">
              <a:prstTxWarp prst="textNoShape">
                <a:avLst/>
              </a:prstTxWarp>
              <a:spAutoFit/>
            </a:bodyPr>
            <a:lstStyle/>
            <a:p>
              <a:endParaRPr lang="en-US"/>
            </a:p>
          </p:txBody>
        </p:sp>
        <p:sp>
          <p:nvSpPr>
            <p:cNvPr id="116745" name="Freeform 9"/>
            <p:cNvSpPr>
              <a:spLocks/>
            </p:cNvSpPr>
            <p:nvPr/>
          </p:nvSpPr>
          <p:spPr bwMode="auto">
            <a:xfrm>
              <a:off x="1912938" y="1625600"/>
              <a:ext cx="1257300" cy="1538288"/>
            </a:xfrm>
            <a:custGeom>
              <a:avLst/>
              <a:gdLst>
                <a:gd name="T0" fmla="*/ 0 w 792"/>
                <a:gd name="T1" fmla="*/ 0 h 969"/>
                <a:gd name="T2" fmla="*/ 224 w 792"/>
                <a:gd name="T3" fmla="*/ 416 h 969"/>
                <a:gd name="T4" fmla="*/ 416 w 792"/>
                <a:gd name="T5" fmla="*/ 652 h 969"/>
                <a:gd name="T6" fmla="*/ 627 w 792"/>
                <a:gd name="T7" fmla="*/ 841 h 969"/>
                <a:gd name="T8" fmla="*/ 792 w 792"/>
                <a:gd name="T9" fmla="*/ 969 h 969"/>
                <a:gd name="T10" fmla="*/ 0 60000 65536"/>
                <a:gd name="T11" fmla="*/ 0 60000 65536"/>
                <a:gd name="T12" fmla="*/ 0 60000 65536"/>
                <a:gd name="T13" fmla="*/ 0 60000 65536"/>
                <a:gd name="T14" fmla="*/ 0 60000 65536"/>
                <a:gd name="T15" fmla="*/ 0 w 792"/>
                <a:gd name="T16" fmla="*/ 0 h 969"/>
                <a:gd name="T17" fmla="*/ 792 w 792"/>
                <a:gd name="T18" fmla="*/ 969 h 969"/>
              </a:gdLst>
              <a:ahLst/>
              <a:cxnLst>
                <a:cxn ang="T10">
                  <a:pos x="T0" y="T1"/>
                </a:cxn>
                <a:cxn ang="T11">
                  <a:pos x="T2" y="T3"/>
                </a:cxn>
                <a:cxn ang="T12">
                  <a:pos x="T4" y="T5"/>
                </a:cxn>
                <a:cxn ang="T13">
                  <a:pos x="T6" y="T7"/>
                </a:cxn>
                <a:cxn ang="T14">
                  <a:pos x="T8" y="T9"/>
                </a:cxn>
              </a:cxnLst>
              <a:rect l="T15" t="T16" r="T17" b="T18"/>
              <a:pathLst>
                <a:path w="792" h="969">
                  <a:moveTo>
                    <a:pt x="0" y="0"/>
                  </a:moveTo>
                  <a:cubicBezTo>
                    <a:pt x="77" y="153"/>
                    <a:pt x="155" y="307"/>
                    <a:pt x="224" y="416"/>
                  </a:cubicBezTo>
                  <a:cubicBezTo>
                    <a:pt x="293" y="525"/>
                    <a:pt x="349" y="581"/>
                    <a:pt x="416" y="652"/>
                  </a:cubicBezTo>
                  <a:cubicBezTo>
                    <a:pt x="483" y="723"/>
                    <a:pt x="564" y="788"/>
                    <a:pt x="627" y="841"/>
                  </a:cubicBezTo>
                  <a:cubicBezTo>
                    <a:pt x="690" y="894"/>
                    <a:pt x="758" y="942"/>
                    <a:pt x="792" y="969"/>
                  </a:cubicBezTo>
                </a:path>
              </a:pathLst>
            </a:custGeom>
            <a:noFill/>
            <a:ln w="38100">
              <a:solidFill>
                <a:srgbClr val="FF3300"/>
              </a:solidFill>
              <a:round/>
              <a:headEnd/>
              <a:tailEnd/>
            </a:ln>
          </p:spPr>
          <p:txBody>
            <a:bodyPr wrap="none" anchor="ctr">
              <a:prstTxWarp prst="textNoShape">
                <a:avLst/>
              </a:prstTxWarp>
              <a:spAutoFit/>
            </a:bodyPr>
            <a:lstStyle/>
            <a:p>
              <a:endParaRPr lang="en-US"/>
            </a:p>
          </p:txBody>
        </p:sp>
        <p:sp>
          <p:nvSpPr>
            <p:cNvPr id="116746" name="Freeform 10"/>
            <p:cNvSpPr>
              <a:spLocks/>
            </p:cNvSpPr>
            <p:nvPr/>
          </p:nvSpPr>
          <p:spPr bwMode="auto">
            <a:xfrm>
              <a:off x="612775" y="2227263"/>
              <a:ext cx="2590800" cy="1227137"/>
            </a:xfrm>
            <a:custGeom>
              <a:avLst/>
              <a:gdLst>
                <a:gd name="T0" fmla="*/ 0 w 1632"/>
                <a:gd name="T1" fmla="*/ 223 h 773"/>
                <a:gd name="T2" fmla="*/ 185 w 1632"/>
                <a:gd name="T3" fmla="*/ 152 h 773"/>
                <a:gd name="T4" fmla="*/ 364 w 1632"/>
                <a:gd name="T5" fmla="*/ 69 h 773"/>
                <a:gd name="T6" fmla="*/ 569 w 1632"/>
                <a:gd name="T7" fmla="*/ 11 h 773"/>
                <a:gd name="T8" fmla="*/ 748 w 1632"/>
                <a:gd name="T9" fmla="*/ 133 h 773"/>
                <a:gd name="T10" fmla="*/ 864 w 1632"/>
                <a:gd name="T11" fmla="*/ 229 h 773"/>
                <a:gd name="T12" fmla="*/ 1017 w 1632"/>
                <a:gd name="T13" fmla="*/ 389 h 773"/>
                <a:gd name="T14" fmla="*/ 1190 w 1632"/>
                <a:gd name="T15" fmla="*/ 523 h 773"/>
                <a:gd name="T16" fmla="*/ 1440 w 1632"/>
                <a:gd name="T17" fmla="*/ 664 h 773"/>
                <a:gd name="T18" fmla="*/ 1632 w 1632"/>
                <a:gd name="T19" fmla="*/ 773 h 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2"/>
                <a:gd name="T31" fmla="*/ 0 h 773"/>
                <a:gd name="T32" fmla="*/ 1632 w 1632"/>
                <a:gd name="T33" fmla="*/ 773 h 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2" h="773">
                  <a:moveTo>
                    <a:pt x="0" y="223"/>
                  </a:moveTo>
                  <a:cubicBezTo>
                    <a:pt x="62" y="200"/>
                    <a:pt x="124" y="178"/>
                    <a:pt x="185" y="152"/>
                  </a:cubicBezTo>
                  <a:cubicBezTo>
                    <a:pt x="246" y="126"/>
                    <a:pt x="300" y="93"/>
                    <a:pt x="364" y="69"/>
                  </a:cubicBezTo>
                  <a:cubicBezTo>
                    <a:pt x="428" y="45"/>
                    <a:pt x="505" y="0"/>
                    <a:pt x="569" y="11"/>
                  </a:cubicBezTo>
                  <a:cubicBezTo>
                    <a:pt x="633" y="22"/>
                    <a:pt x="699" y="97"/>
                    <a:pt x="748" y="133"/>
                  </a:cubicBezTo>
                  <a:cubicBezTo>
                    <a:pt x="797" y="169"/>
                    <a:pt x="819" y="186"/>
                    <a:pt x="864" y="229"/>
                  </a:cubicBezTo>
                  <a:cubicBezTo>
                    <a:pt x="909" y="272"/>
                    <a:pt x="963" y="340"/>
                    <a:pt x="1017" y="389"/>
                  </a:cubicBezTo>
                  <a:cubicBezTo>
                    <a:pt x="1071" y="438"/>
                    <a:pt x="1120" y="477"/>
                    <a:pt x="1190" y="523"/>
                  </a:cubicBezTo>
                  <a:cubicBezTo>
                    <a:pt x="1260" y="569"/>
                    <a:pt x="1366" y="622"/>
                    <a:pt x="1440" y="664"/>
                  </a:cubicBezTo>
                  <a:cubicBezTo>
                    <a:pt x="1514" y="706"/>
                    <a:pt x="1573" y="739"/>
                    <a:pt x="1632" y="773"/>
                  </a:cubicBezTo>
                </a:path>
              </a:pathLst>
            </a:custGeom>
            <a:noFill/>
            <a:ln w="38100">
              <a:solidFill>
                <a:srgbClr val="009900"/>
              </a:solidFill>
              <a:round/>
              <a:headEnd/>
              <a:tailEnd/>
            </a:ln>
          </p:spPr>
          <p:txBody>
            <a:bodyPr wrap="none" anchor="ctr">
              <a:prstTxWarp prst="textNoShape">
                <a:avLst/>
              </a:prstTxWarp>
              <a:spAutoFit/>
            </a:bodyPr>
            <a:lstStyle/>
            <a:p>
              <a:endParaRPr lang="en-US"/>
            </a:p>
          </p:txBody>
        </p:sp>
        <p:sp>
          <p:nvSpPr>
            <p:cNvPr id="116747" name="Freeform 11"/>
            <p:cNvSpPr>
              <a:spLocks/>
            </p:cNvSpPr>
            <p:nvPr/>
          </p:nvSpPr>
          <p:spPr bwMode="auto">
            <a:xfrm>
              <a:off x="631825" y="1220788"/>
              <a:ext cx="2560638" cy="2233612"/>
            </a:xfrm>
            <a:custGeom>
              <a:avLst/>
              <a:gdLst>
                <a:gd name="T0" fmla="*/ 0 w 1613"/>
                <a:gd name="T1" fmla="*/ 927 h 1407"/>
                <a:gd name="T2" fmla="*/ 231 w 1613"/>
                <a:gd name="T3" fmla="*/ 895 h 1407"/>
                <a:gd name="T4" fmla="*/ 352 w 1613"/>
                <a:gd name="T5" fmla="*/ 761 h 1407"/>
                <a:gd name="T6" fmla="*/ 448 w 1613"/>
                <a:gd name="T7" fmla="*/ 485 h 1407"/>
                <a:gd name="T8" fmla="*/ 512 w 1613"/>
                <a:gd name="T9" fmla="*/ 274 h 1407"/>
                <a:gd name="T10" fmla="*/ 666 w 1613"/>
                <a:gd name="T11" fmla="*/ 69 h 1407"/>
                <a:gd name="T12" fmla="*/ 794 w 1613"/>
                <a:gd name="T13" fmla="*/ 114 h 1407"/>
                <a:gd name="T14" fmla="*/ 999 w 1613"/>
                <a:gd name="T15" fmla="*/ 754 h 1407"/>
                <a:gd name="T16" fmla="*/ 1229 w 1613"/>
                <a:gd name="T17" fmla="*/ 1125 h 1407"/>
                <a:gd name="T18" fmla="*/ 1613 w 1613"/>
                <a:gd name="T19" fmla="*/ 1407 h 1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3"/>
                <a:gd name="T31" fmla="*/ 0 h 1407"/>
                <a:gd name="T32" fmla="*/ 1613 w 1613"/>
                <a:gd name="T33" fmla="*/ 1407 h 14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3" h="1407">
                  <a:moveTo>
                    <a:pt x="0" y="927"/>
                  </a:moveTo>
                  <a:cubicBezTo>
                    <a:pt x="86" y="925"/>
                    <a:pt x="172" y="923"/>
                    <a:pt x="231" y="895"/>
                  </a:cubicBezTo>
                  <a:cubicBezTo>
                    <a:pt x="290" y="867"/>
                    <a:pt x="316" y="829"/>
                    <a:pt x="352" y="761"/>
                  </a:cubicBezTo>
                  <a:cubicBezTo>
                    <a:pt x="388" y="693"/>
                    <a:pt x="421" y="566"/>
                    <a:pt x="448" y="485"/>
                  </a:cubicBezTo>
                  <a:cubicBezTo>
                    <a:pt x="475" y="404"/>
                    <a:pt x="476" y="343"/>
                    <a:pt x="512" y="274"/>
                  </a:cubicBezTo>
                  <a:cubicBezTo>
                    <a:pt x="548" y="205"/>
                    <a:pt x="619" y="96"/>
                    <a:pt x="666" y="69"/>
                  </a:cubicBezTo>
                  <a:cubicBezTo>
                    <a:pt x="713" y="42"/>
                    <a:pt x="739" y="0"/>
                    <a:pt x="794" y="114"/>
                  </a:cubicBezTo>
                  <a:cubicBezTo>
                    <a:pt x="849" y="228"/>
                    <a:pt x="926" y="585"/>
                    <a:pt x="999" y="754"/>
                  </a:cubicBezTo>
                  <a:cubicBezTo>
                    <a:pt x="1072" y="923"/>
                    <a:pt x="1127" y="1016"/>
                    <a:pt x="1229" y="1125"/>
                  </a:cubicBezTo>
                  <a:cubicBezTo>
                    <a:pt x="1331" y="1234"/>
                    <a:pt x="1472" y="1320"/>
                    <a:pt x="1613" y="1407"/>
                  </a:cubicBezTo>
                </a:path>
              </a:pathLst>
            </a:custGeom>
            <a:noFill/>
            <a:ln w="38100">
              <a:solidFill>
                <a:srgbClr val="009900"/>
              </a:solidFill>
              <a:round/>
              <a:headEnd/>
              <a:tailEnd/>
            </a:ln>
          </p:spPr>
          <p:txBody>
            <a:bodyPr wrap="none" anchor="ctr">
              <a:prstTxWarp prst="textNoShape">
                <a:avLst/>
              </a:prstTxWarp>
              <a:spAutoFit/>
            </a:bodyPr>
            <a:lstStyle/>
            <a:p>
              <a:endParaRPr lang="en-US"/>
            </a:p>
          </p:txBody>
        </p:sp>
        <p:sp>
          <p:nvSpPr>
            <p:cNvPr id="116753" name="Text Box 17"/>
            <p:cNvSpPr txBox="1">
              <a:spLocks noChangeArrowheads="1"/>
            </p:cNvSpPr>
            <p:nvPr/>
          </p:nvSpPr>
          <p:spPr bwMode="auto">
            <a:xfrm>
              <a:off x="606425" y="1019175"/>
              <a:ext cx="2117887" cy="338554"/>
            </a:xfrm>
            <a:prstGeom prst="rect">
              <a:avLst/>
            </a:prstGeom>
            <a:noFill/>
            <a:ln w="9525">
              <a:noFill/>
              <a:miter lim="800000"/>
              <a:headEnd/>
              <a:tailEnd/>
            </a:ln>
          </p:spPr>
          <p:txBody>
            <a:bodyPr wrap="none">
              <a:prstTxWarp prst="textNoShape">
                <a:avLst/>
              </a:prstTxWarp>
              <a:spAutoFit/>
            </a:bodyPr>
            <a:lstStyle/>
            <a:p>
              <a:pPr algn="ctr" eaLnBrk="1" fontAlgn="ctr" hangingPunct="1">
                <a:lnSpc>
                  <a:spcPct val="100000"/>
                </a:lnSpc>
                <a:spcBef>
                  <a:spcPct val="0"/>
                </a:spcBef>
              </a:pPr>
              <a:r>
                <a:rPr lang="en-US" sz="1600" b="1" dirty="0" smtClean="0">
                  <a:solidFill>
                    <a:srgbClr val="C0504D"/>
                  </a:solidFill>
                  <a:ea typeface="ＭＳ Ｐゴシック" charset="-128"/>
                  <a:cs typeface="ＭＳ Ｐゴシック" charset="-128"/>
                </a:rPr>
                <a:t>Boron/Carbon (B/C)</a:t>
              </a:r>
              <a:endParaRPr lang="en-US" sz="1600" b="1" dirty="0">
                <a:solidFill>
                  <a:srgbClr val="C0504D"/>
                </a:solidFill>
                <a:ea typeface="ＭＳ Ｐゴシック" charset="-128"/>
                <a:cs typeface="ＭＳ Ｐゴシック" charset="-128"/>
              </a:endParaRPr>
            </a:p>
          </p:txBody>
        </p:sp>
        <p:sp>
          <p:nvSpPr>
            <p:cNvPr id="116755" name="Text Box 19"/>
            <p:cNvSpPr txBox="1">
              <a:spLocks noChangeArrowheads="1"/>
            </p:cNvSpPr>
            <p:nvPr/>
          </p:nvSpPr>
          <p:spPr bwMode="auto">
            <a:xfrm rot="-3310356">
              <a:off x="454819" y="3036094"/>
              <a:ext cx="1325562" cy="336550"/>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600" dirty="0">
                  <a:solidFill>
                    <a:srgbClr val="1F497D"/>
                  </a:solidFill>
                </a:rPr>
                <a:t>Interstellar</a:t>
              </a:r>
            </a:p>
          </p:txBody>
        </p:sp>
        <p:sp>
          <p:nvSpPr>
            <p:cNvPr id="116756" name="Text Box 20"/>
            <p:cNvSpPr txBox="1">
              <a:spLocks noChangeArrowheads="1"/>
            </p:cNvSpPr>
            <p:nvPr/>
          </p:nvSpPr>
          <p:spPr bwMode="auto">
            <a:xfrm>
              <a:off x="927100" y="3962400"/>
              <a:ext cx="1990725" cy="276999"/>
            </a:xfrm>
            <a:prstGeom prst="rect">
              <a:avLst/>
            </a:prstGeom>
            <a:solidFill>
              <a:schemeClr val="bg1"/>
            </a:solidFill>
            <a:ln w="9525">
              <a:noFill/>
              <a:miter lim="800000"/>
              <a:headEnd/>
              <a:tailEnd/>
            </a:ln>
          </p:spPr>
          <p:txBody>
            <a:bodyPr>
              <a:prstTxWarp prst="textNoShape">
                <a:avLst/>
              </a:prstTxWarp>
              <a:spAutoFit/>
            </a:bodyPr>
            <a:lstStyle/>
            <a:p>
              <a:pPr algn="r" eaLnBrk="1" fontAlgn="ctr" hangingPunct="1">
                <a:lnSpc>
                  <a:spcPct val="100000"/>
                </a:lnSpc>
                <a:spcBef>
                  <a:spcPct val="0"/>
                </a:spcBef>
              </a:pPr>
              <a:r>
                <a:rPr lang="en-US" sz="1200" dirty="0" err="1">
                  <a:solidFill>
                    <a:schemeClr val="tx2"/>
                  </a:solidFill>
                  <a:ea typeface="ＭＳ Ｐゴシック" charset="-128"/>
                  <a:cs typeface="ＭＳ Ｐゴシック" charset="-128"/>
                </a:rPr>
                <a:t>E</a:t>
              </a:r>
              <a:r>
                <a:rPr lang="en-US" sz="1200" baseline="-25000" dirty="0" err="1">
                  <a:solidFill>
                    <a:schemeClr val="tx2"/>
                  </a:solidFill>
                  <a:ea typeface="ＭＳ Ｐゴシック" charset="-128"/>
                  <a:cs typeface="ＭＳ Ｐゴシック" charset="-128"/>
                </a:rPr>
                <a:t>k</a:t>
              </a:r>
              <a:r>
                <a:rPr lang="en-US" sz="1200" dirty="0">
                  <a:solidFill>
                    <a:schemeClr val="tx2"/>
                  </a:solidFill>
                  <a:ea typeface="ＭＳ Ｐゴシック" charset="-128"/>
                  <a:cs typeface="ＭＳ Ｐゴシック" charset="-128"/>
                </a:rPr>
                <a:t>, </a:t>
              </a:r>
              <a:r>
                <a:rPr lang="en-US" sz="1200" dirty="0" err="1">
                  <a:solidFill>
                    <a:schemeClr val="tx2"/>
                  </a:solidFill>
                  <a:ea typeface="ＭＳ Ｐゴシック" charset="-128"/>
                  <a:cs typeface="ＭＳ Ｐゴシック" charset="-128"/>
                </a:rPr>
                <a:t>MeV</a:t>
              </a:r>
              <a:r>
                <a:rPr lang="en-US" sz="1200" dirty="0">
                  <a:solidFill>
                    <a:schemeClr val="tx2"/>
                  </a:solidFill>
                  <a:ea typeface="ＭＳ Ｐゴシック" charset="-128"/>
                  <a:cs typeface="ＭＳ Ｐゴシック" charset="-128"/>
                </a:rPr>
                <a:t>/nucleon</a:t>
              </a:r>
            </a:p>
          </p:txBody>
        </p:sp>
        <p:sp>
          <p:nvSpPr>
            <p:cNvPr id="116758" name="Text Box 22"/>
            <p:cNvSpPr txBox="1">
              <a:spLocks noChangeArrowheads="1"/>
            </p:cNvSpPr>
            <p:nvPr/>
          </p:nvSpPr>
          <p:spPr bwMode="auto">
            <a:xfrm rot="16200000">
              <a:off x="3302424" y="1308445"/>
              <a:ext cx="653204" cy="289823"/>
            </a:xfrm>
            <a:prstGeom prst="rect">
              <a:avLst/>
            </a:prstGeom>
            <a:noFill/>
            <a:ln w="9525">
              <a:noFill/>
              <a:miter lim="800000"/>
              <a:headEnd/>
              <a:tailEnd/>
            </a:ln>
          </p:spPr>
          <p:txBody>
            <a:bodyPr wrap="none">
              <a:prstTxWarp prst="textNoShape">
                <a:avLst/>
              </a:prstTxWarp>
              <a:spAutoFit/>
            </a:bodyPr>
            <a:lstStyle/>
            <a:p>
              <a:pPr eaLnBrk="1" fontAlgn="ctr" hangingPunct="1">
                <a:lnSpc>
                  <a:spcPct val="120000"/>
                </a:lnSpc>
                <a:spcBef>
                  <a:spcPct val="0"/>
                </a:spcBef>
              </a:pPr>
              <a:r>
                <a:rPr lang="en-US" sz="1100" dirty="0">
                  <a:solidFill>
                    <a:schemeClr val="tx2"/>
                  </a:solidFill>
                  <a:ea typeface="ＭＳ Ｐゴシック" charset="-128"/>
                  <a:cs typeface="ＭＳ Ｐゴシック" charset="-128"/>
                </a:rPr>
                <a:t>E</a:t>
              </a:r>
              <a:r>
                <a:rPr lang="en-US" sz="1100" baseline="30000" dirty="0">
                  <a:solidFill>
                    <a:schemeClr val="tx2"/>
                  </a:solidFill>
                  <a:ea typeface="ＭＳ Ｐゴシック" charset="-128"/>
                  <a:cs typeface="ＭＳ Ｐゴシック" charset="-128"/>
                </a:rPr>
                <a:t>2</a:t>
              </a:r>
              <a:r>
                <a:rPr lang="en-US" sz="1100" dirty="0">
                  <a:solidFill>
                    <a:schemeClr val="tx2"/>
                  </a:solidFill>
                  <a:ea typeface="ＭＳ Ｐゴシック" charset="-128"/>
                  <a:cs typeface="ＭＳ Ｐゴシック" charset="-128"/>
                </a:rPr>
                <a:t> Flux</a:t>
              </a:r>
              <a:endParaRPr lang="en-US" sz="1100" baseline="-25000" dirty="0">
                <a:solidFill>
                  <a:schemeClr val="tx2"/>
                </a:solidFill>
                <a:ea typeface="ＭＳ Ｐゴシック" charset="-128"/>
                <a:cs typeface="ＭＳ Ｐゴシック" charset="-128"/>
              </a:endParaRPr>
            </a:p>
          </p:txBody>
        </p:sp>
        <p:sp>
          <p:nvSpPr>
            <p:cNvPr id="28" name="Rectangle 27"/>
            <p:cNvSpPr/>
            <p:nvPr/>
          </p:nvSpPr>
          <p:spPr bwMode="auto">
            <a:xfrm>
              <a:off x="927100" y="1308100"/>
              <a:ext cx="292100" cy="165100"/>
            </a:xfrm>
            <a:prstGeom prst="rect">
              <a:avLst/>
            </a:pr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gr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sz="2400" dirty="0">
                <a:solidFill>
                  <a:srgbClr val="1F497D"/>
                </a:solidFill>
              </a:rPr>
              <a:t>Discrimination of the propagation models</a:t>
            </a:r>
          </a:p>
        </p:txBody>
      </p:sp>
      <p:pic>
        <p:nvPicPr>
          <p:cNvPr id="118787" name="Picture 4"/>
          <p:cNvPicPr>
            <a:picLocks noGrp="1" noChangeAspect="1" noChangeArrowheads="1"/>
          </p:cNvPicPr>
          <p:nvPr>
            <p:ph type="body" idx="1"/>
          </p:nvPr>
        </p:nvPicPr>
        <p:blipFill>
          <a:blip r:embed="rId2"/>
          <a:srcRect/>
          <a:stretch>
            <a:fillRect/>
          </a:stretch>
        </p:blipFill>
        <p:spPr>
          <a:xfrm>
            <a:off x="88900" y="649288"/>
            <a:ext cx="4989512" cy="3524250"/>
          </a:xfrm>
          <a:noFill/>
          <a:effectLst>
            <a:outerShdw blurRad="50800" dist="38100" dir="2700000">
              <a:srgbClr val="000000">
                <a:alpha val="43000"/>
              </a:srgbClr>
            </a:outerShdw>
          </a:effectLst>
        </p:spPr>
      </p:pic>
      <p:sp>
        <p:nvSpPr>
          <p:cNvPr id="118788" name="Freeform 5"/>
          <p:cNvSpPr>
            <a:spLocks/>
          </p:cNvSpPr>
          <p:nvPr/>
        </p:nvSpPr>
        <p:spPr bwMode="auto">
          <a:xfrm>
            <a:off x="3668712" y="2794000"/>
            <a:ext cx="1228725" cy="863600"/>
          </a:xfrm>
          <a:custGeom>
            <a:avLst/>
            <a:gdLst>
              <a:gd name="T0" fmla="*/ 0 w 774"/>
              <a:gd name="T1" fmla="*/ 0 h 544"/>
              <a:gd name="T2" fmla="*/ 364 w 774"/>
              <a:gd name="T3" fmla="*/ 356 h 544"/>
              <a:gd name="T4" fmla="*/ 774 w 774"/>
              <a:gd name="T5" fmla="*/ 544 h 544"/>
              <a:gd name="T6" fmla="*/ 0 60000 65536"/>
              <a:gd name="T7" fmla="*/ 0 60000 65536"/>
              <a:gd name="T8" fmla="*/ 0 60000 65536"/>
              <a:gd name="T9" fmla="*/ 0 w 774"/>
              <a:gd name="T10" fmla="*/ 0 h 544"/>
              <a:gd name="T11" fmla="*/ 774 w 774"/>
              <a:gd name="T12" fmla="*/ 544 h 544"/>
            </a:gdLst>
            <a:ahLst/>
            <a:cxnLst>
              <a:cxn ang="T6">
                <a:pos x="T0" y="T1"/>
              </a:cxn>
              <a:cxn ang="T7">
                <a:pos x="T2" y="T3"/>
              </a:cxn>
              <a:cxn ang="T8">
                <a:pos x="T4" y="T5"/>
              </a:cxn>
            </a:cxnLst>
            <a:rect l="T9" t="T10" r="T11" b="T12"/>
            <a:pathLst>
              <a:path w="774" h="544">
                <a:moveTo>
                  <a:pt x="0" y="0"/>
                </a:moveTo>
                <a:cubicBezTo>
                  <a:pt x="61" y="59"/>
                  <a:pt x="235" y="265"/>
                  <a:pt x="364" y="356"/>
                </a:cubicBezTo>
                <a:cubicBezTo>
                  <a:pt x="461" y="454"/>
                  <a:pt x="689" y="505"/>
                  <a:pt x="774" y="544"/>
                </a:cubicBezTo>
              </a:path>
            </a:pathLst>
          </a:custGeom>
          <a:noFill/>
          <a:ln w="38100">
            <a:solidFill>
              <a:srgbClr val="003399"/>
            </a:solidFill>
            <a:round/>
            <a:headEnd/>
            <a:tailEnd/>
          </a:ln>
        </p:spPr>
        <p:txBody>
          <a:bodyPr wrap="none">
            <a:prstTxWarp prst="textNoShape">
              <a:avLst/>
            </a:prstTxWarp>
            <a:spAutoFit/>
          </a:bodyPr>
          <a:lstStyle/>
          <a:p>
            <a:endParaRPr lang="en-US"/>
          </a:p>
        </p:txBody>
      </p:sp>
      <p:sp>
        <p:nvSpPr>
          <p:cNvPr id="118789" name="Freeform 6"/>
          <p:cNvSpPr>
            <a:spLocks/>
          </p:cNvSpPr>
          <p:nvPr/>
        </p:nvSpPr>
        <p:spPr bwMode="auto">
          <a:xfrm>
            <a:off x="3624262" y="2724150"/>
            <a:ext cx="1279525" cy="592138"/>
          </a:xfrm>
          <a:custGeom>
            <a:avLst/>
            <a:gdLst>
              <a:gd name="T0" fmla="*/ 0 w 806"/>
              <a:gd name="T1" fmla="*/ 0 h 373"/>
              <a:gd name="T2" fmla="*/ 428 w 806"/>
              <a:gd name="T3" fmla="*/ 232 h 373"/>
              <a:gd name="T4" fmla="*/ 806 w 806"/>
              <a:gd name="T5" fmla="*/ 373 h 373"/>
              <a:gd name="T6" fmla="*/ 0 60000 65536"/>
              <a:gd name="T7" fmla="*/ 0 60000 65536"/>
              <a:gd name="T8" fmla="*/ 0 60000 65536"/>
              <a:gd name="T9" fmla="*/ 0 w 806"/>
              <a:gd name="T10" fmla="*/ 0 h 373"/>
              <a:gd name="T11" fmla="*/ 806 w 806"/>
              <a:gd name="T12" fmla="*/ 373 h 373"/>
            </a:gdLst>
            <a:ahLst/>
            <a:cxnLst>
              <a:cxn ang="T6">
                <a:pos x="T0" y="T1"/>
              </a:cxn>
              <a:cxn ang="T7">
                <a:pos x="T2" y="T3"/>
              </a:cxn>
              <a:cxn ang="T8">
                <a:pos x="T4" y="T5"/>
              </a:cxn>
            </a:cxnLst>
            <a:rect l="T9" t="T10" r="T11" b="T12"/>
            <a:pathLst>
              <a:path w="806" h="373">
                <a:moveTo>
                  <a:pt x="0" y="0"/>
                </a:moveTo>
                <a:cubicBezTo>
                  <a:pt x="71" y="39"/>
                  <a:pt x="294" y="170"/>
                  <a:pt x="428" y="232"/>
                </a:cubicBezTo>
                <a:cubicBezTo>
                  <a:pt x="527" y="291"/>
                  <a:pt x="727" y="344"/>
                  <a:pt x="806" y="373"/>
                </a:cubicBezTo>
              </a:path>
            </a:pathLst>
          </a:custGeom>
          <a:noFill/>
          <a:ln w="38100">
            <a:solidFill>
              <a:srgbClr val="FF0000"/>
            </a:solidFill>
            <a:round/>
            <a:headEnd/>
            <a:tailEnd/>
          </a:ln>
        </p:spPr>
        <p:txBody>
          <a:bodyPr wrap="none">
            <a:prstTxWarp prst="textNoShape">
              <a:avLst/>
            </a:prstTxWarp>
            <a:spAutoFit/>
          </a:bodyPr>
          <a:lstStyle/>
          <a:p>
            <a:endParaRPr lang="en-US"/>
          </a:p>
        </p:txBody>
      </p:sp>
      <p:sp>
        <p:nvSpPr>
          <p:cNvPr id="2956296" name="Text Box 8"/>
          <p:cNvSpPr txBox="1">
            <a:spLocks noChangeArrowheads="1"/>
          </p:cNvSpPr>
          <p:nvPr/>
        </p:nvSpPr>
        <p:spPr bwMode="auto">
          <a:xfrm>
            <a:off x="4024312" y="2670175"/>
            <a:ext cx="1582738" cy="409575"/>
          </a:xfrm>
          <a:prstGeom prst="rect">
            <a:avLst/>
          </a:prstGeom>
          <a:noFill/>
          <a:ln w="9525">
            <a:noFill/>
            <a:miter lim="800000"/>
            <a:headEnd/>
            <a:tailEnd/>
          </a:ln>
          <a:effectLst/>
        </p:spPr>
        <p:txBody>
          <a:bodyPr wrap="none">
            <a:prstTxWarp prst="textNoShape">
              <a:avLst/>
            </a:prstTxWarp>
            <a:spAutoFit/>
          </a:bodyPr>
          <a:lstStyle/>
          <a:p>
            <a:pPr marL="342900" indent="-342900">
              <a:defRPr/>
            </a:pPr>
            <a:r>
              <a:rPr lang="en-US" sz="1600" dirty="0">
                <a:solidFill>
                  <a:schemeClr val="accent2"/>
                </a:solidFill>
                <a:effectLst>
                  <a:outerShdw blurRad="38100" dist="38100" dir="2700000" algn="tl">
                    <a:srgbClr val="DDDDDD"/>
                  </a:outerShdw>
                </a:effectLst>
              </a:rPr>
              <a:t>Reacceleration</a:t>
            </a:r>
          </a:p>
        </p:txBody>
      </p:sp>
      <p:sp>
        <p:nvSpPr>
          <p:cNvPr id="2956297" name="Text Box 9"/>
          <p:cNvSpPr txBox="1">
            <a:spLocks noChangeArrowheads="1"/>
          </p:cNvSpPr>
          <p:nvPr/>
        </p:nvSpPr>
        <p:spPr bwMode="auto">
          <a:xfrm>
            <a:off x="2536825" y="3319463"/>
            <a:ext cx="1990725" cy="409575"/>
          </a:xfrm>
          <a:prstGeom prst="rect">
            <a:avLst/>
          </a:prstGeom>
          <a:noFill/>
          <a:ln w="9525">
            <a:noFill/>
            <a:miter lim="800000"/>
            <a:headEnd/>
            <a:tailEnd/>
          </a:ln>
          <a:effectLst/>
        </p:spPr>
        <p:txBody>
          <a:bodyPr wrap="none">
            <a:prstTxWarp prst="textNoShape">
              <a:avLst/>
            </a:prstTxWarp>
            <a:spAutoFit/>
          </a:bodyPr>
          <a:lstStyle/>
          <a:p>
            <a:pPr marL="342900" indent="-342900">
              <a:defRPr/>
            </a:pPr>
            <a:r>
              <a:rPr lang="en-US" sz="1600">
                <a:solidFill>
                  <a:srgbClr val="1F497D"/>
                </a:solidFill>
                <a:effectLst>
                  <a:outerShdw blurRad="38100" dist="38100" dir="2700000" algn="tl">
                    <a:srgbClr val="DDDDDD"/>
                  </a:outerShdw>
                </a:effectLst>
              </a:rPr>
              <a:t>Standard diffusion</a:t>
            </a:r>
          </a:p>
        </p:txBody>
      </p:sp>
      <p:sp>
        <p:nvSpPr>
          <p:cNvPr id="118792" name="Text Box 11"/>
          <p:cNvSpPr txBox="1">
            <a:spLocks noChangeArrowheads="1"/>
          </p:cNvSpPr>
          <p:nvPr/>
        </p:nvSpPr>
        <p:spPr bwMode="auto">
          <a:xfrm>
            <a:off x="5359400" y="742950"/>
            <a:ext cx="3543300" cy="2696123"/>
          </a:xfrm>
          <a:prstGeom prst="rect">
            <a:avLst/>
          </a:prstGeom>
          <a:noFill/>
          <a:ln w="9525">
            <a:noFill/>
            <a:miter lim="800000"/>
            <a:headEnd/>
            <a:tailEnd/>
          </a:ln>
        </p:spPr>
        <p:txBody>
          <a:bodyPr wrap="square">
            <a:prstTxWarp prst="textNoShape">
              <a:avLst/>
            </a:prstTxWarp>
            <a:spAutoFit/>
          </a:bodyPr>
          <a:lstStyle/>
          <a:p>
            <a:pPr marL="231775" indent="-231775">
              <a:lnSpc>
                <a:spcPct val="100000"/>
              </a:lnSpc>
              <a:buFontTx/>
              <a:buChar char="•"/>
            </a:pPr>
            <a:r>
              <a:rPr lang="en-US" sz="1800" dirty="0">
                <a:solidFill>
                  <a:srgbClr val="1F497D"/>
                </a:solidFill>
              </a:rPr>
              <a:t>Different propagation models are tuned to fit the low energy part of sec./prim. ratio where the accurate data </a:t>
            </a:r>
            <a:r>
              <a:rPr lang="en-US" sz="1800" dirty="0" smtClean="0">
                <a:solidFill>
                  <a:srgbClr val="1F497D"/>
                </a:solidFill>
              </a:rPr>
              <a:t>exist</a:t>
            </a:r>
          </a:p>
          <a:p>
            <a:pPr marL="231775" indent="-231775">
              <a:lnSpc>
                <a:spcPct val="100000"/>
              </a:lnSpc>
              <a:buFontTx/>
              <a:buChar char="•"/>
            </a:pPr>
            <a:r>
              <a:rPr lang="en-US" sz="1800" dirty="0" smtClean="0">
                <a:solidFill>
                  <a:srgbClr val="1F497D"/>
                </a:solidFill>
              </a:rPr>
              <a:t>The </a:t>
            </a:r>
            <a:r>
              <a:rPr lang="en-US" sz="1800" dirty="0" smtClean="0">
                <a:solidFill>
                  <a:srgbClr val="1F497D"/>
                </a:solidFill>
              </a:rPr>
              <a:t>sharp peak at ~1 </a:t>
            </a:r>
            <a:r>
              <a:rPr lang="en-US" sz="1800" dirty="0" err="1" smtClean="0">
                <a:solidFill>
                  <a:srgbClr val="1F497D"/>
                </a:solidFill>
              </a:rPr>
              <a:t>GeV</a:t>
            </a:r>
            <a:r>
              <a:rPr lang="en-US" sz="1800" dirty="0" smtClean="0">
                <a:solidFill>
                  <a:srgbClr val="1F497D"/>
                </a:solidFill>
              </a:rPr>
              <a:t>/nucleon</a:t>
            </a:r>
            <a:r>
              <a:rPr lang="en-US" sz="1800" dirty="0" smtClean="0">
                <a:solidFill>
                  <a:srgbClr val="1F497D"/>
                </a:solidFill>
              </a:rPr>
              <a:t> has </a:t>
            </a:r>
            <a:r>
              <a:rPr lang="en-US" sz="1800" dirty="0" smtClean="0">
                <a:solidFill>
                  <a:srgbClr val="1F497D"/>
                </a:solidFill>
              </a:rPr>
              <a:t>been confirmed by Pamela</a:t>
            </a:r>
          </a:p>
          <a:p>
            <a:pPr marL="231775" indent="-231775">
              <a:lnSpc>
                <a:spcPct val="100000"/>
              </a:lnSpc>
              <a:buFontTx/>
              <a:buChar char="•"/>
            </a:pPr>
            <a:endParaRPr lang="en-US" sz="1800" dirty="0">
              <a:solidFill>
                <a:srgbClr val="1F497D"/>
              </a:solidFill>
            </a:endParaRPr>
          </a:p>
        </p:txBody>
      </p:sp>
      <p:sp>
        <p:nvSpPr>
          <p:cNvPr id="118796" name="Text Box 15"/>
          <p:cNvSpPr txBox="1">
            <a:spLocks noChangeArrowheads="1"/>
          </p:cNvSpPr>
          <p:nvPr/>
        </p:nvSpPr>
        <p:spPr bwMode="auto">
          <a:xfrm>
            <a:off x="631825" y="762000"/>
            <a:ext cx="1082348" cy="789960"/>
          </a:xfrm>
          <a:prstGeom prst="rect">
            <a:avLst/>
          </a:prstGeom>
          <a:noFill/>
          <a:ln w="9525">
            <a:noFill/>
            <a:miter lim="800000"/>
            <a:headEnd/>
            <a:tailEnd/>
          </a:ln>
        </p:spPr>
        <p:txBody>
          <a:bodyPr wrap="none">
            <a:prstTxWarp prst="textNoShape">
              <a:avLst/>
            </a:prstTxWarp>
            <a:spAutoFit/>
          </a:bodyPr>
          <a:lstStyle/>
          <a:p>
            <a:pPr marL="342900" indent="-342900">
              <a:lnSpc>
                <a:spcPct val="80000"/>
              </a:lnSpc>
            </a:pPr>
            <a:r>
              <a:rPr lang="en-US" sz="1600" b="1">
                <a:solidFill>
                  <a:srgbClr val="1F497D"/>
                </a:solidFill>
              </a:rPr>
              <a:t>ACE</a:t>
            </a:r>
          </a:p>
          <a:p>
            <a:pPr marL="342900" indent="-342900">
              <a:lnSpc>
                <a:spcPct val="80000"/>
              </a:lnSpc>
            </a:pPr>
            <a:r>
              <a:rPr lang="en-US" sz="1600" b="1">
                <a:solidFill>
                  <a:srgbClr val="1F497D"/>
                </a:solidFill>
              </a:rPr>
              <a:t>Ulysses</a:t>
            </a:r>
          </a:p>
          <a:p>
            <a:pPr marL="342900" indent="-342900">
              <a:lnSpc>
                <a:spcPct val="80000"/>
              </a:lnSpc>
            </a:pPr>
            <a:r>
              <a:rPr lang="en-US" sz="1600" b="1">
                <a:solidFill>
                  <a:srgbClr val="1F497D"/>
                </a:solidFill>
              </a:rPr>
              <a:t>Voyagers</a:t>
            </a:r>
          </a:p>
        </p:txBody>
      </p:sp>
      <p:sp>
        <p:nvSpPr>
          <p:cNvPr id="118797" name="Oval 16"/>
          <p:cNvSpPr>
            <a:spLocks noChangeArrowheads="1"/>
          </p:cNvSpPr>
          <p:nvPr/>
        </p:nvSpPr>
        <p:spPr bwMode="auto">
          <a:xfrm>
            <a:off x="1031875" y="1444625"/>
            <a:ext cx="508000" cy="363538"/>
          </a:xfrm>
          <a:prstGeom prst="ellipse">
            <a:avLst/>
          </a:prstGeom>
          <a:noFill/>
          <a:ln w="28575">
            <a:solidFill>
              <a:srgbClr val="003399"/>
            </a:solidFill>
            <a:prstDash val="dash"/>
            <a:round/>
            <a:headEnd/>
            <a:tailEnd/>
          </a:ln>
        </p:spPr>
        <p:txBody>
          <a:bodyPr wrap="none" anchor="ctr">
            <a:prstTxWarp prst="textNoShape">
              <a:avLst/>
            </a:prstTxWarp>
            <a:spAutoFit/>
          </a:bodyPr>
          <a:lstStyle/>
          <a:p>
            <a:endParaRPr lang="en-US"/>
          </a:p>
        </p:txBody>
      </p:sp>
      <p:pic>
        <p:nvPicPr>
          <p:cNvPr id="11" name="Picture 13"/>
          <p:cNvPicPr>
            <a:picLocks noChangeAspect="1" noChangeArrowheads="1"/>
          </p:cNvPicPr>
          <p:nvPr/>
        </p:nvPicPr>
        <p:blipFill>
          <a:blip r:embed="rId3"/>
          <a:srcRect/>
          <a:stretch>
            <a:fillRect/>
          </a:stretch>
        </p:blipFill>
        <p:spPr bwMode="auto">
          <a:xfrm>
            <a:off x="5938838" y="3171826"/>
            <a:ext cx="2646362" cy="3510540"/>
          </a:xfrm>
          <a:prstGeom prst="rect">
            <a:avLst/>
          </a:prstGeom>
          <a:noFill/>
          <a:ln w="9525">
            <a:noFill/>
            <a:miter lim="800000"/>
            <a:headEnd/>
            <a:tailEnd/>
          </a:ln>
          <a:effectLst>
            <a:outerShdw blurRad="50800" dist="38100" dir="2700000">
              <a:srgbClr val="000000">
                <a:alpha val="43000"/>
              </a:srgbClr>
            </a:outerShdw>
          </a:effectLst>
        </p:spPr>
      </p:pic>
      <p:sp>
        <p:nvSpPr>
          <p:cNvPr id="12" name="Text Box 15"/>
          <p:cNvSpPr txBox="1">
            <a:spLocks noChangeArrowheads="1"/>
          </p:cNvSpPr>
          <p:nvPr/>
        </p:nvSpPr>
        <p:spPr bwMode="auto">
          <a:xfrm>
            <a:off x="6283325" y="5080000"/>
            <a:ext cx="1074583" cy="1221873"/>
          </a:xfrm>
          <a:prstGeom prst="rect">
            <a:avLst/>
          </a:prstGeom>
          <a:noFill/>
          <a:ln w="9525">
            <a:noFill/>
            <a:miter lim="800000"/>
            <a:headEnd/>
            <a:tailEnd/>
          </a:ln>
        </p:spPr>
        <p:txBody>
          <a:bodyPr wrap="none">
            <a:prstTxWarp prst="textNoShape">
              <a:avLst/>
            </a:prstTxWarp>
            <a:spAutoFit/>
          </a:bodyPr>
          <a:lstStyle/>
          <a:p>
            <a:pPr marL="342900" indent="-342900" algn="ctr"/>
            <a:r>
              <a:rPr lang="en-US" dirty="0" smtClean="0"/>
              <a:t>CREAM</a:t>
            </a:r>
          </a:p>
          <a:p>
            <a:pPr marL="342900" indent="-342900" algn="ctr"/>
            <a:endParaRPr lang="en-US" dirty="0" smtClean="0"/>
          </a:p>
          <a:p>
            <a:pPr marL="342900" indent="-342900" algn="ctr"/>
            <a:r>
              <a:rPr lang="en-US" sz="1200" dirty="0"/>
              <a:t>Ahn+’08</a:t>
            </a:r>
          </a:p>
        </p:txBody>
      </p:sp>
      <p:sp>
        <p:nvSpPr>
          <p:cNvPr id="14" name="TextBox 13"/>
          <p:cNvSpPr txBox="1"/>
          <p:nvPr/>
        </p:nvSpPr>
        <p:spPr>
          <a:xfrm>
            <a:off x="7594600" y="3484562"/>
            <a:ext cx="542637" cy="400110"/>
          </a:xfrm>
          <a:prstGeom prst="rect">
            <a:avLst/>
          </a:prstGeom>
          <a:noFill/>
        </p:spPr>
        <p:txBody>
          <a:bodyPr wrap="none" rtlCol="0">
            <a:spAutoFit/>
          </a:bodyPr>
          <a:lstStyle/>
          <a:p>
            <a:r>
              <a:rPr lang="en-US" sz="1600" dirty="0" smtClean="0">
                <a:solidFill>
                  <a:srgbClr val="FF0000"/>
                </a:solidFill>
              </a:rPr>
              <a:t>B/C</a:t>
            </a:r>
            <a:endParaRPr lang="en-US" sz="1600" dirty="0">
              <a:solidFill>
                <a:srgbClr val="FF0000"/>
              </a:solidFill>
            </a:endParaRPr>
          </a:p>
        </p:txBody>
      </p:sp>
      <p:sp>
        <p:nvSpPr>
          <p:cNvPr id="15" name="Text Box 11"/>
          <p:cNvSpPr txBox="1">
            <a:spLocks noChangeArrowheads="1"/>
          </p:cNvSpPr>
          <p:nvPr/>
        </p:nvSpPr>
        <p:spPr bwMode="auto">
          <a:xfrm>
            <a:off x="558800" y="4578350"/>
            <a:ext cx="4851400" cy="1200329"/>
          </a:xfrm>
          <a:prstGeom prst="rect">
            <a:avLst/>
          </a:prstGeom>
          <a:noFill/>
          <a:ln w="9525">
            <a:noFill/>
            <a:miter lim="800000"/>
            <a:headEnd/>
            <a:tailEnd/>
          </a:ln>
        </p:spPr>
        <p:txBody>
          <a:bodyPr wrap="square">
            <a:prstTxWarp prst="textNoShape">
              <a:avLst/>
            </a:prstTxWarp>
            <a:spAutoFit/>
          </a:bodyPr>
          <a:lstStyle/>
          <a:p>
            <a:pPr marL="231775" indent="-231775">
              <a:lnSpc>
                <a:spcPct val="100000"/>
              </a:lnSpc>
              <a:buFontTx/>
              <a:buChar char="•"/>
            </a:pPr>
            <a:r>
              <a:rPr lang="en-US" sz="1800" dirty="0" smtClean="0">
                <a:solidFill>
                  <a:srgbClr val="1F497D"/>
                </a:solidFill>
              </a:rPr>
              <a:t>However</a:t>
            </a:r>
            <a:r>
              <a:rPr lang="en-US" sz="1800" dirty="0">
                <a:solidFill>
                  <a:srgbClr val="1F497D"/>
                </a:solidFill>
              </a:rPr>
              <a:t>, the differ at high energies which will allow to discriminate between them when more accurate data will be </a:t>
            </a:r>
            <a:r>
              <a:rPr lang="en-US" sz="1800" dirty="0" smtClean="0">
                <a:solidFill>
                  <a:srgbClr val="1F497D"/>
                </a:solidFill>
              </a:rPr>
              <a:t>available</a:t>
            </a:r>
            <a:endParaRPr lang="en-US" sz="1800" dirty="0">
              <a:solidFill>
                <a:srgbClr val="1F497D"/>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1095375" y="66675"/>
            <a:ext cx="6988175" cy="533400"/>
          </a:xfrm>
        </p:spPr>
        <p:txBody>
          <a:bodyPr/>
          <a:lstStyle/>
          <a:p>
            <a:pPr eaLnBrk="1" hangingPunct="1"/>
            <a:r>
              <a:rPr lang="en-US" dirty="0" smtClean="0">
                <a:solidFill>
                  <a:schemeClr val="tx2"/>
                </a:solidFill>
                <a:ea typeface="ＭＳ Ｐゴシック" pitchFamily="-108" charset="-128"/>
                <a:cs typeface="ＭＳ Ｐゴシック" pitchFamily="-108" charset="-128"/>
              </a:rPr>
              <a:t>Secondary/Primary Nuclei Ratio</a:t>
            </a:r>
            <a:endParaRPr lang="en-US" dirty="0">
              <a:solidFill>
                <a:schemeClr val="tx2"/>
              </a:solidFill>
              <a:ea typeface="ＭＳ Ｐゴシック" pitchFamily="-108" charset="-128"/>
              <a:cs typeface="ＭＳ Ｐゴシック" pitchFamily="-108" charset="-128"/>
            </a:endParaRPr>
          </a:p>
        </p:txBody>
      </p:sp>
      <p:pic>
        <p:nvPicPr>
          <p:cNvPr id="15" name="Picture 14"/>
          <p:cNvPicPr>
            <a:picLocks noChangeAspect="1"/>
          </p:cNvPicPr>
          <p:nvPr/>
        </p:nvPicPr>
        <p:blipFill>
          <a:blip r:embed="rId2"/>
          <a:stretch>
            <a:fillRect/>
          </a:stretch>
        </p:blipFill>
        <p:spPr>
          <a:xfrm>
            <a:off x="317500" y="930842"/>
            <a:ext cx="3594100" cy="5133406"/>
          </a:xfrm>
          <a:prstGeom prst="rect">
            <a:avLst/>
          </a:prstGeom>
          <a:effectLst>
            <a:outerShdw blurRad="50800" dist="38100" dir="2700000">
              <a:srgbClr val="000000">
                <a:alpha val="43000"/>
              </a:srgbClr>
            </a:outerShdw>
          </a:effectLst>
        </p:spPr>
      </p:pic>
      <p:sp>
        <p:nvSpPr>
          <p:cNvPr id="124939" name="Text Box 12"/>
          <p:cNvSpPr txBox="1">
            <a:spLocks noChangeArrowheads="1"/>
          </p:cNvSpPr>
          <p:nvPr/>
        </p:nvSpPr>
        <p:spPr bwMode="auto">
          <a:xfrm>
            <a:off x="2905125" y="3243263"/>
            <a:ext cx="872580" cy="323165"/>
          </a:xfrm>
          <a:prstGeom prst="rect">
            <a:avLst/>
          </a:prstGeom>
          <a:noFill/>
          <a:ln w="9525">
            <a:noFill/>
            <a:miter lim="800000"/>
            <a:headEnd/>
            <a:tailEnd/>
          </a:ln>
        </p:spPr>
        <p:txBody>
          <a:bodyPr wrap="none">
            <a:prstTxWarp prst="textNoShape">
              <a:avLst/>
            </a:prstTxWarp>
            <a:spAutoFit/>
          </a:bodyPr>
          <a:lstStyle/>
          <a:p>
            <a:pPr marL="342900" indent="-342900"/>
            <a:r>
              <a:rPr lang="en-US" sz="1200" dirty="0"/>
              <a:t>Jones+’01</a:t>
            </a:r>
          </a:p>
        </p:txBody>
      </p:sp>
      <p:sp>
        <p:nvSpPr>
          <p:cNvPr id="8" name="TextBox 7"/>
          <p:cNvSpPr txBox="1"/>
          <p:nvPr/>
        </p:nvSpPr>
        <p:spPr>
          <a:xfrm>
            <a:off x="3009900" y="1422400"/>
            <a:ext cx="542637" cy="400110"/>
          </a:xfrm>
          <a:prstGeom prst="rect">
            <a:avLst/>
          </a:prstGeom>
          <a:noFill/>
        </p:spPr>
        <p:txBody>
          <a:bodyPr wrap="none" rtlCol="0">
            <a:spAutoFit/>
          </a:bodyPr>
          <a:lstStyle/>
          <a:p>
            <a:r>
              <a:rPr lang="en-US" sz="1600" dirty="0" smtClean="0">
                <a:solidFill>
                  <a:srgbClr val="FF0000"/>
                </a:solidFill>
              </a:rPr>
              <a:t>B/C</a:t>
            </a:r>
            <a:endParaRPr lang="en-US" sz="1600" dirty="0">
              <a:solidFill>
                <a:srgbClr val="FF0000"/>
              </a:solidFill>
            </a:endParaRPr>
          </a:p>
        </p:txBody>
      </p:sp>
      <p:sp>
        <p:nvSpPr>
          <p:cNvPr id="10" name="TextBox 9"/>
          <p:cNvSpPr txBox="1"/>
          <p:nvPr/>
        </p:nvSpPr>
        <p:spPr>
          <a:xfrm>
            <a:off x="2387600" y="3898900"/>
            <a:ext cx="1219705" cy="400110"/>
          </a:xfrm>
          <a:prstGeom prst="rect">
            <a:avLst/>
          </a:prstGeom>
          <a:noFill/>
        </p:spPr>
        <p:txBody>
          <a:bodyPr wrap="none" rtlCol="0">
            <a:spAutoFit/>
          </a:bodyPr>
          <a:lstStyle/>
          <a:p>
            <a:r>
              <a:rPr lang="en-US" sz="1600" dirty="0" smtClean="0">
                <a:solidFill>
                  <a:srgbClr val="FF0000"/>
                </a:solidFill>
              </a:rPr>
              <a:t>Sub-Fe/Fe</a:t>
            </a:r>
            <a:endParaRPr lang="en-US" sz="1600" dirty="0">
              <a:solidFill>
                <a:srgbClr val="FF0000"/>
              </a:solidFill>
            </a:endParaRPr>
          </a:p>
        </p:txBody>
      </p:sp>
      <p:sp>
        <p:nvSpPr>
          <p:cNvPr id="12" name="Content Placeholder 11"/>
          <p:cNvSpPr>
            <a:spLocks noGrp="1"/>
          </p:cNvSpPr>
          <p:nvPr>
            <p:ph idx="1"/>
          </p:nvPr>
        </p:nvSpPr>
        <p:spPr>
          <a:xfrm>
            <a:off x="4368800" y="1308100"/>
            <a:ext cx="4457700" cy="3479800"/>
          </a:xfrm>
        </p:spPr>
        <p:txBody>
          <a:bodyPr/>
          <a:lstStyle/>
          <a:p>
            <a:pPr marL="0" indent="0">
              <a:buNone/>
            </a:pPr>
            <a:r>
              <a:rPr lang="en-US" dirty="0" smtClean="0">
                <a:solidFill>
                  <a:schemeClr val="tx2"/>
                </a:solidFill>
              </a:rPr>
              <a:t>Being tuned to one type of </a:t>
            </a:r>
            <a:r>
              <a:rPr lang="en-US" dirty="0" smtClean="0">
                <a:solidFill>
                  <a:schemeClr val="tx2"/>
                </a:solidFill>
              </a:rPr>
              <a:t>secondary/primary </a:t>
            </a:r>
            <a:r>
              <a:rPr lang="en-US" dirty="0" smtClean="0">
                <a:solidFill>
                  <a:schemeClr val="tx2"/>
                </a:solidFill>
              </a:rPr>
              <a:t>ratio (e.g. </a:t>
            </a:r>
            <a:r>
              <a:rPr lang="en-US" dirty="0" smtClean="0">
                <a:solidFill>
                  <a:srgbClr val="C0504D"/>
                </a:solidFill>
              </a:rPr>
              <a:t>B/C</a:t>
            </a:r>
            <a:r>
              <a:rPr lang="en-US" dirty="0" smtClean="0">
                <a:solidFill>
                  <a:schemeClr val="tx2"/>
                </a:solidFill>
              </a:rPr>
              <a:t> </a:t>
            </a:r>
            <a:r>
              <a:rPr lang="en-US" dirty="0" smtClean="0">
                <a:solidFill>
                  <a:srgbClr val="C0504D"/>
                </a:solidFill>
              </a:rPr>
              <a:t>ratio</a:t>
            </a:r>
            <a:r>
              <a:rPr lang="en-US" dirty="0" smtClean="0">
                <a:solidFill>
                  <a:schemeClr val="tx2"/>
                </a:solidFill>
              </a:rPr>
              <a:t>) the propagation model should be </a:t>
            </a:r>
            <a:r>
              <a:rPr lang="en-US" dirty="0" smtClean="0">
                <a:solidFill>
                  <a:schemeClr val="accent2"/>
                </a:solidFill>
              </a:rPr>
              <a:t>automatically</a:t>
            </a:r>
            <a:r>
              <a:rPr lang="en-US" dirty="0" smtClean="0">
                <a:solidFill>
                  <a:schemeClr val="tx2"/>
                </a:solidFill>
              </a:rPr>
              <a:t> consistent with all </a:t>
            </a:r>
            <a:r>
              <a:rPr lang="en-US" dirty="0" smtClean="0">
                <a:solidFill>
                  <a:schemeClr val="tx2"/>
                </a:solidFill>
              </a:rPr>
              <a:t>secondary/primary ratios: </a:t>
            </a:r>
          </a:p>
          <a:p>
            <a:pPr marL="457200" indent="114300">
              <a:buFont typeface="Lucida Grande"/>
              <a:buChar char="-"/>
            </a:pPr>
            <a:r>
              <a:rPr lang="en-US" dirty="0" smtClean="0">
                <a:solidFill>
                  <a:srgbClr val="C0504D"/>
                </a:solidFill>
              </a:rPr>
              <a:t>	sub</a:t>
            </a:r>
            <a:r>
              <a:rPr lang="en-US" dirty="0" smtClean="0">
                <a:solidFill>
                  <a:srgbClr val="C0504D"/>
                </a:solidFill>
              </a:rPr>
              <a:t>-Fe/</a:t>
            </a:r>
            <a:r>
              <a:rPr lang="en-US" dirty="0" smtClean="0">
                <a:solidFill>
                  <a:srgbClr val="C0504D"/>
                </a:solidFill>
              </a:rPr>
              <a:t>Fe</a:t>
            </a:r>
          </a:p>
          <a:p>
            <a:pPr marL="457200" indent="114300">
              <a:buFont typeface="Lucida Grande"/>
              <a:buChar char="-"/>
            </a:pPr>
            <a:r>
              <a:rPr lang="en-US" dirty="0" smtClean="0">
                <a:solidFill>
                  <a:srgbClr val="C0504D"/>
                </a:solidFill>
              </a:rPr>
              <a:t>	He</a:t>
            </a:r>
            <a:r>
              <a:rPr lang="en-US" baseline="30000" dirty="0" smtClean="0">
                <a:solidFill>
                  <a:srgbClr val="C0504D"/>
                </a:solidFill>
              </a:rPr>
              <a:t>3</a:t>
            </a:r>
            <a:r>
              <a:rPr lang="en-US" dirty="0" smtClean="0">
                <a:solidFill>
                  <a:srgbClr val="C0504D"/>
                </a:solidFill>
              </a:rPr>
              <a:t>/</a:t>
            </a:r>
            <a:r>
              <a:rPr lang="en-US" dirty="0" smtClean="0">
                <a:solidFill>
                  <a:srgbClr val="C0504D"/>
                </a:solidFill>
              </a:rPr>
              <a:t>He</a:t>
            </a:r>
            <a:r>
              <a:rPr lang="en-US" baseline="30000" dirty="0" smtClean="0">
                <a:solidFill>
                  <a:srgbClr val="C0504D"/>
                </a:solidFill>
              </a:rPr>
              <a:t>4</a:t>
            </a:r>
            <a:endParaRPr lang="en-US" dirty="0" smtClean="0">
              <a:solidFill>
                <a:srgbClr val="C0504D"/>
              </a:solidFill>
            </a:endParaRPr>
          </a:p>
          <a:p>
            <a:pPr marL="457200" indent="114300">
              <a:buFont typeface="Lucida Grande"/>
              <a:buChar char="-"/>
            </a:pPr>
            <a:r>
              <a:rPr lang="en-US" dirty="0" smtClean="0">
                <a:solidFill>
                  <a:srgbClr val="C0504D"/>
                </a:solidFill>
              </a:rPr>
              <a:t>	</a:t>
            </a:r>
            <a:r>
              <a:rPr lang="en-US" dirty="0" err="1" smtClean="0">
                <a:solidFill>
                  <a:srgbClr val="C0504D"/>
                </a:solidFill>
              </a:rPr>
              <a:t>pbar</a:t>
            </a:r>
            <a:r>
              <a:rPr lang="en-US" dirty="0" err="1" smtClean="0">
                <a:solidFill>
                  <a:srgbClr val="C0504D"/>
                </a:solidFill>
              </a:rPr>
              <a:t>/</a:t>
            </a:r>
            <a:r>
              <a:rPr lang="en-US" dirty="0" err="1" smtClean="0">
                <a:solidFill>
                  <a:srgbClr val="C0504D"/>
                </a:solidFill>
              </a:rPr>
              <a:t>p</a:t>
            </a:r>
            <a:endParaRPr lang="en-US" dirty="0" smtClean="0">
              <a:solidFill>
                <a:srgbClr val="C0504D"/>
              </a:solidFill>
            </a:endParaRPr>
          </a:p>
          <a:p>
            <a:endParaRPr lang="en-US" dirty="0"/>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54075" y="47624"/>
            <a:ext cx="3146425" cy="981075"/>
          </a:xfrm>
        </p:spPr>
        <p:txBody>
          <a:bodyPr/>
          <a:lstStyle/>
          <a:p>
            <a:pPr algn="l"/>
            <a:r>
              <a:rPr lang="en-US" dirty="0" smtClean="0">
                <a:solidFill>
                  <a:schemeClr val="tx2"/>
                </a:solidFill>
              </a:rPr>
              <a:t>Importance of the </a:t>
            </a:r>
            <a:r>
              <a:rPr lang="en-US" dirty="0" err="1" smtClean="0">
                <a:solidFill>
                  <a:schemeClr val="tx2"/>
                </a:solidFill>
              </a:rPr>
              <a:t>Pbar</a:t>
            </a:r>
            <a:r>
              <a:rPr lang="en-US" dirty="0" smtClean="0">
                <a:solidFill>
                  <a:schemeClr val="tx2"/>
                </a:solidFill>
              </a:rPr>
              <a:t>/P Ratio</a:t>
            </a:r>
            <a:endParaRPr lang="en-US" dirty="0">
              <a:solidFill>
                <a:schemeClr val="tx2"/>
              </a:solidFill>
            </a:endParaRPr>
          </a:p>
        </p:txBody>
      </p:sp>
      <p:pic>
        <p:nvPicPr>
          <p:cNvPr id="4" name="Picture 3"/>
          <p:cNvPicPr>
            <a:picLocks noChangeAspect="1"/>
          </p:cNvPicPr>
          <p:nvPr/>
        </p:nvPicPr>
        <p:blipFill>
          <a:blip r:embed="rId2"/>
          <a:stretch>
            <a:fillRect/>
          </a:stretch>
        </p:blipFill>
        <p:spPr>
          <a:xfrm>
            <a:off x="127001" y="1270000"/>
            <a:ext cx="4504026" cy="3924300"/>
          </a:xfrm>
          <a:prstGeom prst="rect">
            <a:avLst/>
          </a:prstGeom>
          <a:effectLst>
            <a:outerShdw blurRad="50800" dist="38100" dir="2700000">
              <a:srgbClr val="000000">
                <a:alpha val="43000"/>
              </a:srgbClr>
            </a:outerShdw>
          </a:effectLst>
        </p:spPr>
      </p:pic>
      <p:sp>
        <p:nvSpPr>
          <p:cNvPr id="3" name="Content Placeholder 2"/>
          <p:cNvSpPr>
            <a:spLocks noGrp="1"/>
          </p:cNvSpPr>
          <p:nvPr>
            <p:ph idx="1"/>
          </p:nvPr>
        </p:nvSpPr>
        <p:spPr>
          <a:xfrm>
            <a:off x="4737100" y="342900"/>
            <a:ext cx="4368800" cy="6075510"/>
          </a:xfrm>
        </p:spPr>
        <p:txBody>
          <a:bodyPr>
            <a:spAutoFit/>
          </a:bodyPr>
          <a:lstStyle/>
          <a:p>
            <a:pPr marL="228600" indent="-228600"/>
            <a:r>
              <a:rPr lang="en-US" sz="1800" dirty="0" smtClean="0">
                <a:solidFill>
                  <a:schemeClr val="accent2"/>
                </a:solidFill>
              </a:rPr>
              <a:t>Similarly to other secondary/ primary ratios, </a:t>
            </a:r>
            <a:r>
              <a:rPr lang="en-US" sz="1800" dirty="0" err="1" smtClean="0">
                <a:solidFill>
                  <a:srgbClr val="1F497D"/>
                </a:solidFill>
              </a:rPr>
              <a:t>pbar/p</a:t>
            </a:r>
            <a:r>
              <a:rPr lang="en-US" sz="1800" dirty="0" smtClean="0">
                <a:solidFill>
                  <a:srgbClr val="1F497D"/>
                </a:solidFill>
              </a:rPr>
              <a:t> ratio can be used to derive the propagation parameters</a:t>
            </a:r>
          </a:p>
          <a:p>
            <a:pPr marL="228600" indent="-228600"/>
            <a:r>
              <a:rPr lang="en-US" sz="1800" dirty="0" smtClean="0">
                <a:solidFill>
                  <a:srgbClr val="1F497D"/>
                </a:solidFill>
              </a:rPr>
              <a:t>Different ratios probe different volumes in the Galaxy with </a:t>
            </a:r>
            <a:r>
              <a:rPr lang="en-US" sz="1800" dirty="0" smtClean="0">
                <a:solidFill>
                  <a:srgbClr val="C0504D"/>
                </a:solidFill>
              </a:rPr>
              <a:t>the </a:t>
            </a:r>
            <a:r>
              <a:rPr lang="en-US" sz="1800" dirty="0" err="1" smtClean="0">
                <a:solidFill>
                  <a:srgbClr val="C0504D"/>
                </a:solidFill>
              </a:rPr>
              <a:t>pbar/p</a:t>
            </a:r>
            <a:r>
              <a:rPr lang="en-US" sz="1800" dirty="0" smtClean="0">
                <a:solidFill>
                  <a:srgbClr val="C0504D"/>
                </a:solidFill>
              </a:rPr>
              <a:t> ratio probing the largest volume </a:t>
            </a:r>
            <a:r>
              <a:rPr lang="en-US" sz="1800" dirty="0" smtClean="0">
                <a:solidFill>
                  <a:srgbClr val="1F497D"/>
                </a:solidFill>
              </a:rPr>
              <a:t>since the </a:t>
            </a:r>
            <a:r>
              <a:rPr lang="en-US" sz="1800" dirty="0" err="1" smtClean="0">
                <a:solidFill>
                  <a:srgbClr val="1F497D"/>
                </a:solidFill>
              </a:rPr>
              <a:t>pbar</a:t>
            </a:r>
            <a:r>
              <a:rPr lang="en-US" sz="1800" dirty="0" smtClean="0">
                <a:solidFill>
                  <a:srgbClr val="1F497D"/>
                </a:solidFill>
              </a:rPr>
              <a:t> inelastic cross section is ~40 </a:t>
            </a:r>
            <a:r>
              <a:rPr lang="en-US" sz="1800" dirty="0" err="1" smtClean="0">
                <a:solidFill>
                  <a:srgbClr val="1F497D"/>
                </a:solidFill>
              </a:rPr>
              <a:t>mb</a:t>
            </a:r>
            <a:r>
              <a:rPr lang="en-US" sz="1800" dirty="0" smtClean="0">
                <a:solidFill>
                  <a:srgbClr val="1F497D"/>
                </a:solidFill>
              </a:rPr>
              <a:t> (vs. ~270 </a:t>
            </a:r>
            <a:r>
              <a:rPr lang="en-US" sz="1800" dirty="0" err="1" smtClean="0">
                <a:solidFill>
                  <a:srgbClr val="1F497D"/>
                </a:solidFill>
              </a:rPr>
              <a:t>mb</a:t>
            </a:r>
            <a:r>
              <a:rPr lang="en-US" sz="1800" dirty="0" smtClean="0">
                <a:solidFill>
                  <a:srgbClr val="1F497D"/>
                </a:solidFill>
              </a:rPr>
              <a:t> for Carbon, vs. ~750 </a:t>
            </a:r>
            <a:r>
              <a:rPr lang="en-US" sz="1800" dirty="0" err="1" smtClean="0">
                <a:solidFill>
                  <a:srgbClr val="1F497D"/>
                </a:solidFill>
              </a:rPr>
              <a:t>mb</a:t>
            </a:r>
            <a:r>
              <a:rPr lang="en-US" sz="1800" dirty="0" smtClean="0">
                <a:solidFill>
                  <a:srgbClr val="1F497D"/>
                </a:solidFill>
              </a:rPr>
              <a:t> for Iron)</a:t>
            </a:r>
          </a:p>
          <a:p>
            <a:pPr marL="228600" indent="-228600"/>
            <a:r>
              <a:rPr lang="en-US" sz="1800" dirty="0" smtClean="0">
                <a:solidFill>
                  <a:srgbClr val="1F497D"/>
                </a:solidFill>
              </a:rPr>
              <a:t>The </a:t>
            </a:r>
            <a:r>
              <a:rPr lang="en-US" sz="1800" dirty="0" smtClean="0">
                <a:solidFill>
                  <a:srgbClr val="C0504D"/>
                </a:solidFill>
              </a:rPr>
              <a:t>interstellar spectrum of </a:t>
            </a:r>
            <a:r>
              <a:rPr lang="en-US" sz="1800" dirty="0" err="1" smtClean="0">
                <a:solidFill>
                  <a:srgbClr val="C0504D"/>
                </a:solidFill>
              </a:rPr>
              <a:t>pbars</a:t>
            </a:r>
            <a:r>
              <a:rPr lang="en-US" sz="1800" dirty="0" smtClean="0">
                <a:solidFill>
                  <a:srgbClr val="C0504D"/>
                </a:solidFill>
              </a:rPr>
              <a:t> can be calculated</a:t>
            </a:r>
            <a:r>
              <a:rPr lang="en-US" sz="1800" dirty="0" smtClean="0">
                <a:solidFill>
                  <a:srgbClr val="1F497D"/>
                </a:solidFill>
              </a:rPr>
              <a:t> because of the production threshold is large </a:t>
            </a:r>
            <a:r>
              <a:rPr lang="en-US" sz="1800" dirty="0" smtClean="0">
                <a:solidFill>
                  <a:srgbClr val="C0504D"/>
                </a:solidFill>
              </a:rPr>
              <a:t>vs. the injection spectra of other nucleons which are </a:t>
            </a:r>
            <a:r>
              <a:rPr lang="en-US" sz="1800" dirty="0" smtClean="0">
                <a:solidFill>
                  <a:srgbClr val="C0504D"/>
                </a:solidFill>
              </a:rPr>
              <a:t>assumed</a:t>
            </a:r>
          </a:p>
          <a:p>
            <a:pPr marL="228600" indent="-228600"/>
            <a:r>
              <a:rPr lang="en-US" sz="1800" dirty="0" smtClean="0">
                <a:solidFill>
                  <a:srgbClr val="C0504D"/>
                </a:solidFill>
              </a:rPr>
              <a:t>Therefore, it can be used to probe interstellar spectrum of protons, solar modulation, and, of course, to search for signatures of exotic physics</a:t>
            </a:r>
            <a:endParaRPr lang="en-US" sz="1800" dirty="0" smtClean="0">
              <a:solidFill>
                <a:srgbClr val="C0504D"/>
              </a:solidFill>
            </a:endParaRPr>
          </a:p>
        </p:txBody>
      </p:sp>
      <p:sp>
        <p:nvSpPr>
          <p:cNvPr id="5" name="TextBox 4"/>
          <p:cNvSpPr txBox="1"/>
          <p:nvPr/>
        </p:nvSpPr>
        <p:spPr>
          <a:xfrm>
            <a:off x="1308100" y="4254500"/>
            <a:ext cx="858628" cy="361637"/>
          </a:xfrm>
          <a:prstGeom prst="rect">
            <a:avLst/>
          </a:prstGeom>
          <a:noFill/>
        </p:spPr>
        <p:txBody>
          <a:bodyPr wrap="none" rtlCol="0">
            <a:spAutoFit/>
          </a:bodyPr>
          <a:lstStyle/>
          <a:p>
            <a:r>
              <a:rPr lang="en-US" sz="1400" dirty="0" smtClean="0">
                <a:solidFill>
                  <a:schemeClr val="tx2"/>
                </a:solidFill>
              </a:rPr>
              <a:t>Abe+’08</a:t>
            </a:r>
            <a:endParaRPr lang="en-US" sz="1400" dirty="0">
              <a:solidFill>
                <a:schemeClr val="tx2"/>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36601" y="136525"/>
            <a:ext cx="7696200" cy="533400"/>
          </a:xfrm>
        </p:spPr>
        <p:txBody>
          <a:bodyPr/>
          <a:lstStyle/>
          <a:p>
            <a:r>
              <a:rPr lang="en-US" dirty="0" smtClean="0">
                <a:solidFill>
                  <a:srgbClr val="1F497D"/>
                </a:solidFill>
              </a:rPr>
              <a:t>Importance of the </a:t>
            </a:r>
            <a:r>
              <a:rPr lang="en-US" dirty="0" err="1" smtClean="0">
                <a:solidFill>
                  <a:srgbClr val="1F497D"/>
                </a:solidFill>
              </a:rPr>
              <a:t>Pbar</a:t>
            </a:r>
            <a:r>
              <a:rPr lang="en-US" dirty="0" smtClean="0">
                <a:solidFill>
                  <a:srgbClr val="1F497D"/>
                </a:solidFill>
              </a:rPr>
              <a:t>/P Ratio (</a:t>
            </a:r>
            <a:r>
              <a:rPr lang="en-US" dirty="0" err="1" smtClean="0">
                <a:solidFill>
                  <a:srgbClr val="1F497D"/>
                </a:solidFill>
              </a:rPr>
              <a:t>Cont’ed</a:t>
            </a:r>
            <a:r>
              <a:rPr lang="en-US" dirty="0" smtClean="0">
                <a:solidFill>
                  <a:srgbClr val="1F497D"/>
                </a:solidFill>
              </a:rPr>
              <a:t>)</a:t>
            </a:r>
            <a:endParaRPr lang="en-US" dirty="0">
              <a:solidFill>
                <a:srgbClr val="1F497D"/>
              </a:solidFill>
            </a:endParaRPr>
          </a:p>
        </p:txBody>
      </p:sp>
      <p:sp>
        <p:nvSpPr>
          <p:cNvPr id="3" name="Content Placeholder 2"/>
          <p:cNvSpPr>
            <a:spLocks noGrp="1"/>
          </p:cNvSpPr>
          <p:nvPr>
            <p:ph idx="1"/>
          </p:nvPr>
        </p:nvSpPr>
        <p:spPr>
          <a:xfrm>
            <a:off x="4749800" y="1638300"/>
            <a:ext cx="4114800" cy="4686300"/>
          </a:xfrm>
        </p:spPr>
        <p:txBody>
          <a:bodyPr/>
          <a:lstStyle/>
          <a:p>
            <a:r>
              <a:rPr lang="en-US" dirty="0" smtClean="0">
                <a:solidFill>
                  <a:srgbClr val="1F497D"/>
                </a:solidFill>
              </a:rPr>
              <a:t>Systematic measurements of </a:t>
            </a:r>
            <a:r>
              <a:rPr lang="en-US" dirty="0" err="1" smtClean="0">
                <a:solidFill>
                  <a:srgbClr val="1F497D"/>
                </a:solidFill>
              </a:rPr>
              <a:t>pbars</a:t>
            </a:r>
            <a:r>
              <a:rPr lang="en-US" dirty="0" smtClean="0">
                <a:solidFill>
                  <a:srgbClr val="1F497D"/>
                </a:solidFill>
              </a:rPr>
              <a:t> in </a:t>
            </a:r>
            <a:r>
              <a:rPr lang="en-US" dirty="0" err="1" smtClean="0">
                <a:solidFill>
                  <a:srgbClr val="1F497D"/>
                </a:solidFill>
              </a:rPr>
              <a:t>CRs</a:t>
            </a:r>
            <a:r>
              <a:rPr lang="en-US" dirty="0" smtClean="0">
                <a:solidFill>
                  <a:srgbClr val="1F497D"/>
                </a:solidFill>
              </a:rPr>
              <a:t> (BESS) allow us to study </a:t>
            </a:r>
            <a:r>
              <a:rPr lang="en-US" dirty="0" err="1" smtClean="0">
                <a:solidFill>
                  <a:srgbClr val="1F497D"/>
                </a:solidFill>
              </a:rPr>
              <a:t>heliospheric</a:t>
            </a:r>
            <a:r>
              <a:rPr lang="en-US" dirty="0" smtClean="0">
                <a:solidFill>
                  <a:srgbClr val="1F497D"/>
                </a:solidFill>
              </a:rPr>
              <a:t> modulation and charge-sign </a:t>
            </a:r>
            <a:r>
              <a:rPr lang="en-US" dirty="0" smtClean="0">
                <a:solidFill>
                  <a:srgbClr val="1F497D"/>
                </a:solidFill>
              </a:rPr>
              <a:t>effects</a:t>
            </a:r>
            <a:endParaRPr lang="en-US" dirty="0" smtClean="0">
              <a:solidFill>
                <a:srgbClr val="1F497D"/>
              </a:solidFill>
            </a:endParaRPr>
          </a:p>
          <a:p>
            <a:r>
              <a:rPr lang="en-US" dirty="0" smtClean="0">
                <a:solidFill>
                  <a:srgbClr val="1F497D"/>
                </a:solidFill>
              </a:rPr>
              <a:t>I</a:t>
            </a:r>
            <a:r>
              <a:rPr lang="en-US" dirty="0" smtClean="0">
                <a:solidFill>
                  <a:srgbClr val="1F497D"/>
                </a:solidFill>
              </a:rPr>
              <a:t>mportant </a:t>
            </a:r>
            <a:r>
              <a:rPr lang="en-US" dirty="0" smtClean="0">
                <a:solidFill>
                  <a:srgbClr val="1F497D"/>
                </a:solidFill>
              </a:rPr>
              <a:t>also for </a:t>
            </a:r>
            <a:r>
              <a:rPr lang="en-US" dirty="0" err="1" smtClean="0">
                <a:solidFill>
                  <a:srgbClr val="1F497D"/>
                </a:solidFill>
              </a:rPr>
              <a:t>e</a:t>
            </a:r>
            <a:r>
              <a:rPr lang="en-US" baseline="30000" dirty="0" err="1" smtClean="0">
                <a:solidFill>
                  <a:srgbClr val="1F497D"/>
                </a:solidFill>
              </a:rPr>
              <a:t>+</a:t>
            </a:r>
            <a:r>
              <a:rPr lang="en-US" dirty="0" err="1" smtClean="0">
                <a:solidFill>
                  <a:srgbClr val="1F497D"/>
                </a:solidFill>
              </a:rPr>
              <a:t>/e</a:t>
            </a:r>
            <a:r>
              <a:rPr lang="en-US" dirty="0" smtClean="0">
                <a:solidFill>
                  <a:srgbClr val="1F497D"/>
                </a:solidFill>
              </a:rPr>
              <a:t> ratio</a:t>
            </a:r>
          </a:p>
          <a:p>
            <a:pPr>
              <a:buNone/>
            </a:pPr>
            <a:endParaRPr lang="en-US" dirty="0">
              <a:solidFill>
                <a:srgbClr val="1F497D"/>
              </a:solidFill>
            </a:endParaRPr>
          </a:p>
        </p:txBody>
      </p:sp>
      <p:pic>
        <p:nvPicPr>
          <p:cNvPr id="4" name="Picture 3"/>
          <p:cNvPicPr>
            <a:picLocks noChangeAspect="1"/>
          </p:cNvPicPr>
          <p:nvPr/>
        </p:nvPicPr>
        <p:blipFill>
          <a:blip r:embed="rId2"/>
          <a:stretch>
            <a:fillRect/>
          </a:stretch>
        </p:blipFill>
        <p:spPr>
          <a:xfrm>
            <a:off x="381001" y="971550"/>
            <a:ext cx="4241799" cy="5204295"/>
          </a:xfrm>
          <a:prstGeom prst="rect">
            <a:avLst/>
          </a:prstGeom>
          <a:effectLst>
            <a:outerShdw blurRad="50800" dist="38100" dir="2700000">
              <a:srgbClr val="000000">
                <a:alpha val="43000"/>
              </a:srgbClr>
            </a:outerShdw>
          </a:effectLst>
        </p:spPr>
      </p:pic>
      <p:sp>
        <p:nvSpPr>
          <p:cNvPr id="5" name="TextBox 4"/>
          <p:cNvSpPr txBox="1"/>
          <p:nvPr/>
        </p:nvSpPr>
        <p:spPr>
          <a:xfrm>
            <a:off x="342900" y="5867400"/>
            <a:ext cx="858628" cy="361637"/>
          </a:xfrm>
          <a:prstGeom prst="rect">
            <a:avLst/>
          </a:prstGeom>
          <a:noFill/>
        </p:spPr>
        <p:txBody>
          <a:bodyPr wrap="none" rtlCol="0">
            <a:spAutoFit/>
          </a:bodyPr>
          <a:lstStyle/>
          <a:p>
            <a:r>
              <a:rPr lang="en-US" sz="1400" dirty="0" smtClean="0">
                <a:solidFill>
                  <a:srgbClr val="1F497D"/>
                </a:solidFill>
              </a:rPr>
              <a:t>Abe+’08</a:t>
            </a:r>
            <a:endParaRPr lang="en-US" sz="1400" dirty="0">
              <a:solidFill>
                <a:srgbClr val="1F497D"/>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463800" y="1"/>
            <a:ext cx="6680200" cy="1277273"/>
          </a:xfrm>
        </p:spPr>
        <p:txBody>
          <a:bodyPr wrap="square">
            <a:spAutoFit/>
          </a:bodyPr>
          <a:lstStyle/>
          <a:p>
            <a:pPr algn="l">
              <a:lnSpc>
                <a:spcPct val="130000"/>
              </a:lnSpc>
              <a:spcBef>
                <a:spcPts val="2400"/>
              </a:spcBef>
              <a:spcAft>
                <a:spcPts val="0"/>
              </a:spcAft>
            </a:pPr>
            <a:r>
              <a:rPr lang="en-US" sz="2000" dirty="0" smtClean="0">
                <a:solidFill>
                  <a:srgbClr val="595959"/>
                </a:solidFill>
                <a:latin typeface="Helvetica"/>
                <a:cs typeface="Helvetica"/>
              </a:rPr>
              <a:t>An experiment in nature, like a text in the Bible, is capable of different interpretations, according to the preconceptions of the interpreter. </a:t>
            </a:r>
            <a:r>
              <a:rPr lang="en-US" sz="2000" b="1" dirty="0" smtClean="0">
                <a:solidFill>
                  <a:srgbClr val="595959"/>
                </a:solidFill>
                <a:latin typeface="Helvetica"/>
                <a:cs typeface="Helvetica"/>
              </a:rPr>
              <a:t>— </a:t>
            </a:r>
            <a:r>
              <a:rPr lang="en-US" sz="2000" dirty="0" smtClean="0">
                <a:solidFill>
                  <a:srgbClr val="595959"/>
                </a:solidFill>
                <a:latin typeface="Helvetica"/>
                <a:cs typeface="Helvetica"/>
              </a:rPr>
              <a:t>William Jones,1781</a:t>
            </a:r>
            <a:endParaRPr lang="en-US" sz="2000" dirty="0">
              <a:solidFill>
                <a:srgbClr val="595959"/>
              </a:solidFill>
            </a:endParaRPr>
          </a:p>
        </p:txBody>
      </p:sp>
      <p:sp>
        <p:nvSpPr>
          <p:cNvPr id="3" name="Content Placeholder 2"/>
          <p:cNvSpPr>
            <a:spLocks noGrp="1"/>
          </p:cNvSpPr>
          <p:nvPr>
            <p:ph idx="1"/>
          </p:nvPr>
        </p:nvSpPr>
        <p:spPr>
          <a:xfrm>
            <a:off x="685800" y="1549400"/>
            <a:ext cx="7772400" cy="4856714"/>
          </a:xfrm>
        </p:spPr>
        <p:txBody>
          <a:bodyPr>
            <a:spAutoFit/>
          </a:bodyPr>
          <a:lstStyle/>
          <a:p>
            <a:r>
              <a:rPr lang="en-US" dirty="0" smtClean="0">
                <a:solidFill>
                  <a:srgbClr val="1F497D"/>
                </a:solidFill>
              </a:rPr>
              <a:t>There is no deficit in explanations of the PAMELA positron excess (Adriani+08): &gt;370 papers since Oct 2008!</a:t>
            </a:r>
          </a:p>
          <a:p>
            <a:pPr lvl="1"/>
            <a:r>
              <a:rPr lang="en-US" dirty="0" smtClean="0">
                <a:solidFill>
                  <a:srgbClr val="953735"/>
                </a:solidFill>
              </a:rPr>
              <a:t>Various species of the dark matter (most of papers)</a:t>
            </a:r>
          </a:p>
          <a:p>
            <a:pPr lvl="1"/>
            <a:r>
              <a:rPr lang="en-US" dirty="0" smtClean="0">
                <a:solidFill>
                  <a:srgbClr val="953735"/>
                </a:solidFill>
              </a:rPr>
              <a:t>Pulsars</a:t>
            </a:r>
          </a:p>
          <a:p>
            <a:pPr lvl="1"/>
            <a:r>
              <a:rPr lang="en-US" dirty="0" err="1" smtClean="0">
                <a:solidFill>
                  <a:srgbClr val="953735"/>
                </a:solidFill>
              </a:rPr>
              <a:t>SNRs</a:t>
            </a:r>
            <a:endParaRPr lang="en-US" dirty="0" smtClean="0">
              <a:solidFill>
                <a:srgbClr val="953735"/>
              </a:solidFill>
            </a:endParaRPr>
          </a:p>
          <a:p>
            <a:pPr lvl="1"/>
            <a:r>
              <a:rPr lang="en-US" dirty="0" err="1" smtClean="0">
                <a:solidFill>
                  <a:srgbClr val="953735"/>
                </a:solidFill>
              </a:rPr>
              <a:t>Microquasars</a:t>
            </a:r>
            <a:endParaRPr lang="en-US" dirty="0" smtClean="0">
              <a:solidFill>
                <a:srgbClr val="953735"/>
              </a:solidFill>
            </a:endParaRPr>
          </a:p>
          <a:p>
            <a:pPr lvl="1"/>
            <a:r>
              <a:rPr lang="en-US" dirty="0" smtClean="0">
                <a:solidFill>
                  <a:srgbClr val="953735"/>
                </a:solidFill>
              </a:rPr>
              <a:t>a GRB nearby</a:t>
            </a:r>
          </a:p>
          <a:p>
            <a:pPr lvl="1"/>
            <a:r>
              <a:rPr lang="en-US" dirty="0" smtClean="0">
                <a:solidFill>
                  <a:srgbClr val="953735"/>
                </a:solidFill>
              </a:rPr>
              <a:t>…</a:t>
            </a:r>
          </a:p>
          <a:p>
            <a:r>
              <a:rPr lang="en-US" dirty="0" smtClean="0">
                <a:solidFill>
                  <a:srgbClr val="1F497D"/>
                </a:solidFill>
              </a:rPr>
              <a:t>Perhaps we have to discuss </a:t>
            </a:r>
            <a:r>
              <a:rPr lang="en-US" dirty="0" smtClean="0">
                <a:solidFill>
                  <a:srgbClr val="953735"/>
                </a:solidFill>
              </a:rPr>
              <a:t>a deficit of positrons, </a:t>
            </a:r>
            <a:r>
              <a:rPr lang="en-US" dirty="0" smtClean="0">
                <a:solidFill>
                  <a:srgbClr val="1F497D"/>
                </a:solidFill>
              </a:rPr>
              <a:t>not their excess! </a:t>
            </a:r>
          </a:p>
          <a:p>
            <a:endParaRPr lang="en-US" dirty="0" smtClean="0">
              <a:solidFill>
                <a:srgbClr val="1F497D"/>
              </a:solidFill>
            </a:endParaRPr>
          </a:p>
          <a:p>
            <a:r>
              <a:rPr lang="en-US" dirty="0" smtClean="0">
                <a:solidFill>
                  <a:srgbClr val="1F497D"/>
                </a:solidFill>
              </a:rPr>
              <a:t>Unfortunately, &gt;99.7% of these explanations are wrong </a:t>
            </a:r>
          </a:p>
          <a:p>
            <a:r>
              <a:rPr lang="en-US" dirty="0" smtClean="0">
                <a:solidFill>
                  <a:srgbClr val="1F497D"/>
                </a:solidFill>
              </a:rPr>
              <a:t>…Because there is </a:t>
            </a:r>
            <a:r>
              <a:rPr lang="en-US" dirty="0" smtClean="0">
                <a:solidFill>
                  <a:srgbClr val="953735"/>
                </a:solidFill>
              </a:rPr>
              <a:t>only one correct explanation</a:t>
            </a:r>
          </a:p>
          <a:p>
            <a:endParaRPr lang="en-US" dirty="0" smtClean="0"/>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4514" name="Picture 2" descr="TableofIsotopes_reduced1"/>
          <p:cNvPicPr>
            <a:picLocks noChangeAspect="1" noChangeArrowheads="1"/>
          </p:cNvPicPr>
          <p:nvPr/>
        </p:nvPicPr>
        <p:blipFill>
          <a:blip r:embed="rId3"/>
          <a:srcRect/>
          <a:stretch>
            <a:fillRect/>
          </a:stretch>
        </p:blipFill>
        <p:spPr bwMode="auto">
          <a:xfrm>
            <a:off x="1063625" y="1882775"/>
            <a:ext cx="7408863" cy="4144963"/>
          </a:xfrm>
          <a:prstGeom prst="rect">
            <a:avLst/>
          </a:prstGeom>
          <a:noFill/>
          <a:ln w="9525">
            <a:noFill/>
            <a:miter lim="800000"/>
            <a:headEnd/>
            <a:tailEnd/>
          </a:ln>
          <a:effectLst>
            <a:outerShdw blurRad="50800" dist="38100" dir="2700000">
              <a:srgbClr val="000000">
                <a:alpha val="43000"/>
              </a:srgbClr>
            </a:outerShdw>
          </a:effectLst>
        </p:spPr>
      </p:pic>
      <p:sp>
        <p:nvSpPr>
          <p:cNvPr id="64515" name="Rectangle 3"/>
          <p:cNvSpPr>
            <a:spLocks noGrp="1" noChangeArrowheads="1"/>
          </p:cNvSpPr>
          <p:nvPr>
            <p:ph type="title"/>
          </p:nvPr>
        </p:nvSpPr>
        <p:spPr>
          <a:xfrm>
            <a:off x="1095375" y="66675"/>
            <a:ext cx="6988175" cy="533400"/>
          </a:xfrm>
        </p:spPr>
        <p:txBody>
          <a:bodyPr/>
          <a:lstStyle/>
          <a:p>
            <a:pPr eaLnBrk="1" hangingPunct="1"/>
            <a:r>
              <a:rPr lang="en-US" sz="2400" dirty="0">
                <a:solidFill>
                  <a:srgbClr val="1F497D"/>
                </a:solidFill>
              </a:rPr>
              <a:t>Nuclear Reaction </a:t>
            </a:r>
            <a:r>
              <a:rPr lang="en-US" sz="2400" dirty="0" smtClean="0">
                <a:solidFill>
                  <a:srgbClr val="1F497D"/>
                </a:solidFill>
              </a:rPr>
              <a:t>Network + Cross </a:t>
            </a:r>
            <a:r>
              <a:rPr lang="en-US" sz="2400" dirty="0">
                <a:solidFill>
                  <a:srgbClr val="1F497D"/>
                </a:solidFill>
              </a:rPr>
              <a:t>Sections</a:t>
            </a:r>
          </a:p>
        </p:txBody>
      </p:sp>
      <p:sp>
        <p:nvSpPr>
          <p:cNvPr id="64516" name="Line 4"/>
          <p:cNvSpPr>
            <a:spLocks noChangeShapeType="1"/>
          </p:cNvSpPr>
          <p:nvPr/>
        </p:nvSpPr>
        <p:spPr bwMode="auto">
          <a:xfrm flipH="1">
            <a:off x="969963" y="1614488"/>
            <a:ext cx="5284787" cy="4551362"/>
          </a:xfrm>
          <a:prstGeom prst="line">
            <a:avLst/>
          </a:prstGeom>
          <a:noFill/>
          <a:ln w="38100">
            <a:solidFill>
              <a:srgbClr val="FFFF00"/>
            </a:solidFill>
            <a:prstDash val="dash"/>
            <a:round/>
            <a:headEnd/>
            <a:tailEnd/>
          </a:ln>
        </p:spPr>
        <p:txBody>
          <a:bodyPr anchor="ctr">
            <a:prstTxWarp prst="textNoShape">
              <a:avLst/>
            </a:prstTxWarp>
            <a:spAutoFit/>
          </a:bodyPr>
          <a:lstStyle/>
          <a:p>
            <a:endParaRPr lang="en-US"/>
          </a:p>
        </p:txBody>
      </p:sp>
      <p:sp>
        <p:nvSpPr>
          <p:cNvPr id="2781189" name="AutoShape 5"/>
          <p:cNvSpPr>
            <a:spLocks noChangeArrowheads="1"/>
          </p:cNvSpPr>
          <p:nvPr/>
        </p:nvSpPr>
        <p:spPr bwMode="auto">
          <a:xfrm>
            <a:off x="336550" y="4332288"/>
            <a:ext cx="1543050" cy="581025"/>
          </a:xfrm>
          <a:prstGeom prst="flowChartAlternateProcess">
            <a:avLst/>
          </a:prstGeom>
          <a:solidFill>
            <a:schemeClr val="bg1">
              <a:alpha val="20000"/>
            </a:schemeClr>
          </a:solidFill>
          <a:ln w="28575">
            <a:solidFill>
              <a:srgbClr val="FF3300"/>
            </a:solidFill>
            <a:miter lim="800000"/>
            <a:headEnd/>
            <a:tailEnd/>
          </a:ln>
          <a:effectLst>
            <a:outerShdw blurRad="50800" dist="38100" dir="2700000">
              <a:srgbClr val="000000">
                <a:alpha val="43000"/>
              </a:srgbClr>
            </a:outerShdw>
          </a:effectLst>
        </p:spPr>
        <p:txBody>
          <a:bodyPr wrap="none" anchor="ctr">
            <a:prstTxWarp prst="textNoShape">
              <a:avLst/>
            </a:prstTxWarp>
            <a:spAutoFit/>
          </a:bodyPr>
          <a:lstStyle/>
          <a:p>
            <a:pPr algn="ctr" eaLnBrk="1" fontAlgn="ctr" hangingPunct="1">
              <a:lnSpc>
                <a:spcPct val="100000"/>
              </a:lnSpc>
              <a:spcBef>
                <a:spcPct val="0"/>
              </a:spcBef>
              <a:defRPr/>
            </a:pPr>
            <a:r>
              <a:rPr lang="en-US" sz="2800" b="1">
                <a:solidFill>
                  <a:srgbClr val="FF3300"/>
                </a:solidFill>
                <a:effectLst>
                  <a:outerShdw blurRad="38100" dist="38100" dir="2700000" algn="tl">
                    <a:srgbClr val="DDDDDD"/>
                  </a:outerShdw>
                </a:effectLst>
                <a:ea typeface="ＭＳ Ｐゴシック" charset="-128"/>
                <a:cs typeface="ＭＳ Ｐゴシック" charset="-128"/>
              </a:rPr>
              <a:t>p,EC,</a:t>
            </a:r>
            <a:r>
              <a:rPr lang="el-GR" sz="2800" b="1">
                <a:solidFill>
                  <a:srgbClr val="FF3300"/>
                </a:solidFill>
                <a:effectLst>
                  <a:outerShdw blurRad="38100" dist="38100" dir="2700000" algn="tl">
                    <a:srgbClr val="DDDDDD"/>
                  </a:outerShdw>
                </a:effectLst>
              </a:rPr>
              <a:t>β</a:t>
            </a:r>
            <a:r>
              <a:rPr lang="en-US" sz="2800" b="1" baseline="30000">
                <a:solidFill>
                  <a:srgbClr val="FF3300"/>
                </a:solidFill>
                <a:effectLst>
                  <a:outerShdw blurRad="38100" dist="38100" dir="2700000" algn="tl">
                    <a:srgbClr val="DDDDDD"/>
                  </a:outerShdw>
                </a:effectLst>
                <a:ea typeface="ＭＳ Ｐゴシック" charset="-128"/>
                <a:cs typeface="ＭＳ Ｐゴシック" charset="-128"/>
              </a:rPr>
              <a:t>+</a:t>
            </a:r>
            <a:endParaRPr lang="el-GR" sz="2800" b="1" baseline="30000">
              <a:solidFill>
                <a:srgbClr val="FF3300"/>
              </a:solidFill>
              <a:effectLst>
                <a:outerShdw blurRad="38100" dist="38100" dir="2700000" algn="tl">
                  <a:srgbClr val="DDDDDD"/>
                </a:outerShdw>
              </a:effectLst>
              <a:ea typeface="ＭＳ Ｐゴシック" charset="-128"/>
              <a:cs typeface="ＭＳ Ｐゴシック" charset="-128"/>
            </a:endParaRPr>
          </a:p>
        </p:txBody>
      </p:sp>
      <p:sp>
        <p:nvSpPr>
          <p:cNvPr id="2781190" name="AutoShape 6"/>
          <p:cNvSpPr>
            <a:spLocks noChangeArrowheads="1"/>
          </p:cNvSpPr>
          <p:nvPr/>
        </p:nvSpPr>
        <p:spPr bwMode="auto">
          <a:xfrm>
            <a:off x="4540250" y="3789363"/>
            <a:ext cx="1095375" cy="581025"/>
          </a:xfrm>
          <a:prstGeom prst="flowChartAlternateProcess">
            <a:avLst/>
          </a:prstGeom>
          <a:solidFill>
            <a:schemeClr val="bg1">
              <a:alpha val="20000"/>
            </a:schemeClr>
          </a:solidFill>
          <a:ln w="28575">
            <a:solidFill>
              <a:srgbClr val="FF3300"/>
            </a:solidFill>
            <a:miter lim="800000"/>
            <a:headEnd/>
            <a:tailEnd/>
          </a:ln>
          <a:effectLst/>
        </p:spPr>
        <p:txBody>
          <a:bodyPr wrap="none" anchor="ctr">
            <a:prstTxWarp prst="textNoShape">
              <a:avLst/>
            </a:prstTxWarp>
            <a:spAutoFit/>
          </a:bodyPr>
          <a:lstStyle/>
          <a:p>
            <a:pPr algn="ctr" eaLnBrk="1" fontAlgn="ctr" hangingPunct="1">
              <a:lnSpc>
                <a:spcPct val="100000"/>
              </a:lnSpc>
              <a:spcBef>
                <a:spcPct val="0"/>
              </a:spcBef>
              <a:defRPr/>
            </a:pPr>
            <a:r>
              <a:rPr lang="el-GR" sz="2800" b="1">
                <a:solidFill>
                  <a:srgbClr val="FF3300"/>
                </a:solidFill>
                <a:effectLst>
                  <a:outerShdw blurRad="38100" dist="38100" dir="2700000" algn="tl">
                    <a:srgbClr val="DDDDDD"/>
                  </a:outerShdw>
                </a:effectLst>
              </a:rPr>
              <a:t>β</a:t>
            </a:r>
            <a:r>
              <a:rPr lang="en-US" sz="2800" b="1" baseline="30000">
                <a:solidFill>
                  <a:srgbClr val="FF3300"/>
                </a:solidFill>
                <a:effectLst>
                  <a:outerShdw blurRad="38100" dist="38100" dir="2700000" algn="tl">
                    <a:srgbClr val="DDDDDD"/>
                  </a:outerShdw>
                </a:effectLst>
                <a:ea typeface="ＭＳ Ｐゴシック" charset="-128"/>
                <a:cs typeface="ＭＳ Ｐゴシック" charset="-128"/>
              </a:rPr>
              <a:t>-</a:t>
            </a:r>
            <a:r>
              <a:rPr lang="en-US" sz="2800" b="1">
                <a:solidFill>
                  <a:srgbClr val="FF3300"/>
                </a:solidFill>
                <a:effectLst>
                  <a:outerShdw blurRad="38100" dist="38100" dir="2700000" algn="tl">
                    <a:srgbClr val="DDDDDD"/>
                  </a:outerShdw>
                </a:effectLst>
                <a:ea typeface="ＭＳ Ｐゴシック" charset="-128"/>
                <a:cs typeface="ＭＳ Ｐゴシック" charset="-128"/>
              </a:rPr>
              <a:t>, </a:t>
            </a:r>
            <a:r>
              <a:rPr lang="en-US" sz="2800" b="1">
                <a:solidFill>
                  <a:srgbClr val="FF3300"/>
                </a:solidFill>
                <a:effectLst>
                  <a:outerShdw blurRad="38100" dist="38100" dir="2700000" algn="tl">
                    <a:srgbClr val="DDDDDD"/>
                  </a:outerShdw>
                </a:effectLst>
              </a:rPr>
              <a:t>n</a:t>
            </a:r>
            <a:endParaRPr lang="el-GR" sz="2800" b="1">
              <a:solidFill>
                <a:srgbClr val="FF3300"/>
              </a:solidFill>
              <a:effectLst>
                <a:outerShdw blurRad="38100" dist="38100" dir="2700000" algn="tl">
                  <a:srgbClr val="DDDDDD"/>
                </a:outerShdw>
              </a:effectLst>
            </a:endParaRPr>
          </a:p>
        </p:txBody>
      </p:sp>
      <p:sp>
        <p:nvSpPr>
          <p:cNvPr id="64519" name="Line 7"/>
          <p:cNvSpPr>
            <a:spLocks noChangeShapeType="1"/>
          </p:cNvSpPr>
          <p:nvPr/>
        </p:nvSpPr>
        <p:spPr bwMode="auto">
          <a:xfrm>
            <a:off x="2984500" y="3427413"/>
            <a:ext cx="419100" cy="434975"/>
          </a:xfrm>
          <a:prstGeom prst="line">
            <a:avLst/>
          </a:prstGeom>
          <a:noFill/>
          <a:ln w="38100">
            <a:solidFill>
              <a:srgbClr val="FFFFCC"/>
            </a:solidFill>
            <a:prstDash val="sysDot"/>
            <a:round/>
            <a:headEnd/>
            <a:tailEnd type="arrow" w="med" len="med"/>
          </a:ln>
        </p:spPr>
        <p:txBody>
          <a:bodyPr anchor="ctr">
            <a:prstTxWarp prst="textNoShape">
              <a:avLst/>
            </a:prstTxWarp>
            <a:spAutoFit/>
          </a:bodyPr>
          <a:lstStyle/>
          <a:p>
            <a:endParaRPr lang="en-US"/>
          </a:p>
        </p:txBody>
      </p:sp>
      <p:sp>
        <p:nvSpPr>
          <p:cNvPr id="64520" name="Line 8"/>
          <p:cNvSpPr>
            <a:spLocks noChangeShapeType="1"/>
          </p:cNvSpPr>
          <p:nvPr/>
        </p:nvSpPr>
        <p:spPr bwMode="auto">
          <a:xfrm>
            <a:off x="2360613" y="3944938"/>
            <a:ext cx="419100" cy="434975"/>
          </a:xfrm>
          <a:prstGeom prst="line">
            <a:avLst/>
          </a:prstGeom>
          <a:noFill/>
          <a:ln w="38100">
            <a:solidFill>
              <a:srgbClr val="FFFFCC"/>
            </a:solidFill>
            <a:prstDash val="sysDot"/>
            <a:round/>
            <a:headEnd/>
            <a:tailEnd type="arrow" w="med" len="med"/>
          </a:ln>
        </p:spPr>
        <p:txBody>
          <a:bodyPr anchor="ctr">
            <a:prstTxWarp prst="textNoShape">
              <a:avLst/>
            </a:prstTxWarp>
            <a:spAutoFit/>
          </a:bodyPr>
          <a:lstStyle/>
          <a:p>
            <a:endParaRPr lang="en-US"/>
          </a:p>
        </p:txBody>
      </p:sp>
      <p:sp>
        <p:nvSpPr>
          <p:cNvPr id="64521" name="Line 9"/>
          <p:cNvSpPr>
            <a:spLocks noChangeShapeType="1"/>
          </p:cNvSpPr>
          <p:nvPr/>
        </p:nvSpPr>
        <p:spPr bwMode="auto">
          <a:xfrm>
            <a:off x="3981450" y="2422525"/>
            <a:ext cx="419100" cy="434975"/>
          </a:xfrm>
          <a:prstGeom prst="line">
            <a:avLst/>
          </a:prstGeom>
          <a:noFill/>
          <a:ln w="38100">
            <a:solidFill>
              <a:srgbClr val="FFFFCC"/>
            </a:solidFill>
            <a:prstDash val="sysDot"/>
            <a:round/>
            <a:headEnd/>
            <a:tailEnd type="arrow" w="med" len="med"/>
          </a:ln>
        </p:spPr>
        <p:txBody>
          <a:bodyPr anchor="ctr">
            <a:prstTxWarp prst="textNoShape">
              <a:avLst/>
            </a:prstTxWarp>
            <a:spAutoFit/>
          </a:bodyPr>
          <a:lstStyle/>
          <a:p>
            <a:endParaRPr lang="en-US"/>
          </a:p>
        </p:txBody>
      </p:sp>
      <p:sp>
        <p:nvSpPr>
          <p:cNvPr id="64522" name="Line 10"/>
          <p:cNvSpPr>
            <a:spLocks noChangeShapeType="1"/>
          </p:cNvSpPr>
          <p:nvPr/>
        </p:nvSpPr>
        <p:spPr bwMode="auto">
          <a:xfrm>
            <a:off x="5459413" y="2781300"/>
            <a:ext cx="419100" cy="434975"/>
          </a:xfrm>
          <a:prstGeom prst="line">
            <a:avLst/>
          </a:prstGeom>
          <a:noFill/>
          <a:ln w="38100">
            <a:solidFill>
              <a:srgbClr val="FFFFCC"/>
            </a:solidFill>
            <a:prstDash val="sysDot"/>
            <a:round/>
            <a:headEnd type="arrow" w="med" len="med"/>
            <a:tailEnd/>
          </a:ln>
        </p:spPr>
        <p:txBody>
          <a:bodyPr anchor="ctr">
            <a:prstTxWarp prst="textNoShape">
              <a:avLst/>
            </a:prstTxWarp>
            <a:spAutoFit/>
          </a:bodyPr>
          <a:lstStyle/>
          <a:p>
            <a:endParaRPr lang="en-US"/>
          </a:p>
        </p:txBody>
      </p:sp>
      <p:sp>
        <p:nvSpPr>
          <p:cNvPr id="64523" name="Line 11"/>
          <p:cNvSpPr>
            <a:spLocks noChangeShapeType="1"/>
          </p:cNvSpPr>
          <p:nvPr/>
        </p:nvSpPr>
        <p:spPr bwMode="auto">
          <a:xfrm>
            <a:off x="2862263" y="4792663"/>
            <a:ext cx="419100" cy="434975"/>
          </a:xfrm>
          <a:prstGeom prst="line">
            <a:avLst/>
          </a:prstGeom>
          <a:noFill/>
          <a:ln w="38100">
            <a:solidFill>
              <a:srgbClr val="FFFFCC"/>
            </a:solidFill>
            <a:prstDash val="sysDot"/>
            <a:round/>
            <a:headEnd type="arrow" w="med" len="med"/>
            <a:tailEnd/>
          </a:ln>
        </p:spPr>
        <p:txBody>
          <a:bodyPr anchor="ctr">
            <a:prstTxWarp prst="textNoShape">
              <a:avLst/>
            </a:prstTxWarp>
            <a:spAutoFit/>
          </a:bodyPr>
          <a:lstStyle/>
          <a:p>
            <a:endParaRPr lang="en-US"/>
          </a:p>
        </p:txBody>
      </p:sp>
      <p:sp>
        <p:nvSpPr>
          <p:cNvPr id="64524" name="Line 12"/>
          <p:cNvSpPr>
            <a:spLocks noChangeShapeType="1"/>
          </p:cNvSpPr>
          <p:nvPr/>
        </p:nvSpPr>
        <p:spPr bwMode="auto">
          <a:xfrm>
            <a:off x="3821113" y="4030663"/>
            <a:ext cx="419100" cy="434975"/>
          </a:xfrm>
          <a:prstGeom prst="line">
            <a:avLst/>
          </a:prstGeom>
          <a:noFill/>
          <a:ln w="38100">
            <a:solidFill>
              <a:srgbClr val="FFFFCC"/>
            </a:solidFill>
            <a:prstDash val="sysDot"/>
            <a:round/>
            <a:headEnd type="arrow" w="med" len="med"/>
            <a:tailEnd/>
          </a:ln>
        </p:spPr>
        <p:txBody>
          <a:bodyPr anchor="ctr">
            <a:prstTxWarp prst="textNoShape">
              <a:avLst/>
            </a:prstTxWarp>
            <a:spAutoFit/>
          </a:bodyPr>
          <a:lstStyle/>
          <a:p>
            <a:endParaRPr lang="en-US"/>
          </a:p>
        </p:txBody>
      </p:sp>
      <p:sp>
        <p:nvSpPr>
          <p:cNvPr id="64525" name="Oval 13"/>
          <p:cNvSpPr>
            <a:spLocks noChangeAspect="1" noChangeArrowheads="1"/>
          </p:cNvSpPr>
          <p:nvPr/>
        </p:nvSpPr>
        <p:spPr bwMode="auto">
          <a:xfrm>
            <a:off x="3822700" y="3425825"/>
            <a:ext cx="290513" cy="290513"/>
          </a:xfrm>
          <a:prstGeom prst="ellipse">
            <a:avLst/>
          </a:prstGeom>
          <a:noFill/>
          <a:ln w="38100" cmpd="dbl">
            <a:solidFill>
              <a:srgbClr val="FFFFCC"/>
            </a:solidFill>
            <a:round/>
            <a:headEnd/>
            <a:tailEnd/>
          </a:ln>
        </p:spPr>
        <p:txBody>
          <a:bodyPr anchor="ctr">
            <a:prstTxWarp prst="textNoShape">
              <a:avLst/>
            </a:prstTxWarp>
            <a:spAutoFit/>
          </a:bodyPr>
          <a:lstStyle/>
          <a:p>
            <a:endParaRPr lang="en-US"/>
          </a:p>
        </p:txBody>
      </p:sp>
      <p:sp>
        <p:nvSpPr>
          <p:cNvPr id="64526" name="Oval 14"/>
          <p:cNvSpPr>
            <a:spLocks noChangeAspect="1" noChangeArrowheads="1"/>
          </p:cNvSpPr>
          <p:nvPr/>
        </p:nvSpPr>
        <p:spPr bwMode="auto">
          <a:xfrm>
            <a:off x="5224463" y="2297113"/>
            <a:ext cx="290512" cy="290512"/>
          </a:xfrm>
          <a:prstGeom prst="ellipse">
            <a:avLst/>
          </a:prstGeom>
          <a:noFill/>
          <a:ln w="38100" cmpd="dbl">
            <a:solidFill>
              <a:srgbClr val="FFFFCC"/>
            </a:solidFill>
            <a:round/>
            <a:headEnd/>
            <a:tailEnd/>
          </a:ln>
        </p:spPr>
        <p:txBody>
          <a:bodyPr anchor="ctr">
            <a:prstTxWarp prst="textNoShape">
              <a:avLst/>
            </a:prstTxWarp>
            <a:spAutoFit/>
          </a:bodyPr>
          <a:lstStyle/>
          <a:p>
            <a:endParaRPr lang="en-US"/>
          </a:p>
        </p:txBody>
      </p:sp>
      <p:sp>
        <p:nvSpPr>
          <p:cNvPr id="64527" name="Oval 15"/>
          <p:cNvSpPr>
            <a:spLocks noChangeAspect="1" noChangeArrowheads="1"/>
          </p:cNvSpPr>
          <p:nvPr/>
        </p:nvSpPr>
        <p:spPr bwMode="auto">
          <a:xfrm>
            <a:off x="2973388" y="3997325"/>
            <a:ext cx="290512" cy="290513"/>
          </a:xfrm>
          <a:prstGeom prst="ellipse">
            <a:avLst/>
          </a:prstGeom>
          <a:noFill/>
          <a:ln w="38100" cmpd="dbl">
            <a:solidFill>
              <a:srgbClr val="FFFFCC"/>
            </a:solidFill>
            <a:round/>
            <a:headEnd/>
            <a:tailEnd/>
          </a:ln>
        </p:spPr>
        <p:txBody>
          <a:bodyPr anchor="ctr">
            <a:prstTxWarp prst="textNoShape">
              <a:avLst/>
            </a:prstTxWarp>
            <a:spAutoFit/>
          </a:bodyPr>
          <a:lstStyle/>
          <a:p>
            <a:endParaRPr lang="en-US"/>
          </a:p>
        </p:txBody>
      </p:sp>
      <p:sp>
        <p:nvSpPr>
          <p:cNvPr id="64528" name="Oval 16"/>
          <p:cNvSpPr>
            <a:spLocks noChangeAspect="1" noChangeArrowheads="1"/>
          </p:cNvSpPr>
          <p:nvPr/>
        </p:nvSpPr>
        <p:spPr bwMode="auto">
          <a:xfrm>
            <a:off x="1976438" y="5272088"/>
            <a:ext cx="290512" cy="290512"/>
          </a:xfrm>
          <a:prstGeom prst="ellipse">
            <a:avLst/>
          </a:prstGeom>
          <a:noFill/>
          <a:ln w="38100" cmpd="dbl">
            <a:solidFill>
              <a:srgbClr val="FFFFCC"/>
            </a:solidFill>
            <a:round/>
            <a:headEnd/>
            <a:tailEnd/>
          </a:ln>
        </p:spPr>
        <p:txBody>
          <a:bodyPr anchor="ctr">
            <a:prstTxWarp prst="textNoShape">
              <a:avLst/>
            </a:prstTxWarp>
            <a:spAutoFit/>
          </a:bodyPr>
          <a:lstStyle/>
          <a:p>
            <a:endParaRPr lang="en-US"/>
          </a:p>
        </p:txBody>
      </p:sp>
      <p:sp>
        <p:nvSpPr>
          <p:cNvPr id="64529" name="AutoShape 17"/>
          <p:cNvSpPr>
            <a:spLocks noChangeArrowheads="1"/>
          </p:cNvSpPr>
          <p:nvPr/>
        </p:nvSpPr>
        <p:spPr bwMode="auto">
          <a:xfrm>
            <a:off x="433388" y="5235575"/>
            <a:ext cx="914400"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0000"/>
                </a:solidFill>
                <a:ea typeface="ＭＳ Ｐゴシック" charset="-128"/>
                <a:cs typeface="ＭＳ Ｐゴシック" charset="-128"/>
              </a:rPr>
              <a:t>Be</a:t>
            </a:r>
            <a:r>
              <a:rPr lang="en-US" sz="1400" b="1" baseline="30000">
                <a:solidFill>
                  <a:srgbClr val="FF0000"/>
                </a:solidFill>
                <a:ea typeface="ＭＳ Ｐゴシック" charset="-128"/>
                <a:cs typeface="ＭＳ Ｐゴシック" charset="-128"/>
              </a:rPr>
              <a:t>7</a:t>
            </a:r>
            <a:r>
              <a:rPr lang="en-US" sz="1400" b="1">
                <a:solidFill>
                  <a:srgbClr val="000099"/>
                </a:solidFill>
                <a:ea typeface="ＭＳ Ｐゴシック" charset="-128"/>
                <a:cs typeface="ＭＳ Ｐゴシック" charset="-128"/>
              </a:rPr>
              <a:t> Be</a:t>
            </a:r>
            <a:r>
              <a:rPr lang="en-US" sz="1400" b="1" baseline="30000">
                <a:solidFill>
                  <a:srgbClr val="000099"/>
                </a:solidFill>
                <a:ea typeface="ＭＳ Ｐゴシック" charset="-128"/>
                <a:cs typeface="ＭＳ Ｐゴシック" charset="-128"/>
              </a:rPr>
              <a:t>10</a:t>
            </a:r>
          </a:p>
        </p:txBody>
      </p:sp>
      <p:sp>
        <p:nvSpPr>
          <p:cNvPr id="64530" name="AutoShape 18"/>
          <p:cNvSpPr>
            <a:spLocks noChangeArrowheads="1"/>
          </p:cNvSpPr>
          <p:nvPr/>
        </p:nvSpPr>
        <p:spPr bwMode="auto">
          <a:xfrm>
            <a:off x="1670050" y="4006850"/>
            <a:ext cx="519113" cy="323850"/>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000099"/>
                </a:solidFill>
                <a:ea typeface="ＭＳ Ｐゴシック" charset="-128"/>
                <a:cs typeface="ＭＳ Ｐゴシック" charset="-128"/>
              </a:rPr>
              <a:t>Al</a:t>
            </a:r>
            <a:r>
              <a:rPr lang="en-US" sz="1400" b="1" baseline="30000">
                <a:solidFill>
                  <a:srgbClr val="000099"/>
                </a:solidFill>
                <a:ea typeface="ＭＳ Ｐゴシック" charset="-128"/>
                <a:cs typeface="ＭＳ Ｐゴシック" charset="-128"/>
              </a:rPr>
              <a:t>26</a:t>
            </a:r>
          </a:p>
        </p:txBody>
      </p:sp>
      <p:sp>
        <p:nvSpPr>
          <p:cNvPr id="64531" name="AutoShape 19"/>
          <p:cNvSpPr>
            <a:spLocks noChangeArrowheads="1"/>
          </p:cNvSpPr>
          <p:nvPr/>
        </p:nvSpPr>
        <p:spPr bwMode="auto">
          <a:xfrm>
            <a:off x="2014538" y="3416300"/>
            <a:ext cx="498475" cy="323850"/>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000099"/>
                </a:solidFill>
                <a:ea typeface="ＭＳ Ｐゴシック" charset="-128"/>
                <a:cs typeface="ＭＳ Ｐゴシック" charset="-128"/>
              </a:rPr>
              <a:t>Cl</a:t>
            </a:r>
            <a:r>
              <a:rPr lang="en-US" sz="1400" b="1" baseline="30000">
                <a:solidFill>
                  <a:srgbClr val="000099"/>
                </a:solidFill>
                <a:ea typeface="ＭＳ Ｐゴシック" charset="-128"/>
                <a:cs typeface="ＭＳ Ｐゴシック" charset="-128"/>
              </a:rPr>
              <a:t>36</a:t>
            </a:r>
          </a:p>
        </p:txBody>
      </p:sp>
      <p:sp>
        <p:nvSpPr>
          <p:cNvPr id="64532" name="AutoShape 20"/>
          <p:cNvSpPr>
            <a:spLocks noChangeArrowheads="1"/>
          </p:cNvSpPr>
          <p:nvPr/>
        </p:nvSpPr>
        <p:spPr bwMode="auto">
          <a:xfrm>
            <a:off x="3175000" y="2241550"/>
            <a:ext cx="593725" cy="323850"/>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000099"/>
                </a:solidFill>
                <a:ea typeface="ＭＳ Ｐゴシック" charset="-128"/>
                <a:cs typeface="ＭＳ Ｐゴシック" charset="-128"/>
              </a:rPr>
              <a:t>Mn</a:t>
            </a:r>
            <a:r>
              <a:rPr lang="en-US" sz="1400" b="1" baseline="30000">
                <a:solidFill>
                  <a:srgbClr val="000099"/>
                </a:solidFill>
                <a:ea typeface="ＭＳ Ｐゴシック" charset="-128"/>
                <a:cs typeface="ＭＳ Ｐゴシック" charset="-128"/>
              </a:rPr>
              <a:t>54</a:t>
            </a:r>
          </a:p>
        </p:txBody>
      </p:sp>
      <p:sp>
        <p:nvSpPr>
          <p:cNvPr id="64533" name="Text Box 21"/>
          <p:cNvSpPr txBox="1">
            <a:spLocks noChangeArrowheads="1"/>
          </p:cNvSpPr>
          <p:nvPr/>
        </p:nvSpPr>
        <p:spPr bwMode="auto">
          <a:xfrm>
            <a:off x="3124200" y="5213350"/>
            <a:ext cx="5351796" cy="701731"/>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800" dirty="0">
                <a:solidFill>
                  <a:srgbClr val="1F497D"/>
                </a:solidFill>
              </a:rPr>
              <a:t>Plus some dozens of more complicated reactions</a:t>
            </a:r>
          </a:p>
          <a:p>
            <a:pPr marL="342900" indent="-342900">
              <a:lnSpc>
                <a:spcPct val="100000"/>
              </a:lnSpc>
            </a:pPr>
            <a:r>
              <a:rPr lang="en-US" sz="1800" dirty="0">
                <a:solidFill>
                  <a:srgbClr val="FF0000"/>
                </a:solidFill>
              </a:rPr>
              <a:t>But many cross sections are not well known…</a:t>
            </a:r>
          </a:p>
        </p:txBody>
      </p:sp>
      <p:sp>
        <p:nvSpPr>
          <p:cNvPr id="64534" name="Line 22"/>
          <p:cNvSpPr>
            <a:spLocks noChangeShapeType="1"/>
          </p:cNvSpPr>
          <p:nvPr/>
        </p:nvSpPr>
        <p:spPr bwMode="auto">
          <a:xfrm>
            <a:off x="2371725" y="4178300"/>
            <a:ext cx="3175" cy="504825"/>
          </a:xfrm>
          <a:prstGeom prst="line">
            <a:avLst/>
          </a:prstGeom>
          <a:noFill/>
          <a:ln w="38100">
            <a:solidFill>
              <a:srgbClr val="FFFF00"/>
            </a:solidFill>
            <a:prstDash val="sysDot"/>
            <a:round/>
            <a:headEnd/>
            <a:tailEnd type="arrow" w="med" len="med"/>
          </a:ln>
        </p:spPr>
        <p:txBody>
          <a:bodyPr anchor="ctr">
            <a:prstTxWarp prst="textNoShape">
              <a:avLst/>
            </a:prstTxWarp>
            <a:spAutoFit/>
          </a:bodyPr>
          <a:lstStyle/>
          <a:p>
            <a:endParaRPr lang="en-US"/>
          </a:p>
        </p:txBody>
      </p:sp>
      <p:sp>
        <p:nvSpPr>
          <p:cNvPr id="64535" name="Line 23"/>
          <p:cNvSpPr>
            <a:spLocks noChangeShapeType="1"/>
          </p:cNvSpPr>
          <p:nvPr/>
        </p:nvSpPr>
        <p:spPr bwMode="auto">
          <a:xfrm>
            <a:off x="2971800" y="3517900"/>
            <a:ext cx="3175" cy="504825"/>
          </a:xfrm>
          <a:prstGeom prst="line">
            <a:avLst/>
          </a:prstGeom>
          <a:noFill/>
          <a:ln w="38100">
            <a:solidFill>
              <a:srgbClr val="FFFF00"/>
            </a:solidFill>
            <a:prstDash val="sysDot"/>
            <a:round/>
            <a:headEnd/>
            <a:tailEnd type="arrow" w="med" len="med"/>
          </a:ln>
        </p:spPr>
        <p:txBody>
          <a:bodyPr anchor="ctr">
            <a:prstTxWarp prst="textNoShape">
              <a:avLst/>
            </a:prstTxWarp>
            <a:spAutoFit/>
          </a:bodyPr>
          <a:lstStyle/>
          <a:p>
            <a:endParaRPr lang="en-US"/>
          </a:p>
        </p:txBody>
      </p:sp>
      <p:sp>
        <p:nvSpPr>
          <p:cNvPr id="64536" name="Line 24"/>
          <p:cNvSpPr>
            <a:spLocks noChangeShapeType="1"/>
          </p:cNvSpPr>
          <p:nvPr/>
        </p:nvSpPr>
        <p:spPr bwMode="auto">
          <a:xfrm>
            <a:off x="3946525" y="2725738"/>
            <a:ext cx="3175" cy="504825"/>
          </a:xfrm>
          <a:prstGeom prst="line">
            <a:avLst/>
          </a:prstGeom>
          <a:noFill/>
          <a:ln w="38100">
            <a:solidFill>
              <a:srgbClr val="FFFF00"/>
            </a:solidFill>
            <a:prstDash val="sysDot"/>
            <a:round/>
            <a:headEnd/>
            <a:tailEnd type="arrow" w="med" len="med"/>
          </a:ln>
        </p:spPr>
        <p:txBody>
          <a:bodyPr anchor="ctr">
            <a:prstTxWarp prst="textNoShape">
              <a:avLst/>
            </a:prstTxWarp>
            <a:spAutoFit/>
          </a:bodyPr>
          <a:lstStyle/>
          <a:p>
            <a:endParaRPr lang="en-US"/>
          </a:p>
        </p:txBody>
      </p:sp>
      <p:sp>
        <p:nvSpPr>
          <p:cNvPr id="64537" name="Line 25"/>
          <p:cNvSpPr>
            <a:spLocks noChangeShapeType="1"/>
          </p:cNvSpPr>
          <p:nvPr/>
        </p:nvSpPr>
        <p:spPr bwMode="auto">
          <a:xfrm flipH="1">
            <a:off x="5148263" y="3375025"/>
            <a:ext cx="708025" cy="6350"/>
          </a:xfrm>
          <a:prstGeom prst="line">
            <a:avLst/>
          </a:prstGeom>
          <a:noFill/>
          <a:ln w="38100">
            <a:solidFill>
              <a:srgbClr val="FFFF00"/>
            </a:solidFill>
            <a:prstDash val="sysDot"/>
            <a:round/>
            <a:headEnd/>
            <a:tailEnd type="arrow" w="med" len="med"/>
          </a:ln>
        </p:spPr>
        <p:txBody>
          <a:bodyPr anchor="ctr">
            <a:prstTxWarp prst="textNoShape">
              <a:avLst/>
            </a:prstTxWarp>
            <a:spAutoFit/>
          </a:bodyPr>
          <a:lstStyle/>
          <a:p>
            <a:endParaRPr lang="en-US"/>
          </a:p>
        </p:txBody>
      </p:sp>
      <p:sp>
        <p:nvSpPr>
          <p:cNvPr id="64538" name="Line 26"/>
          <p:cNvSpPr>
            <a:spLocks noChangeShapeType="1"/>
          </p:cNvSpPr>
          <p:nvPr/>
        </p:nvSpPr>
        <p:spPr bwMode="auto">
          <a:xfrm flipH="1">
            <a:off x="3289300" y="4584700"/>
            <a:ext cx="708025" cy="6350"/>
          </a:xfrm>
          <a:prstGeom prst="line">
            <a:avLst/>
          </a:prstGeom>
          <a:noFill/>
          <a:ln w="38100">
            <a:solidFill>
              <a:srgbClr val="FFFF00"/>
            </a:solidFill>
            <a:prstDash val="sysDot"/>
            <a:round/>
            <a:headEnd/>
            <a:tailEnd type="arrow" w="med" len="med"/>
          </a:ln>
        </p:spPr>
        <p:txBody>
          <a:bodyPr anchor="ctr">
            <a:prstTxWarp prst="textNoShape">
              <a:avLst/>
            </a:prstTxWarp>
            <a:spAutoFit/>
          </a:bodyPr>
          <a:lstStyle/>
          <a:p>
            <a:endParaRPr lang="en-US"/>
          </a:p>
        </p:txBody>
      </p:sp>
      <p:sp>
        <p:nvSpPr>
          <p:cNvPr id="64539" name="Line 27"/>
          <p:cNvSpPr>
            <a:spLocks noChangeShapeType="1"/>
          </p:cNvSpPr>
          <p:nvPr/>
        </p:nvSpPr>
        <p:spPr bwMode="auto">
          <a:xfrm flipH="1">
            <a:off x="2344738" y="5245100"/>
            <a:ext cx="708025" cy="6350"/>
          </a:xfrm>
          <a:prstGeom prst="line">
            <a:avLst/>
          </a:prstGeom>
          <a:noFill/>
          <a:ln w="38100">
            <a:solidFill>
              <a:srgbClr val="FFFF00"/>
            </a:solidFill>
            <a:prstDash val="sysDot"/>
            <a:round/>
            <a:headEnd/>
            <a:tailEnd type="arrow" w="med" len="med"/>
          </a:ln>
        </p:spPr>
        <p:txBody>
          <a:bodyPr anchor="ctr">
            <a:prstTxWarp prst="textNoShape">
              <a:avLst/>
            </a:prstTxWarp>
            <a:spAutoFit/>
          </a:bodyPr>
          <a:lstStyle/>
          <a:p>
            <a:endParaRPr lang="en-US"/>
          </a:p>
        </p:txBody>
      </p:sp>
      <p:sp>
        <p:nvSpPr>
          <p:cNvPr id="64541" name="Oval 29"/>
          <p:cNvSpPr>
            <a:spLocks noChangeAspect="1" noChangeArrowheads="1"/>
          </p:cNvSpPr>
          <p:nvPr/>
        </p:nvSpPr>
        <p:spPr bwMode="auto">
          <a:xfrm>
            <a:off x="4818063" y="2589213"/>
            <a:ext cx="290512" cy="290512"/>
          </a:xfrm>
          <a:prstGeom prst="ellipse">
            <a:avLst/>
          </a:prstGeom>
          <a:noFill/>
          <a:ln w="38100" cmpd="dbl">
            <a:solidFill>
              <a:srgbClr val="FF0000"/>
            </a:solidFill>
            <a:round/>
            <a:headEnd/>
            <a:tailEnd/>
          </a:ln>
        </p:spPr>
        <p:txBody>
          <a:bodyPr anchor="ctr">
            <a:prstTxWarp prst="textNoShape">
              <a:avLst/>
            </a:prstTxWarp>
            <a:spAutoFit/>
          </a:bodyPr>
          <a:lstStyle/>
          <a:p>
            <a:endParaRPr lang="en-US"/>
          </a:p>
        </p:txBody>
      </p:sp>
      <p:sp>
        <p:nvSpPr>
          <p:cNvPr id="64542" name="AutoShape 30"/>
          <p:cNvSpPr>
            <a:spLocks noChangeArrowheads="1"/>
          </p:cNvSpPr>
          <p:nvPr/>
        </p:nvSpPr>
        <p:spPr bwMode="auto">
          <a:xfrm>
            <a:off x="2819400" y="2584450"/>
            <a:ext cx="461963"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0000"/>
                </a:solidFill>
                <a:ea typeface="ＭＳ Ｐゴシック" charset="-128"/>
                <a:cs typeface="ＭＳ Ｐゴシック" charset="-128"/>
              </a:rPr>
              <a:t>V</a:t>
            </a:r>
            <a:r>
              <a:rPr lang="en-US" sz="1400" b="1" baseline="30000">
                <a:solidFill>
                  <a:srgbClr val="FF0000"/>
                </a:solidFill>
                <a:ea typeface="ＭＳ Ｐゴシック" charset="-128"/>
                <a:cs typeface="ＭＳ Ｐゴシック" charset="-128"/>
              </a:rPr>
              <a:t>49</a:t>
            </a:r>
          </a:p>
        </p:txBody>
      </p:sp>
      <p:sp>
        <p:nvSpPr>
          <p:cNvPr id="64543" name="Oval 31"/>
          <p:cNvSpPr>
            <a:spLocks noChangeAspect="1" noChangeArrowheads="1"/>
          </p:cNvSpPr>
          <p:nvPr/>
        </p:nvSpPr>
        <p:spPr bwMode="auto">
          <a:xfrm>
            <a:off x="3827463" y="3300413"/>
            <a:ext cx="290512" cy="290512"/>
          </a:xfrm>
          <a:prstGeom prst="ellipse">
            <a:avLst/>
          </a:prstGeom>
          <a:noFill/>
          <a:ln w="38100" cmpd="dbl">
            <a:solidFill>
              <a:srgbClr val="FF0000"/>
            </a:solidFill>
            <a:round/>
            <a:headEnd/>
            <a:tailEnd/>
          </a:ln>
        </p:spPr>
        <p:txBody>
          <a:bodyPr anchor="ctr">
            <a:prstTxWarp prst="textNoShape">
              <a:avLst/>
            </a:prstTxWarp>
            <a:spAutoFit/>
          </a:bodyPr>
          <a:lstStyle/>
          <a:p>
            <a:endParaRPr lang="en-US"/>
          </a:p>
        </p:txBody>
      </p:sp>
      <p:sp>
        <p:nvSpPr>
          <p:cNvPr id="64544" name="Oval 32"/>
          <p:cNvSpPr>
            <a:spLocks noChangeAspect="1" noChangeArrowheads="1"/>
          </p:cNvSpPr>
          <p:nvPr/>
        </p:nvSpPr>
        <p:spPr bwMode="auto">
          <a:xfrm>
            <a:off x="1560513" y="5253038"/>
            <a:ext cx="290512" cy="290512"/>
          </a:xfrm>
          <a:prstGeom prst="ellipse">
            <a:avLst/>
          </a:prstGeom>
          <a:noFill/>
          <a:ln w="38100" cmpd="dbl">
            <a:solidFill>
              <a:srgbClr val="FF0000"/>
            </a:solidFill>
            <a:round/>
            <a:headEnd/>
            <a:tailEnd/>
          </a:ln>
        </p:spPr>
        <p:txBody>
          <a:bodyPr anchor="ctr">
            <a:prstTxWarp prst="textNoShape">
              <a:avLst/>
            </a:prstTxWarp>
            <a:spAutoFit/>
          </a:bodyPr>
          <a:lstStyle/>
          <a:p>
            <a:endParaRPr lang="en-US"/>
          </a:p>
        </p:txBody>
      </p:sp>
      <p:sp>
        <p:nvSpPr>
          <p:cNvPr id="64545" name="Oval 33"/>
          <p:cNvSpPr>
            <a:spLocks noChangeAspect="1" noChangeArrowheads="1"/>
          </p:cNvSpPr>
          <p:nvPr/>
        </p:nvSpPr>
        <p:spPr bwMode="auto">
          <a:xfrm>
            <a:off x="4113213" y="3008313"/>
            <a:ext cx="290512" cy="290512"/>
          </a:xfrm>
          <a:prstGeom prst="ellipse">
            <a:avLst/>
          </a:prstGeom>
          <a:noFill/>
          <a:ln w="38100" cmpd="dbl">
            <a:solidFill>
              <a:srgbClr val="FF0000"/>
            </a:solidFill>
            <a:round/>
            <a:headEnd/>
            <a:tailEnd/>
          </a:ln>
        </p:spPr>
        <p:txBody>
          <a:bodyPr anchor="ctr">
            <a:prstTxWarp prst="textNoShape">
              <a:avLst/>
            </a:prstTxWarp>
            <a:spAutoFit/>
          </a:bodyPr>
          <a:lstStyle/>
          <a:p>
            <a:endParaRPr lang="en-US"/>
          </a:p>
        </p:txBody>
      </p:sp>
      <p:sp>
        <p:nvSpPr>
          <p:cNvPr id="64546" name="AutoShape 34"/>
          <p:cNvSpPr>
            <a:spLocks noChangeArrowheads="1"/>
          </p:cNvSpPr>
          <p:nvPr/>
        </p:nvSpPr>
        <p:spPr bwMode="auto">
          <a:xfrm>
            <a:off x="2478088" y="2965450"/>
            <a:ext cx="549275"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0000"/>
                </a:solidFill>
                <a:ea typeface="ＭＳ Ｐゴシック" charset="-128"/>
                <a:cs typeface="ＭＳ Ｐゴシック" charset="-128"/>
              </a:rPr>
              <a:t>Ca</a:t>
            </a:r>
            <a:r>
              <a:rPr lang="en-US" sz="1400" b="1" baseline="30000">
                <a:solidFill>
                  <a:srgbClr val="FF0000"/>
                </a:solidFill>
                <a:ea typeface="ＭＳ Ｐゴシック" charset="-128"/>
                <a:cs typeface="ＭＳ Ｐゴシック" charset="-128"/>
              </a:rPr>
              <a:t>41</a:t>
            </a:r>
          </a:p>
        </p:txBody>
      </p:sp>
      <p:sp>
        <p:nvSpPr>
          <p:cNvPr id="64547" name="Oval 35"/>
          <p:cNvSpPr>
            <a:spLocks noChangeAspect="1" noChangeArrowheads="1"/>
          </p:cNvSpPr>
          <p:nvPr/>
        </p:nvSpPr>
        <p:spPr bwMode="auto">
          <a:xfrm>
            <a:off x="4957763" y="2449513"/>
            <a:ext cx="290512" cy="290512"/>
          </a:xfrm>
          <a:prstGeom prst="ellipse">
            <a:avLst/>
          </a:prstGeom>
          <a:noFill/>
          <a:ln w="38100" cmpd="dbl">
            <a:solidFill>
              <a:srgbClr val="FF0000"/>
            </a:solidFill>
            <a:round/>
            <a:headEnd/>
            <a:tailEnd/>
          </a:ln>
        </p:spPr>
        <p:txBody>
          <a:bodyPr anchor="ctr">
            <a:prstTxWarp prst="textNoShape">
              <a:avLst/>
            </a:prstTxWarp>
            <a:spAutoFit/>
          </a:bodyPr>
          <a:lstStyle/>
          <a:p>
            <a:endParaRPr lang="en-US"/>
          </a:p>
        </p:txBody>
      </p:sp>
      <p:sp>
        <p:nvSpPr>
          <p:cNvPr id="64548" name="AutoShape 36"/>
          <p:cNvSpPr>
            <a:spLocks noChangeArrowheads="1"/>
          </p:cNvSpPr>
          <p:nvPr/>
        </p:nvSpPr>
        <p:spPr bwMode="auto">
          <a:xfrm>
            <a:off x="3087688" y="2444750"/>
            <a:ext cx="536575"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0000"/>
                </a:solidFill>
                <a:ea typeface="ＭＳ Ｐゴシック" charset="-128"/>
                <a:cs typeface="ＭＳ Ｐゴシック" charset="-128"/>
              </a:rPr>
              <a:t>Cr</a:t>
            </a:r>
            <a:r>
              <a:rPr lang="en-US" sz="1400" b="1" baseline="30000">
                <a:solidFill>
                  <a:srgbClr val="FF0000"/>
                </a:solidFill>
                <a:ea typeface="ＭＳ Ｐゴシック" charset="-128"/>
                <a:cs typeface="ＭＳ Ｐゴシック" charset="-128"/>
              </a:rPr>
              <a:t>51</a:t>
            </a:r>
          </a:p>
        </p:txBody>
      </p:sp>
      <p:sp>
        <p:nvSpPr>
          <p:cNvPr id="64549" name="Oval 37"/>
          <p:cNvSpPr>
            <a:spLocks noChangeAspect="1" noChangeArrowheads="1"/>
          </p:cNvSpPr>
          <p:nvPr/>
        </p:nvSpPr>
        <p:spPr bwMode="auto">
          <a:xfrm>
            <a:off x="5237163" y="2170113"/>
            <a:ext cx="290512" cy="290512"/>
          </a:xfrm>
          <a:prstGeom prst="ellipse">
            <a:avLst/>
          </a:prstGeom>
          <a:noFill/>
          <a:ln w="38100" cmpd="dbl">
            <a:solidFill>
              <a:srgbClr val="FF0000"/>
            </a:solidFill>
            <a:round/>
            <a:headEnd/>
            <a:tailEnd/>
          </a:ln>
        </p:spPr>
        <p:txBody>
          <a:bodyPr anchor="ctr">
            <a:prstTxWarp prst="textNoShape">
              <a:avLst/>
            </a:prstTxWarp>
            <a:spAutoFit/>
          </a:bodyPr>
          <a:lstStyle/>
          <a:p>
            <a:endParaRPr lang="en-US"/>
          </a:p>
        </p:txBody>
      </p:sp>
      <p:sp>
        <p:nvSpPr>
          <p:cNvPr id="64550" name="Oval 38"/>
          <p:cNvSpPr>
            <a:spLocks noChangeAspect="1" noChangeArrowheads="1"/>
          </p:cNvSpPr>
          <p:nvPr/>
        </p:nvSpPr>
        <p:spPr bwMode="auto">
          <a:xfrm>
            <a:off x="5389563" y="2017713"/>
            <a:ext cx="290512" cy="290512"/>
          </a:xfrm>
          <a:prstGeom prst="ellipse">
            <a:avLst/>
          </a:prstGeom>
          <a:noFill/>
          <a:ln w="38100" cmpd="dbl">
            <a:solidFill>
              <a:srgbClr val="FF0000"/>
            </a:solidFill>
            <a:round/>
            <a:headEnd/>
            <a:tailEnd/>
          </a:ln>
        </p:spPr>
        <p:txBody>
          <a:bodyPr anchor="ctr">
            <a:prstTxWarp prst="textNoShape">
              <a:avLst/>
            </a:prstTxWarp>
            <a:spAutoFit/>
          </a:bodyPr>
          <a:lstStyle/>
          <a:p>
            <a:endParaRPr lang="en-US"/>
          </a:p>
        </p:txBody>
      </p:sp>
      <p:sp>
        <p:nvSpPr>
          <p:cNvPr id="64551" name="AutoShape 39"/>
          <p:cNvSpPr>
            <a:spLocks noChangeArrowheads="1"/>
          </p:cNvSpPr>
          <p:nvPr/>
        </p:nvSpPr>
        <p:spPr bwMode="auto">
          <a:xfrm>
            <a:off x="3240088" y="2044700"/>
            <a:ext cx="549275"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0000"/>
                </a:solidFill>
                <a:ea typeface="ＭＳ Ｐゴシック" charset="-128"/>
                <a:cs typeface="ＭＳ Ｐゴシック" charset="-128"/>
              </a:rPr>
              <a:t>Fe</a:t>
            </a:r>
            <a:r>
              <a:rPr lang="en-US" sz="1400" b="1" baseline="30000">
                <a:solidFill>
                  <a:srgbClr val="FF0000"/>
                </a:solidFill>
                <a:ea typeface="ＭＳ Ｐゴシック" charset="-128"/>
                <a:cs typeface="ＭＳ Ｐゴシック" charset="-128"/>
              </a:rPr>
              <a:t>55</a:t>
            </a:r>
          </a:p>
        </p:txBody>
      </p:sp>
      <p:sp>
        <p:nvSpPr>
          <p:cNvPr id="64552" name="AutoShape 40"/>
          <p:cNvSpPr>
            <a:spLocks noChangeArrowheads="1"/>
          </p:cNvSpPr>
          <p:nvPr/>
        </p:nvSpPr>
        <p:spPr bwMode="auto">
          <a:xfrm>
            <a:off x="3611563" y="1905000"/>
            <a:ext cx="544512"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0000"/>
                </a:solidFill>
                <a:ea typeface="ＭＳ Ｐゴシック" charset="-128"/>
                <a:cs typeface="ＭＳ Ｐゴシック" charset="-128"/>
              </a:rPr>
              <a:t>Co</a:t>
            </a:r>
            <a:r>
              <a:rPr lang="en-US" sz="1400" b="1" baseline="30000">
                <a:solidFill>
                  <a:srgbClr val="FF0000"/>
                </a:solidFill>
                <a:ea typeface="ＭＳ Ｐゴシック" charset="-128"/>
                <a:cs typeface="ＭＳ Ｐゴシック" charset="-128"/>
              </a:rPr>
              <a:t>57</a:t>
            </a:r>
          </a:p>
        </p:txBody>
      </p:sp>
      <p:sp>
        <p:nvSpPr>
          <p:cNvPr id="64553" name="Rectangle 41"/>
          <p:cNvSpPr>
            <a:spLocks noChangeArrowheads="1"/>
          </p:cNvSpPr>
          <p:nvPr/>
        </p:nvSpPr>
        <p:spPr bwMode="auto">
          <a:xfrm>
            <a:off x="1485900" y="2279650"/>
            <a:ext cx="1676400" cy="2667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64554" name="AutoShape 42"/>
          <p:cNvSpPr>
            <a:spLocks noChangeArrowheads="1"/>
          </p:cNvSpPr>
          <p:nvPr/>
        </p:nvSpPr>
        <p:spPr bwMode="auto">
          <a:xfrm>
            <a:off x="2257425" y="3244850"/>
            <a:ext cx="557213" cy="322263"/>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0000"/>
                </a:solidFill>
                <a:ea typeface="ＭＳ Ｐゴシック" charset="-128"/>
                <a:cs typeface="ＭＳ Ｐゴシック" charset="-128"/>
              </a:rPr>
              <a:t>Ar</a:t>
            </a:r>
            <a:r>
              <a:rPr lang="en-US" sz="1400" b="1" baseline="30000">
                <a:solidFill>
                  <a:srgbClr val="FF0000"/>
                </a:solidFill>
                <a:ea typeface="ＭＳ Ｐゴシック" charset="-128"/>
                <a:cs typeface="ＭＳ Ｐゴシック" charset="-128"/>
              </a:rPr>
              <a:t>37</a:t>
            </a:r>
          </a:p>
        </p:txBody>
      </p:sp>
      <p:sp>
        <p:nvSpPr>
          <p:cNvPr id="2781227" name="AutoShape 43"/>
          <p:cNvSpPr>
            <a:spLocks noChangeArrowheads="1"/>
          </p:cNvSpPr>
          <p:nvPr/>
        </p:nvSpPr>
        <p:spPr bwMode="auto">
          <a:xfrm>
            <a:off x="381000" y="1733550"/>
            <a:ext cx="2363788" cy="912813"/>
          </a:xfrm>
          <a:prstGeom prst="flowChartAlternateProcess">
            <a:avLst/>
          </a:prstGeom>
          <a:solidFill>
            <a:srgbClr val="B3B3B3"/>
          </a:solidFill>
          <a:ln w="28575">
            <a:solidFill>
              <a:schemeClr val="tx1"/>
            </a:solidFill>
            <a:miter lim="800000"/>
            <a:headEnd/>
            <a:tailEnd/>
          </a:ln>
          <a:effectLst>
            <a:outerShdw blurRad="50800" dist="38100" dir="2700000">
              <a:srgbClr val="000000">
                <a:alpha val="43000"/>
              </a:srgbClr>
            </a:outerShdw>
          </a:effectLst>
        </p:spPr>
        <p:txBody>
          <a:bodyPr anchor="ctr">
            <a:prstTxWarp prst="textNoShape">
              <a:avLst/>
            </a:prstTxWarp>
            <a:spAutoFit/>
          </a:bodyPr>
          <a:lstStyle/>
          <a:p>
            <a:pPr algn="ctr" eaLnBrk="1" fontAlgn="ctr" hangingPunct="1">
              <a:lnSpc>
                <a:spcPct val="100000"/>
              </a:lnSpc>
              <a:spcBef>
                <a:spcPct val="0"/>
              </a:spcBef>
              <a:defRPr/>
            </a:pPr>
            <a:r>
              <a:rPr lang="en-US" sz="1600">
                <a:solidFill>
                  <a:srgbClr val="000099"/>
                </a:solidFill>
                <a:effectLst>
                  <a:outerShdw blurRad="38100" dist="38100" dir="2700000" algn="tl">
                    <a:srgbClr val="000000"/>
                  </a:outerShdw>
                </a:effectLst>
              </a:rPr>
              <a:t>Secondary</a:t>
            </a:r>
            <a:r>
              <a:rPr lang="en-US" sz="1600">
                <a:solidFill>
                  <a:schemeClr val="bg1"/>
                </a:solidFill>
                <a:effectLst>
                  <a:outerShdw blurRad="38100" dist="38100" dir="2700000" algn="tl">
                    <a:srgbClr val="000000"/>
                  </a:outerShdw>
                </a:effectLst>
              </a:rPr>
              <a:t>,</a:t>
            </a:r>
          </a:p>
          <a:p>
            <a:pPr algn="ctr" eaLnBrk="1" fontAlgn="ctr" hangingPunct="1">
              <a:lnSpc>
                <a:spcPct val="100000"/>
              </a:lnSpc>
              <a:spcBef>
                <a:spcPct val="0"/>
              </a:spcBef>
              <a:defRPr/>
            </a:pPr>
            <a:r>
              <a:rPr lang="en-US" sz="1600">
                <a:solidFill>
                  <a:schemeClr val="bg1"/>
                </a:solidFill>
                <a:effectLst>
                  <a:outerShdw blurRad="38100" dist="38100" dir="2700000" algn="tl">
                    <a:srgbClr val="000000"/>
                  </a:outerShdw>
                </a:effectLst>
              </a:rPr>
              <a:t>radioactive ~1 Myr</a:t>
            </a:r>
          </a:p>
          <a:p>
            <a:pPr algn="ctr" eaLnBrk="1" fontAlgn="ctr" hangingPunct="1">
              <a:lnSpc>
                <a:spcPct val="100000"/>
              </a:lnSpc>
              <a:spcBef>
                <a:spcPct val="0"/>
              </a:spcBef>
              <a:defRPr/>
            </a:pPr>
            <a:r>
              <a:rPr lang="en-US" sz="1600">
                <a:solidFill>
                  <a:srgbClr val="000099"/>
                </a:solidFill>
                <a:effectLst>
                  <a:outerShdw blurRad="38100" dist="38100" dir="2700000" algn="tl">
                    <a:srgbClr val="000000"/>
                  </a:outerShdw>
                </a:effectLst>
              </a:rPr>
              <a:t>&amp; </a:t>
            </a:r>
            <a:r>
              <a:rPr lang="en-US" sz="1600">
                <a:solidFill>
                  <a:srgbClr val="FF0000"/>
                </a:solidFill>
                <a:effectLst>
                  <a:outerShdw blurRad="38100" dist="38100" dir="2700000" algn="tl">
                    <a:srgbClr val="000000"/>
                  </a:outerShdw>
                </a:effectLst>
              </a:rPr>
              <a:t>K-capture</a:t>
            </a:r>
            <a:r>
              <a:rPr lang="en-US" sz="1600">
                <a:solidFill>
                  <a:srgbClr val="000099"/>
                </a:solidFill>
                <a:effectLst>
                  <a:outerShdw blurRad="38100" dist="38100" dir="2700000" algn="tl">
                    <a:srgbClr val="000000"/>
                  </a:outerShdw>
                </a:effectLst>
              </a:rPr>
              <a:t> </a:t>
            </a:r>
            <a:r>
              <a:rPr lang="en-US" sz="1600">
                <a:solidFill>
                  <a:schemeClr val="tx1"/>
                </a:solidFill>
                <a:effectLst>
                  <a:outerShdw blurRad="38100" dist="38100" dir="2700000" algn="tl">
                    <a:srgbClr val="FFFFFF"/>
                  </a:outerShdw>
                </a:effectLst>
              </a:rPr>
              <a:t>isotopes</a:t>
            </a:r>
            <a:endParaRPr lang="el-GR" sz="1600">
              <a:solidFill>
                <a:schemeClr val="tx1"/>
              </a:solidFill>
              <a:effectLst>
                <a:outerShdw blurRad="38100" dist="38100" dir="2700000" algn="tl">
                  <a:srgbClr val="FFFFFF"/>
                </a:outerShdw>
              </a:effectLst>
            </a:endParaRPr>
          </a:p>
        </p:txBody>
      </p:sp>
      <p:sp>
        <p:nvSpPr>
          <p:cNvPr id="64556" name="Oval 44"/>
          <p:cNvSpPr>
            <a:spLocks noChangeArrowheads="1"/>
          </p:cNvSpPr>
          <p:nvPr/>
        </p:nvSpPr>
        <p:spPr bwMode="auto">
          <a:xfrm rot="3146313">
            <a:off x="1738313" y="5094288"/>
            <a:ext cx="381000" cy="673100"/>
          </a:xfrm>
          <a:prstGeom prst="ellipse">
            <a:avLst/>
          </a:prstGeom>
          <a:noFill/>
          <a:ln w="28575">
            <a:solidFill>
              <a:srgbClr val="000099"/>
            </a:solidFill>
            <a:round/>
            <a:headEnd/>
            <a:tailEnd/>
          </a:ln>
        </p:spPr>
        <p:txBody>
          <a:bodyPr anchor="ctr">
            <a:prstTxWarp prst="textNoShape">
              <a:avLst/>
            </a:prstTxWarp>
            <a:spAutoFit/>
          </a:bodyPr>
          <a:lstStyle/>
          <a:p>
            <a:endParaRPr lang="en-US"/>
          </a:p>
        </p:txBody>
      </p:sp>
      <p:sp>
        <p:nvSpPr>
          <p:cNvPr id="64557" name="Oval 45"/>
          <p:cNvSpPr>
            <a:spLocks noChangeArrowheads="1"/>
          </p:cNvSpPr>
          <p:nvPr/>
        </p:nvSpPr>
        <p:spPr bwMode="auto">
          <a:xfrm rot="-1241727">
            <a:off x="4572000" y="2609850"/>
            <a:ext cx="762000" cy="457200"/>
          </a:xfrm>
          <a:prstGeom prst="ellipse">
            <a:avLst/>
          </a:prstGeom>
          <a:noFill/>
          <a:ln w="28575">
            <a:solidFill>
              <a:srgbClr val="000099"/>
            </a:solidFill>
            <a:round/>
            <a:headEnd/>
            <a:tailEnd/>
          </a:ln>
        </p:spPr>
        <p:txBody>
          <a:bodyPr anchor="ctr">
            <a:prstTxWarp prst="textNoShape">
              <a:avLst/>
            </a:prstTxWarp>
            <a:spAutoFit/>
          </a:bodyPr>
          <a:lstStyle/>
          <a:p>
            <a:endParaRPr lang="en-US"/>
          </a:p>
        </p:txBody>
      </p:sp>
      <p:sp>
        <p:nvSpPr>
          <p:cNvPr id="64558" name="Rectangle 48"/>
          <p:cNvSpPr>
            <a:spLocks noGrp="1" noChangeArrowheads="1"/>
          </p:cNvSpPr>
          <p:nvPr>
            <p:ph idx="1"/>
          </p:nvPr>
        </p:nvSpPr>
        <p:spPr>
          <a:xfrm>
            <a:off x="695325" y="866775"/>
            <a:ext cx="8001000" cy="701675"/>
          </a:xfrm>
        </p:spPr>
        <p:txBody>
          <a:bodyPr>
            <a:spAutoFit/>
          </a:bodyPr>
          <a:lstStyle/>
          <a:p>
            <a:pPr eaLnBrk="1" hangingPunct="1">
              <a:buFontTx/>
              <a:buNone/>
            </a:pPr>
            <a:r>
              <a:rPr lang="en-US" dirty="0">
                <a:solidFill>
                  <a:srgbClr val="1F497D"/>
                </a:solidFill>
              </a:rPr>
              <a:t>Many different isotopes</a:t>
            </a:r>
            <a:r>
              <a:rPr lang="en-US" dirty="0" smtClean="0">
                <a:solidFill>
                  <a:srgbClr val="1F497D"/>
                </a:solidFill>
              </a:rPr>
              <a:t> in </a:t>
            </a:r>
            <a:r>
              <a:rPr lang="en-US" dirty="0" err="1" smtClean="0">
                <a:solidFill>
                  <a:srgbClr val="1F497D"/>
                </a:solidFill>
              </a:rPr>
              <a:t>CRs</a:t>
            </a:r>
            <a:r>
              <a:rPr lang="en-US" dirty="0" smtClean="0">
                <a:solidFill>
                  <a:srgbClr val="1F497D"/>
                </a:solidFill>
              </a:rPr>
              <a:t> are </a:t>
            </a:r>
            <a:r>
              <a:rPr lang="en-US" dirty="0">
                <a:solidFill>
                  <a:srgbClr val="1F497D"/>
                </a:solidFill>
              </a:rPr>
              <a:t>produced via </a:t>
            </a:r>
            <a:r>
              <a:rPr lang="en-US" dirty="0" err="1">
                <a:solidFill>
                  <a:srgbClr val="1F497D"/>
                </a:solidFill>
              </a:rPr>
              <a:t>spallations</a:t>
            </a:r>
            <a:r>
              <a:rPr lang="en-US" dirty="0">
                <a:solidFill>
                  <a:srgbClr val="1F497D"/>
                </a:solidFill>
              </a:rPr>
              <a:t> of</a:t>
            </a:r>
            <a:r>
              <a:rPr lang="en-US" dirty="0" smtClean="0">
                <a:solidFill>
                  <a:srgbClr val="1F497D"/>
                </a:solidFill>
              </a:rPr>
              <a:t> heavier </a:t>
            </a:r>
            <a:r>
              <a:rPr lang="en-US" dirty="0">
                <a:solidFill>
                  <a:srgbClr val="1F497D"/>
                </a:solidFill>
              </a:rPr>
              <a:t>nuclei: </a:t>
            </a:r>
            <a:r>
              <a:rPr lang="en-US" dirty="0" err="1">
                <a:solidFill>
                  <a:srgbClr val="1F497D"/>
                </a:solidFill>
              </a:rPr>
              <a:t>A+(p,He)</a:t>
            </a:r>
            <a:r>
              <a:rPr lang="en-US" sz="1800" dirty="0" err="1">
                <a:solidFill>
                  <a:srgbClr val="1F497D"/>
                </a:solidFill>
                <a:ea typeface="Arial" charset="0"/>
                <a:cs typeface="Arial" charset="0"/>
              </a:rPr>
              <a:t>→</a:t>
            </a:r>
            <a:r>
              <a:rPr lang="en-US" dirty="0" err="1">
                <a:solidFill>
                  <a:srgbClr val="1F497D"/>
                </a:solidFill>
              </a:rPr>
              <a:t>B</a:t>
            </a:r>
            <a:r>
              <a:rPr lang="en-US" dirty="0">
                <a:solidFill>
                  <a:srgbClr val="1F497D"/>
                </a:solidFill>
              </a:rPr>
              <a:t>*+X</a:t>
            </a:r>
          </a:p>
        </p:txBody>
      </p:sp>
      <p:sp>
        <p:nvSpPr>
          <p:cNvPr id="64559" name="Oval 49"/>
          <p:cNvSpPr>
            <a:spLocks noChangeArrowheads="1"/>
          </p:cNvSpPr>
          <p:nvPr/>
        </p:nvSpPr>
        <p:spPr bwMode="auto">
          <a:xfrm rot="3146313">
            <a:off x="2558257" y="4537868"/>
            <a:ext cx="285750" cy="271463"/>
          </a:xfrm>
          <a:prstGeom prst="ellipse">
            <a:avLst/>
          </a:prstGeom>
          <a:noFill/>
          <a:ln w="28575">
            <a:solidFill>
              <a:srgbClr val="000099"/>
            </a:solidFill>
            <a:round/>
            <a:headEnd/>
            <a:tailEnd/>
          </a:ln>
        </p:spPr>
        <p:txBody>
          <a:bodyPr anchor="ctr">
            <a:prstTxWarp prst="textNoShape">
              <a:avLst/>
            </a:prstTxWarp>
            <a:spAutoFit/>
          </a:bodyPr>
          <a:lstStyle/>
          <a:p>
            <a:endParaRPr lang="en-US"/>
          </a:p>
        </p:txBody>
      </p:sp>
      <p:sp>
        <p:nvSpPr>
          <p:cNvPr id="64560" name="Line 50"/>
          <p:cNvSpPr>
            <a:spLocks noChangeShapeType="1"/>
          </p:cNvSpPr>
          <p:nvPr/>
        </p:nvSpPr>
        <p:spPr bwMode="auto">
          <a:xfrm>
            <a:off x="285750" y="5295900"/>
            <a:ext cx="0" cy="981075"/>
          </a:xfrm>
          <a:prstGeom prst="line">
            <a:avLst/>
          </a:prstGeom>
          <a:noFill/>
          <a:ln w="38100">
            <a:solidFill>
              <a:srgbClr val="003399"/>
            </a:solidFill>
            <a:round/>
            <a:headEnd type="arrow" w="med" len="med"/>
            <a:tailEnd/>
          </a:ln>
          <a:effectLst>
            <a:outerShdw blurRad="50800" dist="38100" dir="2700000">
              <a:srgbClr val="000000">
                <a:alpha val="43000"/>
              </a:srgbClr>
            </a:outerShdw>
          </a:effectLst>
        </p:spPr>
        <p:txBody>
          <a:bodyPr wrap="none">
            <a:prstTxWarp prst="textNoShape">
              <a:avLst/>
            </a:prstTxWarp>
            <a:spAutoFit/>
          </a:bodyPr>
          <a:lstStyle/>
          <a:p>
            <a:endParaRPr lang="en-US"/>
          </a:p>
        </p:txBody>
      </p:sp>
      <p:sp>
        <p:nvSpPr>
          <p:cNvPr id="64561" name="Line 51"/>
          <p:cNvSpPr>
            <a:spLocks noChangeShapeType="1"/>
          </p:cNvSpPr>
          <p:nvPr/>
        </p:nvSpPr>
        <p:spPr bwMode="auto">
          <a:xfrm flipH="1">
            <a:off x="287338" y="6269038"/>
            <a:ext cx="1028700" cy="0"/>
          </a:xfrm>
          <a:prstGeom prst="line">
            <a:avLst/>
          </a:prstGeom>
          <a:noFill/>
          <a:ln w="38100">
            <a:solidFill>
              <a:srgbClr val="003399"/>
            </a:solidFill>
            <a:round/>
            <a:headEnd type="arrow" w="med" len="med"/>
            <a:tailEnd/>
          </a:ln>
          <a:effectLst>
            <a:outerShdw blurRad="50800" dist="38100" dir="2700000">
              <a:srgbClr val="000000">
                <a:alpha val="43000"/>
              </a:srgbClr>
            </a:outerShdw>
          </a:effectLst>
        </p:spPr>
        <p:txBody>
          <a:bodyPr>
            <a:prstTxWarp prst="textNoShape">
              <a:avLst/>
            </a:prstTxWarp>
            <a:spAutoFit/>
          </a:bodyPr>
          <a:lstStyle/>
          <a:p>
            <a:endParaRPr lang="en-US"/>
          </a:p>
        </p:txBody>
      </p:sp>
      <p:sp>
        <p:nvSpPr>
          <p:cNvPr id="64562" name="Text Box 52"/>
          <p:cNvSpPr txBox="1">
            <a:spLocks noChangeArrowheads="1"/>
          </p:cNvSpPr>
          <p:nvPr/>
        </p:nvSpPr>
        <p:spPr bwMode="auto">
          <a:xfrm>
            <a:off x="-30163" y="5287963"/>
            <a:ext cx="320676" cy="488950"/>
          </a:xfrm>
          <a:prstGeom prst="rect">
            <a:avLst/>
          </a:prstGeom>
          <a:noFill/>
          <a:ln w="9525">
            <a:noFill/>
            <a:miter lim="800000"/>
            <a:headEnd/>
            <a:tailEnd/>
          </a:ln>
        </p:spPr>
        <p:txBody>
          <a:bodyPr wrap="none">
            <a:prstTxWarp prst="textNoShape">
              <a:avLst/>
            </a:prstTxWarp>
            <a:spAutoFit/>
          </a:bodyPr>
          <a:lstStyle/>
          <a:p>
            <a:pPr marL="342900" indent="-342900"/>
            <a:r>
              <a:rPr lang="en-US"/>
              <a:t>p</a:t>
            </a:r>
          </a:p>
        </p:txBody>
      </p:sp>
      <p:sp>
        <p:nvSpPr>
          <p:cNvPr id="64563" name="Text Box 53"/>
          <p:cNvSpPr txBox="1">
            <a:spLocks noChangeArrowheads="1"/>
          </p:cNvSpPr>
          <p:nvPr/>
        </p:nvSpPr>
        <p:spPr bwMode="auto">
          <a:xfrm>
            <a:off x="860425" y="6116638"/>
            <a:ext cx="317500" cy="488950"/>
          </a:xfrm>
          <a:prstGeom prst="rect">
            <a:avLst/>
          </a:prstGeom>
          <a:noFill/>
          <a:ln w="9525">
            <a:noFill/>
            <a:miter lim="800000"/>
            <a:headEnd/>
            <a:tailEnd/>
          </a:ln>
        </p:spPr>
        <p:txBody>
          <a:bodyPr wrap="none">
            <a:prstTxWarp prst="textNoShape">
              <a:avLst/>
            </a:prstTxWarp>
            <a:spAutoFit/>
          </a:bodyPr>
          <a:lstStyle/>
          <a:p>
            <a:pPr marL="342900" indent="-342900"/>
            <a:r>
              <a:rPr lang="en-US"/>
              <a:t>n</a:t>
            </a:r>
          </a:p>
        </p:txBody>
      </p:sp>
      <p:sp>
        <p:nvSpPr>
          <p:cNvPr id="64564" name="Text Box 54"/>
          <p:cNvSpPr txBox="1">
            <a:spLocks noChangeArrowheads="1"/>
          </p:cNvSpPr>
          <p:nvPr/>
        </p:nvSpPr>
        <p:spPr bwMode="auto">
          <a:xfrm rot="-2319291">
            <a:off x="5807075" y="1454150"/>
            <a:ext cx="889000" cy="388938"/>
          </a:xfrm>
          <a:prstGeom prst="rect">
            <a:avLst/>
          </a:prstGeom>
          <a:noFill/>
          <a:ln w="9525">
            <a:noFill/>
            <a:miter lim="800000"/>
            <a:headEnd/>
            <a:tailEnd/>
          </a:ln>
        </p:spPr>
        <p:txBody>
          <a:bodyPr wrap="none">
            <a:prstTxWarp prst="textNoShape">
              <a:avLst/>
            </a:prstTxWarp>
            <a:spAutoFit/>
          </a:bodyPr>
          <a:lstStyle/>
          <a:p>
            <a:pPr marL="342900" indent="-342900">
              <a:lnSpc>
                <a:spcPct val="60000"/>
              </a:lnSpc>
            </a:pPr>
            <a:r>
              <a:rPr lang="en-US" sz="1400"/>
              <a:t>“stable” </a:t>
            </a:r>
          </a:p>
          <a:p>
            <a:pPr marL="342900" indent="-342900">
              <a:lnSpc>
                <a:spcPct val="60000"/>
              </a:lnSpc>
            </a:pPr>
            <a:r>
              <a:rPr lang="en-US" sz="1400"/>
              <a:t>isotopes</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845698" name="Rectangle 2"/>
          <p:cNvSpPr>
            <a:spLocks noGrp="1" noChangeArrowheads="1"/>
          </p:cNvSpPr>
          <p:nvPr>
            <p:ph type="title"/>
          </p:nvPr>
        </p:nvSpPr>
        <p:spPr>
          <a:xfrm>
            <a:off x="1092200" y="76200"/>
            <a:ext cx="7497763" cy="590550"/>
          </a:xfrm>
        </p:spPr>
        <p:txBody>
          <a:bodyPr/>
          <a:lstStyle/>
          <a:p>
            <a:pPr eaLnBrk="1" hangingPunct="1">
              <a:defRPr/>
            </a:pPr>
            <a:r>
              <a:rPr lang="en-US" sz="2400" dirty="0">
                <a:solidFill>
                  <a:srgbClr val="1F497D"/>
                </a:solidFill>
                <a:effectLst>
                  <a:outerShdw blurRad="38100" dist="38100" dir="2700000" algn="tl">
                    <a:srgbClr val="DDDDDD"/>
                  </a:outerShdw>
                </a:effectLst>
                <a:ea typeface="+mj-ea"/>
                <a:cs typeface="+mj-cs"/>
              </a:rPr>
              <a:t>Effect of Cross Sections: Radioactive </a:t>
            </a:r>
            <a:r>
              <a:rPr lang="en-US" sz="2400" dirty="0" err="1">
                <a:solidFill>
                  <a:srgbClr val="1F497D"/>
                </a:solidFill>
                <a:effectLst>
                  <a:outerShdw blurRad="38100" dist="38100" dir="2700000" algn="tl">
                    <a:srgbClr val="DDDDDD"/>
                  </a:outerShdw>
                </a:effectLst>
                <a:ea typeface="+mj-ea"/>
                <a:cs typeface="+mj-cs"/>
              </a:rPr>
              <a:t>Secondaries</a:t>
            </a:r>
            <a:endParaRPr lang="en-US" sz="2400" dirty="0">
              <a:solidFill>
                <a:srgbClr val="1F497D"/>
              </a:solidFill>
              <a:effectLst>
                <a:outerShdw blurRad="38100" dist="38100" dir="2700000" algn="tl">
                  <a:srgbClr val="DDDDDD"/>
                </a:outerShdw>
              </a:effectLst>
              <a:ea typeface="+mj-ea"/>
              <a:cs typeface="+mj-cs"/>
            </a:endParaRPr>
          </a:p>
        </p:txBody>
      </p:sp>
      <p:sp>
        <p:nvSpPr>
          <p:cNvPr id="2845699" name="Text Box 3"/>
          <p:cNvSpPr txBox="1">
            <a:spLocks noChangeArrowheads="1"/>
          </p:cNvSpPr>
          <p:nvPr/>
        </p:nvSpPr>
        <p:spPr bwMode="auto">
          <a:xfrm>
            <a:off x="4189413" y="1054100"/>
            <a:ext cx="4754101" cy="400110"/>
          </a:xfrm>
          <a:prstGeom prst="rect">
            <a:avLst/>
          </a:prstGeom>
          <a:noFill/>
          <a:ln w="9525">
            <a:noFill/>
            <a:miter lim="800000"/>
            <a:headEnd/>
            <a:tailEnd/>
          </a:ln>
          <a:effectLst/>
        </p:spPr>
        <p:txBody>
          <a:bodyPr wrap="none">
            <a:prstTxWarp prst="textNoShape">
              <a:avLst/>
            </a:prstTxWarp>
            <a:spAutoFit/>
          </a:bodyPr>
          <a:lstStyle/>
          <a:p>
            <a:pPr algn="ctr" eaLnBrk="1" hangingPunct="1">
              <a:lnSpc>
                <a:spcPct val="100000"/>
              </a:lnSpc>
              <a:spcBef>
                <a:spcPct val="0"/>
              </a:spcBef>
              <a:defRPr/>
            </a:pPr>
            <a:r>
              <a:rPr lang="en-US" dirty="0">
                <a:solidFill>
                  <a:schemeClr val="accent2"/>
                </a:solidFill>
                <a:effectLst>
                  <a:outerShdw blurRad="38100" dist="38100" dir="2700000" algn="tl">
                    <a:srgbClr val="DDDDDD"/>
                  </a:outerShdw>
                </a:effectLst>
              </a:rPr>
              <a:t>Different</a:t>
            </a:r>
            <a:r>
              <a:rPr lang="en-US" dirty="0">
                <a:solidFill>
                  <a:srgbClr val="1F497D"/>
                </a:solidFill>
                <a:effectLst>
                  <a:outerShdw blurRad="38100" dist="38100" dir="2700000" algn="tl">
                    <a:srgbClr val="DDDDDD"/>
                  </a:outerShdw>
                </a:effectLst>
              </a:rPr>
              <a:t> size from different ratios…</a:t>
            </a:r>
            <a:endParaRPr lang="en-US" dirty="0">
              <a:solidFill>
                <a:srgbClr val="1F497D"/>
              </a:solidFill>
            </a:endParaRPr>
          </a:p>
        </p:txBody>
      </p:sp>
      <p:pic>
        <p:nvPicPr>
          <p:cNvPr id="81924" name="Picture 4" descr="ICRC_Zh"/>
          <p:cNvPicPr>
            <a:picLocks noChangeAspect="1" noChangeArrowheads="1"/>
          </p:cNvPicPr>
          <p:nvPr/>
        </p:nvPicPr>
        <p:blipFill>
          <a:blip r:embed="rId3"/>
          <a:srcRect/>
          <a:stretch>
            <a:fillRect/>
          </a:stretch>
        </p:blipFill>
        <p:spPr bwMode="auto">
          <a:xfrm>
            <a:off x="4754563" y="1709738"/>
            <a:ext cx="3921125" cy="2827337"/>
          </a:xfrm>
          <a:prstGeom prst="rect">
            <a:avLst/>
          </a:prstGeom>
          <a:noFill/>
          <a:ln w="9525">
            <a:noFill/>
            <a:miter lim="800000"/>
            <a:headEnd/>
            <a:tailEnd/>
          </a:ln>
          <a:effectLst>
            <a:outerShdw blurRad="50800" dist="38100" dir="2700000">
              <a:srgbClr val="000000">
                <a:alpha val="43000"/>
              </a:srgbClr>
            </a:outerShdw>
          </a:effectLst>
        </p:spPr>
      </p:pic>
      <p:sp>
        <p:nvSpPr>
          <p:cNvPr id="81925" name="Rectangle 5" descr="70%"/>
          <p:cNvSpPr>
            <a:spLocks noChangeArrowheads="1"/>
          </p:cNvSpPr>
          <p:nvPr/>
        </p:nvSpPr>
        <p:spPr bwMode="auto">
          <a:xfrm>
            <a:off x="6327775" y="1855788"/>
            <a:ext cx="403225" cy="2011362"/>
          </a:xfrm>
          <a:prstGeom prst="rect">
            <a:avLst/>
          </a:prstGeom>
          <a:pattFill prst="pct70">
            <a:fgClr>
              <a:schemeClr val="accent1">
                <a:alpha val="39999"/>
              </a:schemeClr>
            </a:fgClr>
            <a:bgClr>
              <a:schemeClr val="bg1">
                <a:alpha val="39999"/>
              </a:schemeClr>
            </a:bgClr>
          </a:pattFill>
          <a:ln w="9525">
            <a:noFill/>
            <a:miter lim="800000"/>
            <a:headEnd/>
            <a:tailEnd/>
          </a:ln>
        </p:spPr>
        <p:txBody>
          <a:bodyPr wrap="none" anchor="ctr">
            <a:prstTxWarp prst="textNoShape">
              <a:avLst/>
            </a:prstTxWarp>
          </a:bodyPr>
          <a:lstStyle/>
          <a:p>
            <a:endParaRPr lang="en-US"/>
          </a:p>
        </p:txBody>
      </p:sp>
      <p:sp>
        <p:nvSpPr>
          <p:cNvPr id="81926" name="AutoShape 6"/>
          <p:cNvSpPr>
            <a:spLocks noChangeAspect="1" noChangeArrowheads="1"/>
          </p:cNvSpPr>
          <p:nvPr/>
        </p:nvSpPr>
        <p:spPr bwMode="auto">
          <a:xfrm>
            <a:off x="5926138" y="3392488"/>
            <a:ext cx="147637" cy="147637"/>
          </a:xfrm>
          <a:prstGeom prst="flowChartConnector">
            <a:avLst/>
          </a:prstGeom>
          <a:solidFill>
            <a:srgbClr val="FF0000"/>
          </a:solidFill>
          <a:ln w="9525">
            <a:solidFill>
              <a:schemeClr val="tx1"/>
            </a:solidFill>
            <a:round/>
            <a:headEnd/>
            <a:tailEnd/>
          </a:ln>
        </p:spPr>
        <p:txBody>
          <a:bodyPr wrap="none" anchor="ctr">
            <a:prstTxWarp prst="textNoShape">
              <a:avLst/>
            </a:prstTxWarp>
          </a:bodyPr>
          <a:lstStyle/>
          <a:p>
            <a:endParaRPr lang="en-US"/>
          </a:p>
        </p:txBody>
      </p:sp>
      <p:sp>
        <p:nvSpPr>
          <p:cNvPr id="81927" name="AutoShape 7"/>
          <p:cNvSpPr>
            <a:spLocks noChangeArrowheads="1"/>
          </p:cNvSpPr>
          <p:nvPr/>
        </p:nvSpPr>
        <p:spPr bwMode="auto">
          <a:xfrm>
            <a:off x="6400800" y="4183063"/>
            <a:ext cx="1374775" cy="357545"/>
          </a:xfrm>
          <a:prstGeom prst="flowChartAlternateProcess">
            <a:avLst/>
          </a:prstGeom>
          <a:solidFill>
            <a:schemeClr val="bg1"/>
          </a:solidFill>
          <a:ln w="28575">
            <a:noFill/>
            <a:miter lim="800000"/>
            <a:headEnd/>
            <a:tailEnd/>
          </a:ln>
        </p:spPr>
        <p:txBody>
          <a:bodyPr tIns="0" anchor="ctr">
            <a:prstTxWarp prst="textNoShape">
              <a:avLst/>
            </a:prstTxWarp>
            <a:spAutoFit/>
          </a:bodyPr>
          <a:lstStyle/>
          <a:p>
            <a:pPr algn="ctr" eaLnBrk="1" hangingPunct="1">
              <a:lnSpc>
                <a:spcPct val="100000"/>
              </a:lnSpc>
              <a:spcBef>
                <a:spcPct val="0"/>
              </a:spcBef>
            </a:pPr>
            <a:r>
              <a:rPr lang="en-US" sz="1800" dirty="0" err="1"/>
              <a:t>Z</a:t>
            </a:r>
            <a:r>
              <a:rPr lang="en-US" sz="1800" baseline="-25000" dirty="0" err="1"/>
              <a:t>halo</a:t>
            </a:r>
            <a:r>
              <a:rPr lang="en-US" sz="1800" dirty="0" err="1"/>
              <a:t>,kpc</a:t>
            </a:r>
            <a:endParaRPr lang="en-US" sz="1800" dirty="0"/>
          </a:p>
        </p:txBody>
      </p:sp>
      <p:sp>
        <p:nvSpPr>
          <p:cNvPr id="81928" name="AutoShape 8"/>
          <p:cNvSpPr>
            <a:spLocks noChangeAspect="1" noChangeArrowheads="1"/>
          </p:cNvSpPr>
          <p:nvPr/>
        </p:nvSpPr>
        <p:spPr bwMode="auto">
          <a:xfrm>
            <a:off x="6254750" y="2185988"/>
            <a:ext cx="147638" cy="147637"/>
          </a:xfrm>
          <a:prstGeom prst="flowChartConnector">
            <a:avLst/>
          </a:prstGeom>
          <a:solidFill>
            <a:srgbClr val="FF0000"/>
          </a:solidFill>
          <a:ln w="9525">
            <a:solidFill>
              <a:schemeClr val="tx1"/>
            </a:solidFill>
            <a:round/>
            <a:headEnd/>
            <a:tailEnd/>
          </a:ln>
        </p:spPr>
        <p:txBody>
          <a:bodyPr wrap="none" anchor="ctr">
            <a:prstTxWarp prst="textNoShape">
              <a:avLst/>
            </a:prstTxWarp>
          </a:bodyPr>
          <a:lstStyle/>
          <a:p>
            <a:endParaRPr lang="en-US"/>
          </a:p>
        </p:txBody>
      </p:sp>
      <p:sp>
        <p:nvSpPr>
          <p:cNvPr id="81929" name="AutoShape 9"/>
          <p:cNvSpPr>
            <a:spLocks noChangeAspect="1" noChangeArrowheads="1"/>
          </p:cNvSpPr>
          <p:nvPr/>
        </p:nvSpPr>
        <p:spPr bwMode="auto">
          <a:xfrm>
            <a:off x="6546850" y="2989263"/>
            <a:ext cx="147638" cy="147637"/>
          </a:xfrm>
          <a:prstGeom prst="flowChartConnector">
            <a:avLst/>
          </a:prstGeom>
          <a:solidFill>
            <a:srgbClr val="FF0000"/>
          </a:solidFill>
          <a:ln w="9525">
            <a:solidFill>
              <a:schemeClr val="tx1"/>
            </a:solidFill>
            <a:round/>
            <a:headEnd/>
            <a:tailEnd/>
          </a:ln>
        </p:spPr>
        <p:txBody>
          <a:bodyPr wrap="none" anchor="ctr">
            <a:prstTxWarp prst="textNoShape">
              <a:avLst/>
            </a:prstTxWarp>
          </a:bodyPr>
          <a:lstStyle/>
          <a:p>
            <a:endParaRPr lang="en-US"/>
          </a:p>
        </p:txBody>
      </p:sp>
      <p:sp>
        <p:nvSpPr>
          <p:cNvPr id="81930" name="Line 10"/>
          <p:cNvSpPr>
            <a:spLocks noChangeShapeType="1"/>
          </p:cNvSpPr>
          <p:nvPr/>
        </p:nvSpPr>
        <p:spPr bwMode="auto">
          <a:xfrm>
            <a:off x="6035675" y="2332038"/>
            <a:ext cx="2486025" cy="0"/>
          </a:xfrm>
          <a:prstGeom prst="line">
            <a:avLst/>
          </a:prstGeom>
          <a:noFill/>
          <a:ln w="38100">
            <a:solidFill>
              <a:srgbClr val="FF33CC"/>
            </a:solidFill>
            <a:prstDash val="dash"/>
            <a:round/>
            <a:headEnd/>
            <a:tailEnd type="triangle" w="med" len="med"/>
          </a:ln>
        </p:spPr>
        <p:txBody>
          <a:bodyPr>
            <a:prstTxWarp prst="textNoShape">
              <a:avLst/>
            </a:prstTxWarp>
          </a:bodyPr>
          <a:lstStyle/>
          <a:p>
            <a:endParaRPr lang="en-US"/>
          </a:p>
        </p:txBody>
      </p:sp>
      <p:sp>
        <p:nvSpPr>
          <p:cNvPr id="81931" name="Line 11"/>
          <p:cNvSpPr>
            <a:spLocks noChangeShapeType="1"/>
          </p:cNvSpPr>
          <p:nvPr/>
        </p:nvSpPr>
        <p:spPr bwMode="auto">
          <a:xfrm>
            <a:off x="5962650" y="2770188"/>
            <a:ext cx="2522538" cy="0"/>
          </a:xfrm>
          <a:prstGeom prst="line">
            <a:avLst/>
          </a:prstGeom>
          <a:noFill/>
          <a:ln w="38100">
            <a:solidFill>
              <a:srgbClr val="FF33CC"/>
            </a:solidFill>
            <a:prstDash val="dash"/>
            <a:round/>
            <a:headEnd/>
            <a:tailEnd type="triangle" w="med" len="med"/>
          </a:ln>
        </p:spPr>
        <p:txBody>
          <a:bodyPr>
            <a:prstTxWarp prst="textNoShape">
              <a:avLst/>
            </a:prstTxWarp>
          </a:bodyPr>
          <a:lstStyle/>
          <a:p>
            <a:endParaRPr lang="en-US"/>
          </a:p>
        </p:txBody>
      </p:sp>
      <p:sp>
        <p:nvSpPr>
          <p:cNvPr id="81932" name="Line 12"/>
          <p:cNvSpPr>
            <a:spLocks noChangeShapeType="1"/>
          </p:cNvSpPr>
          <p:nvPr/>
        </p:nvSpPr>
        <p:spPr bwMode="auto">
          <a:xfrm>
            <a:off x="6327775" y="3173413"/>
            <a:ext cx="2157413" cy="0"/>
          </a:xfrm>
          <a:prstGeom prst="line">
            <a:avLst/>
          </a:prstGeom>
          <a:noFill/>
          <a:ln w="38100">
            <a:solidFill>
              <a:srgbClr val="FF33CC"/>
            </a:solidFill>
            <a:prstDash val="dash"/>
            <a:round/>
            <a:headEnd/>
            <a:tailEnd type="triangle" w="med" len="med"/>
          </a:ln>
        </p:spPr>
        <p:txBody>
          <a:bodyPr>
            <a:prstTxWarp prst="textNoShape">
              <a:avLst/>
            </a:prstTxWarp>
          </a:bodyPr>
          <a:lstStyle/>
          <a:p>
            <a:endParaRPr lang="en-US"/>
          </a:p>
        </p:txBody>
      </p:sp>
      <p:sp>
        <p:nvSpPr>
          <p:cNvPr id="81933" name="AutoShape 13"/>
          <p:cNvSpPr>
            <a:spLocks noChangeAspect="1" noChangeArrowheads="1"/>
          </p:cNvSpPr>
          <p:nvPr/>
        </p:nvSpPr>
        <p:spPr bwMode="auto">
          <a:xfrm>
            <a:off x="7023100" y="2259013"/>
            <a:ext cx="136525" cy="136525"/>
          </a:xfrm>
          <a:prstGeom prst="flowChartConnector">
            <a:avLst/>
          </a:prstGeom>
          <a:solidFill>
            <a:srgbClr val="33CC33"/>
          </a:solidFill>
          <a:ln w="28575">
            <a:solidFill>
              <a:srgbClr val="FF33CC"/>
            </a:solidFill>
            <a:round/>
            <a:headEnd/>
            <a:tailEnd/>
          </a:ln>
        </p:spPr>
        <p:txBody>
          <a:bodyPr wrap="none" anchor="ctr">
            <a:prstTxWarp prst="textNoShape">
              <a:avLst/>
            </a:prstTxWarp>
          </a:bodyPr>
          <a:lstStyle/>
          <a:p>
            <a:endParaRPr lang="en-US"/>
          </a:p>
        </p:txBody>
      </p:sp>
      <p:sp>
        <p:nvSpPr>
          <p:cNvPr id="81934" name="AutoShape 14"/>
          <p:cNvSpPr>
            <a:spLocks noChangeAspect="1" noChangeArrowheads="1"/>
          </p:cNvSpPr>
          <p:nvPr/>
        </p:nvSpPr>
        <p:spPr bwMode="auto">
          <a:xfrm>
            <a:off x="7315200" y="2697163"/>
            <a:ext cx="136525" cy="136525"/>
          </a:xfrm>
          <a:prstGeom prst="flowChartConnector">
            <a:avLst/>
          </a:prstGeom>
          <a:solidFill>
            <a:srgbClr val="33CC33"/>
          </a:solidFill>
          <a:ln w="28575">
            <a:solidFill>
              <a:srgbClr val="FF33CC"/>
            </a:solidFill>
            <a:round/>
            <a:headEnd/>
            <a:tailEnd/>
          </a:ln>
        </p:spPr>
        <p:txBody>
          <a:bodyPr wrap="none" anchor="ctr">
            <a:prstTxWarp prst="textNoShape">
              <a:avLst/>
            </a:prstTxWarp>
          </a:bodyPr>
          <a:lstStyle/>
          <a:p>
            <a:endParaRPr lang="en-US"/>
          </a:p>
        </p:txBody>
      </p:sp>
      <p:sp>
        <p:nvSpPr>
          <p:cNvPr id="81935" name="AutoShape 15"/>
          <p:cNvSpPr>
            <a:spLocks noChangeAspect="1" noChangeArrowheads="1"/>
          </p:cNvSpPr>
          <p:nvPr/>
        </p:nvSpPr>
        <p:spPr bwMode="auto">
          <a:xfrm>
            <a:off x="8156575" y="3100388"/>
            <a:ext cx="136525" cy="136525"/>
          </a:xfrm>
          <a:prstGeom prst="flowChartConnector">
            <a:avLst/>
          </a:prstGeom>
          <a:solidFill>
            <a:srgbClr val="33CC33"/>
          </a:solidFill>
          <a:ln w="28575">
            <a:solidFill>
              <a:srgbClr val="FF33CC"/>
            </a:solidFill>
            <a:round/>
            <a:headEnd/>
            <a:tailEnd/>
          </a:ln>
        </p:spPr>
        <p:txBody>
          <a:bodyPr wrap="none" anchor="ctr">
            <a:prstTxWarp prst="textNoShape">
              <a:avLst/>
            </a:prstTxWarp>
          </a:bodyPr>
          <a:lstStyle/>
          <a:p>
            <a:endParaRPr lang="en-US"/>
          </a:p>
        </p:txBody>
      </p:sp>
      <p:sp>
        <p:nvSpPr>
          <p:cNvPr id="81936" name="AutoShape 16"/>
          <p:cNvSpPr>
            <a:spLocks noChangeAspect="1" noChangeArrowheads="1"/>
          </p:cNvSpPr>
          <p:nvPr/>
        </p:nvSpPr>
        <p:spPr bwMode="auto">
          <a:xfrm>
            <a:off x="7388225" y="2587625"/>
            <a:ext cx="147638" cy="147638"/>
          </a:xfrm>
          <a:prstGeom prst="flowChartConnector">
            <a:avLst/>
          </a:prstGeom>
          <a:solidFill>
            <a:srgbClr val="FF0000"/>
          </a:solidFill>
          <a:ln w="9525">
            <a:solidFill>
              <a:schemeClr val="tx1"/>
            </a:solidFill>
            <a:round/>
            <a:headEnd/>
            <a:tailEnd/>
          </a:ln>
        </p:spPr>
        <p:txBody>
          <a:bodyPr wrap="none" anchor="ctr">
            <a:prstTxWarp prst="textNoShape">
              <a:avLst/>
            </a:prstTxWarp>
          </a:bodyPr>
          <a:lstStyle/>
          <a:p>
            <a:endParaRPr lang="en-US"/>
          </a:p>
        </p:txBody>
      </p:sp>
      <p:grpSp>
        <p:nvGrpSpPr>
          <p:cNvPr id="2" name="Group 17"/>
          <p:cNvGrpSpPr>
            <a:grpSpLocks/>
          </p:cNvGrpSpPr>
          <p:nvPr/>
        </p:nvGrpSpPr>
        <p:grpSpPr bwMode="auto">
          <a:xfrm>
            <a:off x="171450" y="854075"/>
            <a:ext cx="3181350" cy="2266950"/>
            <a:chOff x="1083" y="2298"/>
            <a:chExt cx="2004" cy="1428"/>
          </a:xfrm>
          <a:effectLst>
            <a:outerShdw blurRad="50800" dist="38100" dir="2700000">
              <a:srgbClr val="000000">
                <a:alpha val="43000"/>
              </a:srgbClr>
            </a:outerShdw>
          </a:effectLst>
        </p:grpSpPr>
        <p:pic>
          <p:nvPicPr>
            <p:cNvPr id="81954" name="Picture 18" descr="Al_Al_cs"/>
            <p:cNvPicPr>
              <a:picLocks noChangeAspect="1" noChangeArrowheads="1"/>
            </p:cNvPicPr>
            <p:nvPr/>
          </p:nvPicPr>
          <p:blipFill>
            <a:blip r:embed="rId4"/>
            <a:srcRect/>
            <a:stretch>
              <a:fillRect/>
            </a:stretch>
          </p:blipFill>
          <p:spPr bwMode="auto">
            <a:xfrm>
              <a:off x="1083" y="2298"/>
              <a:ext cx="2004" cy="1428"/>
            </a:xfrm>
            <a:prstGeom prst="rect">
              <a:avLst/>
            </a:prstGeom>
            <a:noFill/>
            <a:ln w="9525">
              <a:noFill/>
              <a:miter lim="800000"/>
              <a:headEnd/>
              <a:tailEnd/>
            </a:ln>
          </p:spPr>
        </p:pic>
        <p:sp>
          <p:nvSpPr>
            <p:cNvPr id="81955" name="Freeform 19"/>
            <p:cNvSpPr>
              <a:spLocks/>
            </p:cNvSpPr>
            <p:nvPr/>
          </p:nvSpPr>
          <p:spPr bwMode="auto">
            <a:xfrm>
              <a:off x="1290" y="2348"/>
              <a:ext cx="1682" cy="757"/>
            </a:xfrm>
            <a:custGeom>
              <a:avLst/>
              <a:gdLst>
                <a:gd name="T0" fmla="*/ 0 w 1682"/>
                <a:gd name="T1" fmla="*/ 757 h 757"/>
                <a:gd name="T2" fmla="*/ 69 w 1682"/>
                <a:gd name="T3" fmla="*/ 365 h 757"/>
                <a:gd name="T4" fmla="*/ 138 w 1682"/>
                <a:gd name="T5" fmla="*/ 88 h 757"/>
                <a:gd name="T6" fmla="*/ 208 w 1682"/>
                <a:gd name="T7" fmla="*/ 19 h 757"/>
                <a:gd name="T8" fmla="*/ 369 w 1682"/>
                <a:gd name="T9" fmla="*/ 204 h 757"/>
                <a:gd name="T10" fmla="*/ 668 w 1682"/>
                <a:gd name="T11" fmla="*/ 457 h 757"/>
                <a:gd name="T12" fmla="*/ 1037 w 1682"/>
                <a:gd name="T13" fmla="*/ 549 h 757"/>
                <a:gd name="T14" fmla="*/ 1083 w 1682"/>
                <a:gd name="T15" fmla="*/ 549 h 757"/>
                <a:gd name="T16" fmla="*/ 1221 w 1682"/>
                <a:gd name="T17" fmla="*/ 549 h 757"/>
                <a:gd name="T18" fmla="*/ 1498 w 1682"/>
                <a:gd name="T19" fmla="*/ 572 h 757"/>
                <a:gd name="T20" fmla="*/ 1682 w 1682"/>
                <a:gd name="T21" fmla="*/ 572 h 7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2"/>
                <a:gd name="T34" fmla="*/ 0 h 757"/>
                <a:gd name="T35" fmla="*/ 1682 w 1682"/>
                <a:gd name="T36" fmla="*/ 757 h 7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2" h="757">
                  <a:moveTo>
                    <a:pt x="0" y="757"/>
                  </a:moveTo>
                  <a:cubicBezTo>
                    <a:pt x="23" y="616"/>
                    <a:pt x="46" y="476"/>
                    <a:pt x="69" y="365"/>
                  </a:cubicBezTo>
                  <a:cubicBezTo>
                    <a:pt x="92" y="254"/>
                    <a:pt x="115" y="146"/>
                    <a:pt x="138" y="88"/>
                  </a:cubicBezTo>
                  <a:cubicBezTo>
                    <a:pt x="161" y="30"/>
                    <a:pt x="170" y="0"/>
                    <a:pt x="208" y="19"/>
                  </a:cubicBezTo>
                  <a:cubicBezTo>
                    <a:pt x="246" y="38"/>
                    <a:pt x="292" y="131"/>
                    <a:pt x="369" y="204"/>
                  </a:cubicBezTo>
                  <a:cubicBezTo>
                    <a:pt x="446" y="277"/>
                    <a:pt x="557" y="400"/>
                    <a:pt x="668" y="457"/>
                  </a:cubicBezTo>
                  <a:cubicBezTo>
                    <a:pt x="779" y="514"/>
                    <a:pt x="968" y="534"/>
                    <a:pt x="1037" y="549"/>
                  </a:cubicBezTo>
                  <a:cubicBezTo>
                    <a:pt x="1106" y="564"/>
                    <a:pt x="1052" y="549"/>
                    <a:pt x="1083" y="549"/>
                  </a:cubicBezTo>
                  <a:cubicBezTo>
                    <a:pt x="1114" y="549"/>
                    <a:pt x="1152" y="545"/>
                    <a:pt x="1221" y="549"/>
                  </a:cubicBezTo>
                  <a:cubicBezTo>
                    <a:pt x="1290" y="553"/>
                    <a:pt x="1421" y="568"/>
                    <a:pt x="1498" y="572"/>
                  </a:cubicBezTo>
                  <a:cubicBezTo>
                    <a:pt x="1575" y="576"/>
                    <a:pt x="1651" y="572"/>
                    <a:pt x="1682" y="572"/>
                  </a:cubicBezTo>
                </a:path>
              </a:pathLst>
            </a:custGeom>
            <a:noFill/>
            <a:ln w="28575">
              <a:solidFill>
                <a:srgbClr val="FF0000"/>
              </a:solidFill>
              <a:prstDash val="dash"/>
              <a:round/>
              <a:headEnd/>
              <a:tailEnd/>
            </a:ln>
          </p:spPr>
          <p:txBody>
            <a:bodyPr>
              <a:prstTxWarp prst="textNoShape">
                <a:avLst/>
              </a:prstTxWarp>
            </a:bodyPr>
            <a:lstStyle/>
            <a:p>
              <a:endParaRPr lang="en-US"/>
            </a:p>
          </p:txBody>
        </p:sp>
        <p:sp>
          <p:nvSpPr>
            <p:cNvPr id="81956" name="Freeform 20"/>
            <p:cNvSpPr>
              <a:spLocks/>
            </p:cNvSpPr>
            <p:nvPr/>
          </p:nvSpPr>
          <p:spPr bwMode="auto">
            <a:xfrm>
              <a:off x="1313" y="2755"/>
              <a:ext cx="1659" cy="31"/>
            </a:xfrm>
            <a:custGeom>
              <a:avLst/>
              <a:gdLst>
                <a:gd name="T0" fmla="*/ 0 w 1659"/>
                <a:gd name="T1" fmla="*/ 4 h 31"/>
                <a:gd name="T2" fmla="*/ 876 w 1659"/>
                <a:gd name="T3" fmla="*/ 4 h 31"/>
                <a:gd name="T4" fmla="*/ 1129 w 1659"/>
                <a:gd name="T5" fmla="*/ 27 h 31"/>
                <a:gd name="T6" fmla="*/ 1659 w 1659"/>
                <a:gd name="T7" fmla="*/ 27 h 31"/>
                <a:gd name="T8" fmla="*/ 0 60000 65536"/>
                <a:gd name="T9" fmla="*/ 0 60000 65536"/>
                <a:gd name="T10" fmla="*/ 0 60000 65536"/>
                <a:gd name="T11" fmla="*/ 0 60000 65536"/>
                <a:gd name="T12" fmla="*/ 0 w 1659"/>
                <a:gd name="T13" fmla="*/ 0 h 31"/>
                <a:gd name="T14" fmla="*/ 1659 w 1659"/>
                <a:gd name="T15" fmla="*/ 31 h 31"/>
              </a:gdLst>
              <a:ahLst/>
              <a:cxnLst>
                <a:cxn ang="T8">
                  <a:pos x="T0" y="T1"/>
                </a:cxn>
                <a:cxn ang="T9">
                  <a:pos x="T2" y="T3"/>
                </a:cxn>
                <a:cxn ang="T10">
                  <a:pos x="T4" y="T5"/>
                </a:cxn>
                <a:cxn ang="T11">
                  <a:pos x="T6" y="T7"/>
                </a:cxn>
              </a:cxnLst>
              <a:rect l="T12" t="T13" r="T14" b="T15"/>
              <a:pathLst>
                <a:path w="1659" h="31">
                  <a:moveTo>
                    <a:pt x="0" y="4"/>
                  </a:moveTo>
                  <a:cubicBezTo>
                    <a:pt x="344" y="2"/>
                    <a:pt x="688" y="0"/>
                    <a:pt x="876" y="4"/>
                  </a:cubicBezTo>
                  <a:cubicBezTo>
                    <a:pt x="1064" y="8"/>
                    <a:pt x="999" y="23"/>
                    <a:pt x="1129" y="27"/>
                  </a:cubicBezTo>
                  <a:cubicBezTo>
                    <a:pt x="1259" y="31"/>
                    <a:pt x="1571" y="27"/>
                    <a:pt x="1659" y="27"/>
                  </a:cubicBezTo>
                </a:path>
              </a:pathLst>
            </a:custGeom>
            <a:noFill/>
            <a:ln w="28575">
              <a:solidFill>
                <a:schemeClr val="tx1"/>
              </a:solidFill>
              <a:prstDash val="dash"/>
              <a:round/>
              <a:headEnd/>
              <a:tailEnd/>
            </a:ln>
          </p:spPr>
          <p:txBody>
            <a:bodyPr>
              <a:prstTxWarp prst="textNoShape">
                <a:avLst/>
              </a:prstTxWarp>
            </a:bodyPr>
            <a:lstStyle/>
            <a:p>
              <a:endParaRPr lang="en-US" dirty="0">
                <a:solidFill>
                  <a:schemeClr val="tx1"/>
                </a:solidFill>
              </a:endParaRPr>
            </a:p>
          </p:txBody>
        </p:sp>
        <p:sp>
          <p:nvSpPr>
            <p:cNvPr id="81957" name="Freeform 21"/>
            <p:cNvSpPr>
              <a:spLocks/>
            </p:cNvSpPr>
            <p:nvPr/>
          </p:nvSpPr>
          <p:spPr bwMode="auto">
            <a:xfrm>
              <a:off x="1290" y="2510"/>
              <a:ext cx="1682" cy="894"/>
            </a:xfrm>
            <a:custGeom>
              <a:avLst/>
              <a:gdLst>
                <a:gd name="T0" fmla="*/ 0 w 1682"/>
                <a:gd name="T1" fmla="*/ 894 h 894"/>
                <a:gd name="T2" fmla="*/ 185 w 1682"/>
                <a:gd name="T3" fmla="*/ 203 h 894"/>
                <a:gd name="T4" fmla="*/ 277 w 1682"/>
                <a:gd name="T5" fmla="*/ 19 h 894"/>
                <a:gd name="T6" fmla="*/ 530 w 1682"/>
                <a:gd name="T7" fmla="*/ 88 h 894"/>
                <a:gd name="T8" fmla="*/ 691 w 1682"/>
                <a:gd name="T9" fmla="*/ 226 h 894"/>
                <a:gd name="T10" fmla="*/ 968 w 1682"/>
                <a:gd name="T11" fmla="*/ 272 h 894"/>
                <a:gd name="T12" fmla="*/ 1198 w 1682"/>
                <a:gd name="T13" fmla="*/ 295 h 894"/>
                <a:gd name="T14" fmla="*/ 1682 w 1682"/>
                <a:gd name="T15" fmla="*/ 295 h 894"/>
                <a:gd name="T16" fmla="*/ 0 60000 65536"/>
                <a:gd name="T17" fmla="*/ 0 60000 65536"/>
                <a:gd name="T18" fmla="*/ 0 60000 65536"/>
                <a:gd name="T19" fmla="*/ 0 60000 65536"/>
                <a:gd name="T20" fmla="*/ 0 60000 65536"/>
                <a:gd name="T21" fmla="*/ 0 60000 65536"/>
                <a:gd name="T22" fmla="*/ 0 60000 65536"/>
                <a:gd name="T23" fmla="*/ 0 60000 65536"/>
                <a:gd name="T24" fmla="*/ 0 w 1682"/>
                <a:gd name="T25" fmla="*/ 0 h 894"/>
                <a:gd name="T26" fmla="*/ 1682 w 1682"/>
                <a:gd name="T27" fmla="*/ 894 h 8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2" h="894">
                  <a:moveTo>
                    <a:pt x="0" y="894"/>
                  </a:moveTo>
                  <a:cubicBezTo>
                    <a:pt x="69" y="621"/>
                    <a:pt x="139" y="349"/>
                    <a:pt x="185" y="203"/>
                  </a:cubicBezTo>
                  <a:cubicBezTo>
                    <a:pt x="231" y="57"/>
                    <a:pt x="220" y="38"/>
                    <a:pt x="277" y="19"/>
                  </a:cubicBezTo>
                  <a:cubicBezTo>
                    <a:pt x="334" y="0"/>
                    <a:pt x="461" y="53"/>
                    <a:pt x="530" y="88"/>
                  </a:cubicBezTo>
                  <a:cubicBezTo>
                    <a:pt x="599" y="123"/>
                    <a:pt x="618" y="195"/>
                    <a:pt x="691" y="226"/>
                  </a:cubicBezTo>
                  <a:cubicBezTo>
                    <a:pt x="764" y="257"/>
                    <a:pt x="884" y="261"/>
                    <a:pt x="968" y="272"/>
                  </a:cubicBezTo>
                  <a:cubicBezTo>
                    <a:pt x="1052" y="283"/>
                    <a:pt x="1079" y="291"/>
                    <a:pt x="1198" y="295"/>
                  </a:cubicBezTo>
                  <a:cubicBezTo>
                    <a:pt x="1317" y="299"/>
                    <a:pt x="1601" y="295"/>
                    <a:pt x="1682" y="295"/>
                  </a:cubicBezTo>
                </a:path>
              </a:pathLst>
            </a:custGeom>
            <a:noFill/>
            <a:ln w="28575">
              <a:solidFill>
                <a:srgbClr val="294390"/>
              </a:solidFill>
              <a:prstDash val="dash"/>
              <a:round/>
              <a:headEnd/>
              <a:tailEnd/>
            </a:ln>
          </p:spPr>
          <p:txBody>
            <a:bodyPr>
              <a:prstTxWarp prst="textNoShape">
                <a:avLst/>
              </a:prstTxWarp>
            </a:bodyPr>
            <a:lstStyle/>
            <a:p>
              <a:endParaRPr lang="en-US"/>
            </a:p>
          </p:txBody>
        </p:sp>
        <p:sp>
          <p:nvSpPr>
            <p:cNvPr id="2845718" name="Text Box 22"/>
            <p:cNvSpPr txBox="1">
              <a:spLocks noChangeArrowheads="1"/>
            </p:cNvSpPr>
            <p:nvPr/>
          </p:nvSpPr>
          <p:spPr bwMode="auto">
            <a:xfrm>
              <a:off x="1382" y="3036"/>
              <a:ext cx="220" cy="194"/>
            </a:xfrm>
            <a:prstGeom prst="rect">
              <a:avLst/>
            </a:prstGeom>
            <a:solidFill>
              <a:schemeClr val="bg1"/>
            </a:solidFill>
            <a:ln w="9525">
              <a:noFill/>
              <a:miter lim="800000"/>
              <a:headEnd/>
              <a:tailEnd/>
            </a:ln>
            <a:effectLst/>
          </p:spPr>
          <p:txBody>
            <a:bodyPr wrap="none" lIns="45720" rIns="45720">
              <a:prstTxWarp prst="textNoShape">
                <a:avLst/>
              </a:prstTxWarp>
              <a:spAutoFit/>
            </a:bodyPr>
            <a:lstStyle/>
            <a:p>
              <a:pPr algn="ctr" eaLnBrk="1" hangingPunct="1">
                <a:lnSpc>
                  <a:spcPct val="100000"/>
                </a:lnSpc>
                <a:spcBef>
                  <a:spcPct val="0"/>
                </a:spcBef>
                <a:defRPr/>
              </a:pPr>
              <a:r>
                <a:rPr lang="en-US" sz="1400" b="1">
                  <a:effectLst>
                    <a:outerShdw blurRad="38100" dist="38100" dir="2700000" algn="tl">
                      <a:srgbClr val="DDDDDD"/>
                    </a:outerShdw>
                  </a:effectLst>
                </a:rPr>
                <a:t>ST</a:t>
              </a:r>
            </a:p>
          </p:txBody>
        </p:sp>
        <p:sp>
          <p:nvSpPr>
            <p:cNvPr id="2845719" name="Text Box 23"/>
            <p:cNvSpPr txBox="1">
              <a:spLocks noChangeArrowheads="1"/>
            </p:cNvSpPr>
            <p:nvPr/>
          </p:nvSpPr>
          <p:spPr bwMode="auto">
            <a:xfrm>
              <a:off x="2627" y="2575"/>
              <a:ext cx="176" cy="194"/>
            </a:xfrm>
            <a:prstGeom prst="rect">
              <a:avLst/>
            </a:prstGeom>
            <a:solidFill>
              <a:schemeClr val="bg1"/>
            </a:solidFill>
            <a:ln w="9525">
              <a:noFill/>
              <a:miter lim="800000"/>
              <a:headEnd/>
              <a:tailEnd/>
            </a:ln>
            <a:effectLst/>
          </p:spPr>
          <p:txBody>
            <a:bodyPr wrap="none" lIns="45720" rIns="45720">
              <a:prstTxWarp prst="textNoShape">
                <a:avLst/>
              </a:prstTxWarp>
              <a:spAutoFit/>
            </a:bodyPr>
            <a:lstStyle/>
            <a:p>
              <a:pPr algn="ctr" eaLnBrk="1" hangingPunct="1">
                <a:lnSpc>
                  <a:spcPct val="100000"/>
                </a:lnSpc>
                <a:spcBef>
                  <a:spcPct val="0"/>
                </a:spcBef>
                <a:defRPr/>
              </a:pPr>
              <a:r>
                <a:rPr lang="en-US" sz="1400" b="1" dirty="0">
                  <a:solidFill>
                    <a:srgbClr val="000000"/>
                  </a:solidFill>
                  <a:effectLst>
                    <a:outerShdw blurRad="38100" dist="38100" dir="2700000" algn="tl">
                      <a:srgbClr val="DDDDDD"/>
                    </a:outerShdw>
                  </a:effectLst>
                </a:rPr>
                <a:t>W</a:t>
              </a:r>
            </a:p>
          </p:txBody>
        </p:sp>
        <p:sp>
          <p:nvSpPr>
            <p:cNvPr id="2845720" name="AutoShape 24"/>
            <p:cNvSpPr>
              <a:spLocks noChangeArrowheads="1"/>
            </p:cNvSpPr>
            <p:nvPr/>
          </p:nvSpPr>
          <p:spPr bwMode="auto">
            <a:xfrm>
              <a:off x="2273" y="2321"/>
              <a:ext cx="732" cy="222"/>
            </a:xfrm>
            <a:prstGeom prst="flowChartAlternateProcess">
              <a:avLst/>
            </a:prstGeom>
            <a:solidFill>
              <a:schemeClr val="bg1"/>
            </a:solidFill>
            <a:ln w="28575">
              <a:solidFill>
                <a:srgbClr val="FF0000"/>
              </a:solidFill>
              <a:miter lim="800000"/>
              <a:headEnd/>
              <a:tailEnd/>
            </a:ln>
            <a:effectLst/>
          </p:spPr>
          <p:txBody>
            <a:bodyPr wrap="none" lIns="45720" rIns="45720" anchor="ctr">
              <a:prstTxWarp prst="textNoShape">
                <a:avLst/>
              </a:prstTxWarp>
              <a:spAutoFit/>
            </a:bodyPr>
            <a:lstStyle/>
            <a:p>
              <a:pPr algn="ctr" eaLnBrk="1" hangingPunct="1">
                <a:lnSpc>
                  <a:spcPct val="100000"/>
                </a:lnSpc>
                <a:spcBef>
                  <a:spcPct val="0"/>
                </a:spcBef>
                <a:defRPr/>
              </a:pPr>
              <a:r>
                <a:rPr lang="en-US" sz="1400" b="1" baseline="30000" dirty="0">
                  <a:solidFill>
                    <a:srgbClr val="FF0000"/>
                  </a:solidFill>
                  <a:effectLst>
                    <a:outerShdw blurRad="38100" dist="38100" dir="2700000" algn="tl">
                      <a:srgbClr val="DDDDDD"/>
                    </a:outerShdw>
                  </a:effectLst>
                </a:rPr>
                <a:t>27</a:t>
              </a:r>
              <a:r>
                <a:rPr lang="en-US" sz="1400" b="1" dirty="0">
                  <a:solidFill>
                    <a:srgbClr val="FF0000"/>
                  </a:solidFill>
                  <a:effectLst>
                    <a:outerShdw blurRad="38100" dist="38100" dir="2700000" algn="tl">
                      <a:srgbClr val="DDDDDD"/>
                    </a:outerShdw>
                  </a:effectLst>
                </a:rPr>
                <a:t>Al+p</a:t>
              </a:r>
              <a:r>
                <a:rPr lang="en-US" sz="1400" b="1" dirty="0">
                  <a:solidFill>
                    <a:srgbClr val="FF0000"/>
                  </a:solidFill>
                  <a:effectLst>
                    <a:outerShdw blurRad="38100" dist="38100" dir="2700000" algn="tl">
                      <a:srgbClr val="DDDDDD"/>
                    </a:outerShdw>
                  </a:effectLst>
                  <a:sym typeface="Wingdings" charset="2"/>
                </a:rPr>
                <a:t></a:t>
              </a:r>
              <a:r>
                <a:rPr lang="en-US" sz="1400" b="1" baseline="30000" dirty="0">
                  <a:solidFill>
                    <a:srgbClr val="FF0000"/>
                  </a:solidFill>
                  <a:effectLst>
                    <a:outerShdw blurRad="38100" dist="38100" dir="2700000" algn="tl">
                      <a:srgbClr val="DDDDDD"/>
                    </a:outerShdw>
                  </a:effectLst>
                </a:rPr>
                <a:t>26</a:t>
              </a:r>
              <a:r>
                <a:rPr lang="en-US" sz="1400" b="1" dirty="0">
                  <a:solidFill>
                    <a:srgbClr val="FF0000"/>
                  </a:solidFill>
                  <a:effectLst>
                    <a:outerShdw blurRad="38100" dist="38100" dir="2700000" algn="tl">
                      <a:srgbClr val="DDDDDD"/>
                    </a:outerShdw>
                  </a:effectLst>
                </a:rPr>
                <a:t>Al</a:t>
              </a:r>
            </a:p>
          </p:txBody>
        </p:sp>
      </p:grpSp>
      <p:sp>
        <p:nvSpPr>
          <p:cNvPr id="81938" name="AutoShape 25" descr="70%"/>
          <p:cNvSpPr>
            <a:spLocks noChangeArrowheads="1"/>
          </p:cNvSpPr>
          <p:nvPr/>
        </p:nvSpPr>
        <p:spPr bwMode="auto">
          <a:xfrm>
            <a:off x="4133850" y="2279650"/>
            <a:ext cx="538163" cy="1206500"/>
          </a:xfrm>
          <a:prstGeom prst="notchedRightArrow">
            <a:avLst>
              <a:gd name="adj1" fmla="val 50000"/>
              <a:gd name="adj2" fmla="val 25000"/>
            </a:avLst>
          </a:prstGeom>
          <a:pattFill prst="pct70">
            <a:fgClr>
              <a:srgbClr val="FF0000"/>
            </a:fgClr>
            <a:bgClr>
              <a:srgbClr val="FFFFFF"/>
            </a:bgClr>
          </a:pattFill>
          <a:ln w="9525">
            <a:solidFill>
              <a:srgbClr val="FF0000"/>
            </a:solidFill>
            <a:miter lim="800000"/>
            <a:headEnd/>
            <a:tailEnd/>
          </a:ln>
        </p:spPr>
        <p:txBody>
          <a:bodyPr wrap="none" anchor="ctr">
            <a:prstTxWarp prst="textNoShape">
              <a:avLst/>
            </a:prstTxWarp>
          </a:bodyPr>
          <a:lstStyle/>
          <a:p>
            <a:endParaRPr lang="en-US"/>
          </a:p>
        </p:txBody>
      </p:sp>
      <p:sp>
        <p:nvSpPr>
          <p:cNvPr id="2845722" name="Rectangle 26"/>
          <p:cNvSpPr>
            <a:spLocks noGrp="1" noChangeArrowheads="1"/>
          </p:cNvSpPr>
          <p:nvPr>
            <p:ph type="body" idx="1"/>
          </p:nvPr>
        </p:nvSpPr>
        <p:spPr>
          <a:xfrm>
            <a:off x="228601" y="4745038"/>
            <a:ext cx="4445000" cy="1563505"/>
          </a:xfrm>
          <a:noFill/>
        </p:spPr>
        <p:txBody>
          <a:bodyPr wrap="square" tIns="91440" bIns="91440" anchor="ctr">
            <a:spAutoFit/>
          </a:bodyPr>
          <a:lstStyle/>
          <a:p>
            <a:pPr marL="114300" indent="-114300" eaLnBrk="1" hangingPunct="1">
              <a:buClr>
                <a:srgbClr val="333399"/>
              </a:buClr>
              <a:buNone/>
              <a:defRPr/>
            </a:pPr>
            <a:r>
              <a:rPr lang="en-US" sz="1600" dirty="0" smtClean="0">
                <a:solidFill>
                  <a:srgbClr val="1F497D"/>
                </a:solidFill>
                <a:ea typeface="+mn-ea"/>
                <a:cs typeface="+mn-cs"/>
              </a:rPr>
              <a:t>In determination of the propagation parameters one has to take into account:</a:t>
            </a:r>
          </a:p>
          <a:p>
            <a:pPr marL="114300" indent="-114300" eaLnBrk="1" hangingPunct="1">
              <a:buClr>
                <a:srgbClr val="333399"/>
              </a:buClr>
              <a:defRPr/>
            </a:pPr>
            <a:r>
              <a:rPr lang="en-US" sz="1600" dirty="0" smtClean="0">
                <a:solidFill>
                  <a:srgbClr val="1F497D"/>
                </a:solidFill>
                <a:ea typeface="+mn-ea"/>
                <a:cs typeface="+mn-cs"/>
              </a:rPr>
              <a:t>Errors </a:t>
            </a:r>
            <a:r>
              <a:rPr lang="en-US" sz="1600" dirty="0">
                <a:solidFill>
                  <a:srgbClr val="1F497D"/>
                </a:solidFill>
                <a:ea typeface="+mn-ea"/>
                <a:cs typeface="+mn-cs"/>
              </a:rPr>
              <a:t>in CR measurements </a:t>
            </a:r>
            <a:r>
              <a:rPr lang="en-US" sz="1600" dirty="0" smtClean="0">
                <a:solidFill>
                  <a:srgbClr val="1F497D"/>
                </a:solidFill>
                <a:ea typeface="+mn-ea"/>
                <a:cs typeface="+mn-cs"/>
              </a:rPr>
              <a:t>(@ HE </a:t>
            </a:r>
            <a:r>
              <a:rPr lang="en-US" sz="1600" dirty="0">
                <a:solidFill>
                  <a:srgbClr val="1F497D"/>
                </a:solidFill>
                <a:ea typeface="+mn-ea"/>
                <a:cs typeface="+mn-cs"/>
              </a:rPr>
              <a:t>&amp; LE)</a:t>
            </a:r>
          </a:p>
          <a:p>
            <a:pPr marL="114300" indent="-114300" eaLnBrk="1" hangingPunct="1">
              <a:buClr>
                <a:srgbClr val="333399"/>
              </a:buClr>
              <a:defRPr/>
            </a:pPr>
            <a:r>
              <a:rPr lang="en-US" sz="1600" dirty="0">
                <a:solidFill>
                  <a:srgbClr val="1F497D"/>
                </a:solidFill>
                <a:ea typeface="+mn-ea"/>
                <a:cs typeface="+mn-cs"/>
              </a:rPr>
              <a:t>Errors in production cross sections</a:t>
            </a:r>
          </a:p>
          <a:p>
            <a:pPr marL="114300" indent="-114300" eaLnBrk="1" hangingPunct="1">
              <a:buClr>
                <a:srgbClr val="333399"/>
              </a:buClr>
              <a:defRPr/>
            </a:pPr>
            <a:r>
              <a:rPr lang="en-US" sz="1600" dirty="0">
                <a:solidFill>
                  <a:srgbClr val="1F497D"/>
                </a:solidFill>
                <a:ea typeface="+mn-ea"/>
                <a:cs typeface="+mn-cs"/>
              </a:rPr>
              <a:t>Errors in the lifetime estimates</a:t>
            </a:r>
          </a:p>
        </p:txBody>
      </p:sp>
      <p:grpSp>
        <p:nvGrpSpPr>
          <p:cNvPr id="3" name="Group 27"/>
          <p:cNvGrpSpPr>
            <a:grpSpLocks/>
          </p:cNvGrpSpPr>
          <p:nvPr/>
        </p:nvGrpSpPr>
        <p:grpSpPr bwMode="auto">
          <a:xfrm>
            <a:off x="903288" y="2208213"/>
            <a:ext cx="3198812" cy="2292350"/>
            <a:chOff x="553" y="1999"/>
            <a:chExt cx="2015" cy="1444"/>
          </a:xfrm>
        </p:grpSpPr>
        <p:grpSp>
          <p:nvGrpSpPr>
            <p:cNvPr id="4" name="Group 28"/>
            <p:cNvGrpSpPr>
              <a:grpSpLocks/>
            </p:cNvGrpSpPr>
            <p:nvPr/>
          </p:nvGrpSpPr>
          <p:grpSpPr bwMode="auto">
            <a:xfrm>
              <a:off x="553" y="1999"/>
              <a:ext cx="2015" cy="1444"/>
              <a:chOff x="138" y="939"/>
              <a:chExt cx="2015" cy="1444"/>
            </a:xfrm>
          </p:grpSpPr>
          <p:pic>
            <p:nvPicPr>
              <p:cNvPr id="81947" name="Picture 29" descr="Si_Al_cs"/>
              <p:cNvPicPr>
                <a:picLocks noChangeAspect="1" noChangeArrowheads="1"/>
              </p:cNvPicPr>
              <p:nvPr/>
            </p:nvPicPr>
            <p:blipFill>
              <a:blip r:embed="rId5"/>
              <a:srcRect/>
              <a:stretch>
                <a:fillRect/>
              </a:stretch>
            </p:blipFill>
            <p:spPr bwMode="auto">
              <a:xfrm>
                <a:off x="138" y="939"/>
                <a:ext cx="2015" cy="1444"/>
              </a:xfrm>
              <a:prstGeom prst="rect">
                <a:avLst/>
              </a:prstGeom>
              <a:noFill/>
              <a:ln w="9525">
                <a:noFill/>
                <a:miter lim="800000"/>
                <a:headEnd/>
                <a:tailEnd/>
              </a:ln>
            </p:spPr>
          </p:pic>
          <p:sp>
            <p:nvSpPr>
              <p:cNvPr id="2845726" name="AutoShape 30"/>
              <p:cNvSpPr>
                <a:spLocks noChangeArrowheads="1"/>
              </p:cNvSpPr>
              <p:nvPr/>
            </p:nvSpPr>
            <p:spPr bwMode="auto">
              <a:xfrm>
                <a:off x="1350" y="939"/>
                <a:ext cx="752" cy="222"/>
              </a:xfrm>
              <a:prstGeom prst="flowChartAlternateProcess">
                <a:avLst/>
              </a:prstGeom>
              <a:solidFill>
                <a:schemeClr val="bg1"/>
              </a:solidFill>
              <a:ln w="28575">
                <a:solidFill>
                  <a:srgbClr val="FF0000"/>
                </a:solidFill>
                <a:miter lim="800000"/>
                <a:headEnd/>
                <a:tailEnd/>
              </a:ln>
              <a:effectLst/>
            </p:spPr>
            <p:txBody>
              <a:bodyPr wrap="none" lIns="45720" rIns="45720" anchor="ctr">
                <a:prstTxWarp prst="textNoShape">
                  <a:avLst/>
                </a:prstTxWarp>
                <a:spAutoFit/>
              </a:bodyPr>
              <a:lstStyle/>
              <a:p>
                <a:pPr algn="ctr" eaLnBrk="1" hangingPunct="1">
                  <a:lnSpc>
                    <a:spcPct val="100000"/>
                  </a:lnSpc>
                  <a:spcBef>
                    <a:spcPct val="0"/>
                  </a:spcBef>
                  <a:defRPr/>
                </a:pPr>
                <a:r>
                  <a:rPr lang="en-US" sz="1400" b="1" baseline="30000">
                    <a:solidFill>
                      <a:srgbClr val="FF0000"/>
                    </a:solidFill>
                    <a:effectLst>
                      <a:outerShdw blurRad="38100" dist="38100" dir="2700000" algn="tl">
                        <a:srgbClr val="DDDDDD"/>
                      </a:outerShdw>
                    </a:effectLst>
                  </a:rPr>
                  <a:t>nat</a:t>
                </a:r>
                <a:r>
                  <a:rPr lang="en-US" sz="1400" b="1">
                    <a:solidFill>
                      <a:srgbClr val="FF0000"/>
                    </a:solidFill>
                    <a:effectLst>
                      <a:outerShdw blurRad="38100" dist="38100" dir="2700000" algn="tl">
                        <a:srgbClr val="DDDDDD"/>
                      </a:outerShdw>
                    </a:effectLst>
                  </a:rPr>
                  <a:t>Si+p</a:t>
                </a:r>
                <a:r>
                  <a:rPr lang="en-US" sz="1400" b="1">
                    <a:solidFill>
                      <a:srgbClr val="FF0000"/>
                    </a:solidFill>
                    <a:effectLst>
                      <a:outerShdw blurRad="38100" dist="38100" dir="2700000" algn="tl">
                        <a:srgbClr val="DDDDDD"/>
                      </a:outerShdw>
                    </a:effectLst>
                    <a:sym typeface="Wingdings" charset="2"/>
                  </a:rPr>
                  <a:t></a:t>
                </a:r>
                <a:r>
                  <a:rPr lang="en-US" sz="1400" b="1" baseline="30000">
                    <a:solidFill>
                      <a:srgbClr val="FF0000"/>
                    </a:solidFill>
                    <a:effectLst>
                      <a:outerShdw blurRad="38100" dist="38100" dir="2700000" algn="tl">
                        <a:srgbClr val="DDDDDD"/>
                      </a:outerShdw>
                    </a:effectLst>
                  </a:rPr>
                  <a:t>26</a:t>
                </a:r>
                <a:r>
                  <a:rPr lang="en-US" sz="1400" b="1">
                    <a:solidFill>
                      <a:srgbClr val="FF0000"/>
                    </a:solidFill>
                    <a:effectLst>
                      <a:outerShdw blurRad="38100" dist="38100" dir="2700000" algn="tl">
                        <a:srgbClr val="DDDDDD"/>
                      </a:outerShdw>
                    </a:effectLst>
                  </a:rPr>
                  <a:t>Al</a:t>
                </a:r>
              </a:p>
            </p:txBody>
          </p:sp>
          <p:sp>
            <p:nvSpPr>
              <p:cNvPr id="81949" name="Freeform 31"/>
              <p:cNvSpPr>
                <a:spLocks/>
              </p:cNvSpPr>
              <p:nvPr/>
            </p:nvSpPr>
            <p:spPr bwMode="auto">
              <a:xfrm>
                <a:off x="576" y="1092"/>
                <a:ext cx="1482" cy="1068"/>
              </a:xfrm>
              <a:custGeom>
                <a:avLst/>
                <a:gdLst>
                  <a:gd name="T0" fmla="*/ 0 w 1482"/>
                  <a:gd name="T1" fmla="*/ 1068 h 1068"/>
                  <a:gd name="T2" fmla="*/ 46 w 1482"/>
                  <a:gd name="T3" fmla="*/ 607 h 1068"/>
                  <a:gd name="T4" fmla="*/ 92 w 1482"/>
                  <a:gd name="T5" fmla="*/ 169 h 1068"/>
                  <a:gd name="T6" fmla="*/ 138 w 1482"/>
                  <a:gd name="T7" fmla="*/ 8 h 1068"/>
                  <a:gd name="T8" fmla="*/ 300 w 1482"/>
                  <a:gd name="T9" fmla="*/ 123 h 1068"/>
                  <a:gd name="T10" fmla="*/ 507 w 1482"/>
                  <a:gd name="T11" fmla="*/ 239 h 1068"/>
                  <a:gd name="T12" fmla="*/ 806 w 1482"/>
                  <a:gd name="T13" fmla="*/ 308 h 1068"/>
                  <a:gd name="T14" fmla="*/ 1129 w 1482"/>
                  <a:gd name="T15" fmla="*/ 354 h 1068"/>
                  <a:gd name="T16" fmla="*/ 1428 w 1482"/>
                  <a:gd name="T17" fmla="*/ 377 h 1068"/>
                  <a:gd name="T18" fmla="*/ 1452 w 1482"/>
                  <a:gd name="T19" fmla="*/ 377 h 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82"/>
                  <a:gd name="T31" fmla="*/ 0 h 1068"/>
                  <a:gd name="T32" fmla="*/ 1482 w 1482"/>
                  <a:gd name="T33" fmla="*/ 1068 h 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82" h="1068">
                    <a:moveTo>
                      <a:pt x="0" y="1068"/>
                    </a:moveTo>
                    <a:cubicBezTo>
                      <a:pt x="15" y="912"/>
                      <a:pt x="31" y="757"/>
                      <a:pt x="46" y="607"/>
                    </a:cubicBezTo>
                    <a:cubicBezTo>
                      <a:pt x="61" y="457"/>
                      <a:pt x="77" y="269"/>
                      <a:pt x="92" y="169"/>
                    </a:cubicBezTo>
                    <a:cubicBezTo>
                      <a:pt x="107" y="69"/>
                      <a:pt x="103" y="16"/>
                      <a:pt x="138" y="8"/>
                    </a:cubicBezTo>
                    <a:cubicBezTo>
                      <a:pt x="173" y="0"/>
                      <a:pt x="239" y="85"/>
                      <a:pt x="300" y="123"/>
                    </a:cubicBezTo>
                    <a:cubicBezTo>
                      <a:pt x="361" y="161"/>
                      <a:pt x="423" y="208"/>
                      <a:pt x="507" y="239"/>
                    </a:cubicBezTo>
                    <a:cubicBezTo>
                      <a:pt x="591" y="270"/>
                      <a:pt x="702" y="289"/>
                      <a:pt x="806" y="308"/>
                    </a:cubicBezTo>
                    <a:cubicBezTo>
                      <a:pt x="910" y="327"/>
                      <a:pt x="1025" y="342"/>
                      <a:pt x="1129" y="354"/>
                    </a:cubicBezTo>
                    <a:cubicBezTo>
                      <a:pt x="1233" y="366"/>
                      <a:pt x="1374" y="373"/>
                      <a:pt x="1428" y="377"/>
                    </a:cubicBezTo>
                    <a:cubicBezTo>
                      <a:pt x="1482" y="381"/>
                      <a:pt x="1467" y="379"/>
                      <a:pt x="1452" y="377"/>
                    </a:cubicBezTo>
                  </a:path>
                </a:pathLst>
              </a:custGeom>
              <a:noFill/>
              <a:ln w="28575">
                <a:solidFill>
                  <a:srgbClr val="FF0000"/>
                </a:solidFill>
                <a:prstDash val="dash"/>
                <a:round/>
                <a:headEnd/>
                <a:tailEnd/>
              </a:ln>
            </p:spPr>
            <p:txBody>
              <a:bodyPr>
                <a:prstTxWarp prst="textNoShape">
                  <a:avLst/>
                </a:prstTxWarp>
              </a:bodyPr>
              <a:lstStyle/>
              <a:p>
                <a:endParaRPr lang="en-US"/>
              </a:p>
            </p:txBody>
          </p:sp>
          <p:sp>
            <p:nvSpPr>
              <p:cNvPr id="2845728" name="Text Box 32"/>
              <p:cNvSpPr txBox="1">
                <a:spLocks noChangeArrowheads="1"/>
              </p:cNvSpPr>
              <p:nvPr/>
            </p:nvSpPr>
            <p:spPr bwMode="auto">
              <a:xfrm>
                <a:off x="392" y="1238"/>
                <a:ext cx="176" cy="194"/>
              </a:xfrm>
              <a:prstGeom prst="rect">
                <a:avLst/>
              </a:prstGeom>
              <a:solidFill>
                <a:schemeClr val="bg1"/>
              </a:solidFill>
              <a:ln w="9525">
                <a:noFill/>
                <a:miter lim="800000"/>
                <a:headEnd/>
                <a:tailEnd/>
              </a:ln>
              <a:effectLst/>
            </p:spPr>
            <p:txBody>
              <a:bodyPr wrap="none" lIns="45720" rIns="45720">
                <a:prstTxWarp prst="textNoShape">
                  <a:avLst/>
                </a:prstTxWarp>
                <a:spAutoFit/>
              </a:bodyPr>
              <a:lstStyle/>
              <a:p>
                <a:pPr algn="ctr" eaLnBrk="1" hangingPunct="1">
                  <a:lnSpc>
                    <a:spcPct val="100000"/>
                  </a:lnSpc>
                  <a:spcBef>
                    <a:spcPct val="0"/>
                  </a:spcBef>
                  <a:defRPr/>
                </a:pPr>
                <a:r>
                  <a:rPr lang="en-US" sz="1400" b="1" dirty="0">
                    <a:solidFill>
                      <a:srgbClr val="000000"/>
                    </a:solidFill>
                    <a:effectLst>
                      <a:outerShdw blurRad="38100" dist="38100" dir="2700000" algn="tl">
                        <a:srgbClr val="DDDDDD"/>
                      </a:outerShdw>
                    </a:effectLst>
                  </a:rPr>
                  <a:t>W</a:t>
                </a:r>
              </a:p>
            </p:txBody>
          </p:sp>
          <p:sp>
            <p:nvSpPr>
              <p:cNvPr id="81951" name="Freeform 33"/>
              <p:cNvSpPr>
                <a:spLocks/>
              </p:cNvSpPr>
              <p:nvPr/>
            </p:nvSpPr>
            <p:spPr bwMode="auto">
              <a:xfrm>
                <a:off x="369" y="1257"/>
                <a:ext cx="1659" cy="31"/>
              </a:xfrm>
              <a:custGeom>
                <a:avLst/>
                <a:gdLst>
                  <a:gd name="T0" fmla="*/ 0 w 1659"/>
                  <a:gd name="T1" fmla="*/ 4 h 31"/>
                  <a:gd name="T2" fmla="*/ 530 w 1659"/>
                  <a:gd name="T3" fmla="*/ 4 h 31"/>
                  <a:gd name="T4" fmla="*/ 967 w 1659"/>
                  <a:gd name="T5" fmla="*/ 4 h 31"/>
                  <a:gd name="T6" fmla="*/ 1290 w 1659"/>
                  <a:gd name="T7" fmla="*/ 27 h 31"/>
                  <a:gd name="T8" fmla="*/ 1659 w 1659"/>
                  <a:gd name="T9" fmla="*/ 27 h 31"/>
                  <a:gd name="T10" fmla="*/ 0 60000 65536"/>
                  <a:gd name="T11" fmla="*/ 0 60000 65536"/>
                  <a:gd name="T12" fmla="*/ 0 60000 65536"/>
                  <a:gd name="T13" fmla="*/ 0 60000 65536"/>
                  <a:gd name="T14" fmla="*/ 0 60000 65536"/>
                  <a:gd name="T15" fmla="*/ 0 w 1659"/>
                  <a:gd name="T16" fmla="*/ 0 h 31"/>
                  <a:gd name="T17" fmla="*/ 1659 w 1659"/>
                  <a:gd name="T18" fmla="*/ 31 h 31"/>
                </a:gdLst>
                <a:ahLst/>
                <a:cxnLst>
                  <a:cxn ang="T10">
                    <a:pos x="T0" y="T1"/>
                  </a:cxn>
                  <a:cxn ang="T11">
                    <a:pos x="T2" y="T3"/>
                  </a:cxn>
                  <a:cxn ang="T12">
                    <a:pos x="T4" y="T5"/>
                  </a:cxn>
                  <a:cxn ang="T13">
                    <a:pos x="T6" y="T7"/>
                  </a:cxn>
                  <a:cxn ang="T14">
                    <a:pos x="T8" y="T9"/>
                  </a:cxn>
                </a:cxnLst>
                <a:rect l="T15" t="T16" r="T17" b="T18"/>
                <a:pathLst>
                  <a:path w="1659" h="31">
                    <a:moveTo>
                      <a:pt x="0" y="4"/>
                    </a:moveTo>
                    <a:cubicBezTo>
                      <a:pt x="184" y="4"/>
                      <a:pt x="369" y="4"/>
                      <a:pt x="530" y="4"/>
                    </a:cubicBezTo>
                    <a:cubicBezTo>
                      <a:pt x="691" y="4"/>
                      <a:pt x="840" y="0"/>
                      <a:pt x="967" y="4"/>
                    </a:cubicBezTo>
                    <a:cubicBezTo>
                      <a:pt x="1094" y="8"/>
                      <a:pt x="1175" y="23"/>
                      <a:pt x="1290" y="27"/>
                    </a:cubicBezTo>
                    <a:cubicBezTo>
                      <a:pt x="1405" y="31"/>
                      <a:pt x="1532" y="29"/>
                      <a:pt x="1659" y="27"/>
                    </a:cubicBezTo>
                  </a:path>
                </a:pathLst>
              </a:custGeom>
              <a:noFill/>
              <a:ln w="28575">
                <a:solidFill>
                  <a:srgbClr val="000000"/>
                </a:solidFill>
                <a:prstDash val="dash"/>
                <a:round/>
                <a:headEnd/>
                <a:tailEnd/>
              </a:ln>
            </p:spPr>
            <p:txBody>
              <a:bodyPr>
                <a:prstTxWarp prst="textNoShape">
                  <a:avLst/>
                </a:prstTxWarp>
              </a:bodyPr>
              <a:lstStyle/>
              <a:p>
                <a:endParaRPr lang="en-US"/>
              </a:p>
            </p:txBody>
          </p:sp>
          <p:sp>
            <p:nvSpPr>
              <p:cNvPr id="2845730" name="Text Box 34"/>
              <p:cNvSpPr txBox="1">
                <a:spLocks noChangeArrowheads="1"/>
              </p:cNvSpPr>
              <p:nvPr/>
            </p:nvSpPr>
            <p:spPr bwMode="auto">
              <a:xfrm>
                <a:off x="968" y="1008"/>
                <a:ext cx="220" cy="194"/>
              </a:xfrm>
              <a:prstGeom prst="rect">
                <a:avLst/>
              </a:prstGeom>
              <a:solidFill>
                <a:schemeClr val="bg1"/>
              </a:solidFill>
              <a:ln w="9525">
                <a:noFill/>
                <a:miter lim="800000"/>
                <a:headEnd/>
                <a:tailEnd/>
              </a:ln>
              <a:effectLst/>
            </p:spPr>
            <p:txBody>
              <a:bodyPr wrap="none" lIns="45720" rIns="45720">
                <a:prstTxWarp prst="textNoShape">
                  <a:avLst/>
                </a:prstTxWarp>
                <a:spAutoFit/>
              </a:bodyPr>
              <a:lstStyle/>
              <a:p>
                <a:pPr algn="ctr" eaLnBrk="1" hangingPunct="1">
                  <a:lnSpc>
                    <a:spcPct val="100000"/>
                  </a:lnSpc>
                  <a:spcBef>
                    <a:spcPct val="0"/>
                  </a:spcBef>
                  <a:defRPr/>
                </a:pPr>
                <a:r>
                  <a:rPr lang="en-US" sz="1400" b="1" dirty="0">
                    <a:effectLst>
                      <a:outerShdw blurRad="38100" dist="38100" dir="2700000" algn="tl">
                        <a:srgbClr val="DDDDDD"/>
                      </a:outerShdw>
                    </a:effectLst>
                  </a:rPr>
                  <a:t>ST</a:t>
                </a:r>
              </a:p>
            </p:txBody>
          </p:sp>
          <p:sp>
            <p:nvSpPr>
              <p:cNvPr id="81953" name="Freeform 35"/>
              <p:cNvSpPr>
                <a:spLocks/>
              </p:cNvSpPr>
              <p:nvPr/>
            </p:nvSpPr>
            <p:spPr bwMode="auto">
              <a:xfrm>
                <a:off x="369" y="1077"/>
                <a:ext cx="1659" cy="277"/>
              </a:xfrm>
              <a:custGeom>
                <a:avLst/>
                <a:gdLst>
                  <a:gd name="T0" fmla="*/ 0 w 1659"/>
                  <a:gd name="T1" fmla="*/ 46 h 277"/>
                  <a:gd name="T2" fmla="*/ 69 w 1659"/>
                  <a:gd name="T3" fmla="*/ 23 h 277"/>
                  <a:gd name="T4" fmla="*/ 184 w 1659"/>
                  <a:gd name="T5" fmla="*/ 0 h 277"/>
                  <a:gd name="T6" fmla="*/ 391 w 1659"/>
                  <a:gd name="T7" fmla="*/ 23 h 277"/>
                  <a:gd name="T8" fmla="*/ 737 w 1659"/>
                  <a:gd name="T9" fmla="*/ 115 h 277"/>
                  <a:gd name="T10" fmla="*/ 1152 w 1659"/>
                  <a:gd name="T11" fmla="*/ 254 h 277"/>
                  <a:gd name="T12" fmla="*/ 1659 w 1659"/>
                  <a:gd name="T13" fmla="*/ 254 h 277"/>
                  <a:gd name="T14" fmla="*/ 0 60000 65536"/>
                  <a:gd name="T15" fmla="*/ 0 60000 65536"/>
                  <a:gd name="T16" fmla="*/ 0 60000 65536"/>
                  <a:gd name="T17" fmla="*/ 0 60000 65536"/>
                  <a:gd name="T18" fmla="*/ 0 60000 65536"/>
                  <a:gd name="T19" fmla="*/ 0 60000 65536"/>
                  <a:gd name="T20" fmla="*/ 0 60000 65536"/>
                  <a:gd name="T21" fmla="*/ 0 w 1659"/>
                  <a:gd name="T22" fmla="*/ 0 h 277"/>
                  <a:gd name="T23" fmla="*/ 1659 w 1659"/>
                  <a:gd name="T24" fmla="*/ 277 h 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59" h="277">
                    <a:moveTo>
                      <a:pt x="0" y="46"/>
                    </a:moveTo>
                    <a:cubicBezTo>
                      <a:pt x="19" y="38"/>
                      <a:pt x="38" y="31"/>
                      <a:pt x="69" y="23"/>
                    </a:cubicBezTo>
                    <a:cubicBezTo>
                      <a:pt x="100" y="15"/>
                      <a:pt x="130" y="0"/>
                      <a:pt x="184" y="0"/>
                    </a:cubicBezTo>
                    <a:cubicBezTo>
                      <a:pt x="238" y="0"/>
                      <a:pt x="299" y="4"/>
                      <a:pt x="391" y="23"/>
                    </a:cubicBezTo>
                    <a:cubicBezTo>
                      <a:pt x="483" y="42"/>
                      <a:pt x="610" y="77"/>
                      <a:pt x="737" y="115"/>
                    </a:cubicBezTo>
                    <a:cubicBezTo>
                      <a:pt x="864" y="153"/>
                      <a:pt x="998" y="231"/>
                      <a:pt x="1152" y="254"/>
                    </a:cubicBezTo>
                    <a:cubicBezTo>
                      <a:pt x="1306" y="277"/>
                      <a:pt x="1575" y="254"/>
                      <a:pt x="1659" y="254"/>
                    </a:cubicBezTo>
                  </a:path>
                </a:pathLst>
              </a:custGeom>
              <a:noFill/>
              <a:ln w="28575">
                <a:solidFill>
                  <a:srgbClr val="294390"/>
                </a:solidFill>
                <a:prstDash val="dash"/>
                <a:round/>
                <a:headEnd/>
                <a:tailEnd/>
              </a:ln>
            </p:spPr>
            <p:txBody>
              <a:bodyPr>
                <a:prstTxWarp prst="textNoShape">
                  <a:avLst/>
                </a:prstTxWarp>
              </a:bodyPr>
              <a:lstStyle/>
              <a:p>
                <a:endParaRPr lang="en-US"/>
              </a:p>
            </p:txBody>
          </p:sp>
        </p:grpSp>
        <p:sp>
          <p:nvSpPr>
            <p:cNvPr id="81945" name="Rectangle 36"/>
            <p:cNvSpPr>
              <a:spLocks noChangeArrowheads="1"/>
            </p:cNvSpPr>
            <p:nvPr/>
          </p:nvSpPr>
          <p:spPr bwMode="auto">
            <a:xfrm>
              <a:off x="806" y="2068"/>
              <a:ext cx="69" cy="7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81946" name="Rectangle 37"/>
            <p:cNvSpPr>
              <a:spLocks noChangeArrowheads="1"/>
            </p:cNvSpPr>
            <p:nvPr/>
          </p:nvSpPr>
          <p:spPr bwMode="auto">
            <a:xfrm>
              <a:off x="2166" y="2252"/>
              <a:ext cx="69" cy="7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grpSp>
      <p:sp>
        <p:nvSpPr>
          <p:cNvPr id="81941" name="Freeform 38"/>
          <p:cNvSpPr>
            <a:spLocks/>
          </p:cNvSpPr>
          <p:nvPr/>
        </p:nvSpPr>
        <p:spPr bwMode="auto">
          <a:xfrm>
            <a:off x="6437313" y="1965325"/>
            <a:ext cx="622300" cy="184150"/>
          </a:xfrm>
          <a:custGeom>
            <a:avLst/>
            <a:gdLst>
              <a:gd name="T0" fmla="*/ 2147483647 w 484"/>
              <a:gd name="T1" fmla="*/ 2147483647 h 189"/>
              <a:gd name="T2" fmla="*/ 2147483647 w 484"/>
              <a:gd name="T3" fmla="*/ 2147483647 h 189"/>
              <a:gd name="T4" fmla="*/ 0 w 484"/>
              <a:gd name="T5" fmla="*/ 2147483647 h 189"/>
              <a:gd name="T6" fmla="*/ 0 60000 65536"/>
              <a:gd name="T7" fmla="*/ 0 60000 65536"/>
              <a:gd name="T8" fmla="*/ 0 60000 65536"/>
              <a:gd name="T9" fmla="*/ 0 w 484"/>
              <a:gd name="T10" fmla="*/ 0 h 189"/>
              <a:gd name="T11" fmla="*/ 484 w 484"/>
              <a:gd name="T12" fmla="*/ 189 h 189"/>
            </a:gdLst>
            <a:ahLst/>
            <a:cxnLst>
              <a:cxn ang="T6">
                <a:pos x="T0" y="T1"/>
              </a:cxn>
              <a:cxn ang="T7">
                <a:pos x="T2" y="T3"/>
              </a:cxn>
              <a:cxn ang="T8">
                <a:pos x="T4" y="T5"/>
              </a:cxn>
            </a:cxnLst>
            <a:rect l="T9" t="T10" r="T11" b="T12"/>
            <a:pathLst>
              <a:path w="484" h="189">
                <a:moveTo>
                  <a:pt x="484" y="189"/>
                </a:moveTo>
                <a:cubicBezTo>
                  <a:pt x="444" y="98"/>
                  <a:pt x="404" y="8"/>
                  <a:pt x="323" y="4"/>
                </a:cubicBezTo>
                <a:cubicBezTo>
                  <a:pt x="242" y="0"/>
                  <a:pt x="54" y="139"/>
                  <a:pt x="0" y="166"/>
                </a:cubicBezTo>
              </a:path>
            </a:pathLst>
          </a:custGeom>
          <a:noFill/>
          <a:ln w="28575" cap="rnd">
            <a:solidFill>
              <a:srgbClr val="FF0000"/>
            </a:solidFill>
            <a:prstDash val="sysDot"/>
            <a:round/>
            <a:headEnd/>
            <a:tailEnd type="triangle" w="med" len="med"/>
          </a:ln>
        </p:spPr>
        <p:txBody>
          <a:bodyPr>
            <a:prstTxWarp prst="textNoShape">
              <a:avLst/>
            </a:prstTxWarp>
          </a:bodyPr>
          <a:lstStyle/>
          <a:p>
            <a:endParaRPr lang="en-US"/>
          </a:p>
        </p:txBody>
      </p:sp>
      <p:sp>
        <p:nvSpPr>
          <p:cNvPr id="81942" name="Freeform 39"/>
          <p:cNvSpPr>
            <a:spLocks/>
          </p:cNvSpPr>
          <p:nvPr/>
        </p:nvSpPr>
        <p:spPr bwMode="auto">
          <a:xfrm>
            <a:off x="6765925" y="2916238"/>
            <a:ext cx="1390650" cy="111125"/>
          </a:xfrm>
          <a:custGeom>
            <a:avLst/>
            <a:gdLst>
              <a:gd name="T0" fmla="*/ 2147483647 w 484"/>
              <a:gd name="T1" fmla="*/ 2147483647 h 189"/>
              <a:gd name="T2" fmla="*/ 2147483647 w 484"/>
              <a:gd name="T3" fmla="*/ 2147483647 h 189"/>
              <a:gd name="T4" fmla="*/ 0 w 484"/>
              <a:gd name="T5" fmla="*/ 2147483647 h 189"/>
              <a:gd name="T6" fmla="*/ 0 60000 65536"/>
              <a:gd name="T7" fmla="*/ 0 60000 65536"/>
              <a:gd name="T8" fmla="*/ 0 60000 65536"/>
              <a:gd name="T9" fmla="*/ 0 w 484"/>
              <a:gd name="T10" fmla="*/ 0 h 189"/>
              <a:gd name="T11" fmla="*/ 484 w 484"/>
              <a:gd name="T12" fmla="*/ 189 h 189"/>
            </a:gdLst>
            <a:ahLst/>
            <a:cxnLst>
              <a:cxn ang="T6">
                <a:pos x="T0" y="T1"/>
              </a:cxn>
              <a:cxn ang="T7">
                <a:pos x="T2" y="T3"/>
              </a:cxn>
              <a:cxn ang="T8">
                <a:pos x="T4" y="T5"/>
              </a:cxn>
            </a:cxnLst>
            <a:rect l="T9" t="T10" r="T11" b="T12"/>
            <a:pathLst>
              <a:path w="484" h="189">
                <a:moveTo>
                  <a:pt x="484" y="189"/>
                </a:moveTo>
                <a:cubicBezTo>
                  <a:pt x="444" y="98"/>
                  <a:pt x="404" y="8"/>
                  <a:pt x="323" y="4"/>
                </a:cubicBezTo>
                <a:cubicBezTo>
                  <a:pt x="242" y="0"/>
                  <a:pt x="54" y="139"/>
                  <a:pt x="0" y="166"/>
                </a:cubicBezTo>
              </a:path>
            </a:pathLst>
          </a:custGeom>
          <a:noFill/>
          <a:ln w="28575" cap="rnd">
            <a:solidFill>
              <a:srgbClr val="FF0000"/>
            </a:solidFill>
            <a:prstDash val="sysDot"/>
            <a:round/>
            <a:headEnd/>
            <a:tailEnd type="triangle" w="med" len="med"/>
          </a:ln>
        </p:spPr>
        <p:txBody>
          <a:bodyPr>
            <a:prstTxWarp prst="textNoShape">
              <a:avLst/>
            </a:prstTxWarp>
          </a:bodyPr>
          <a:lstStyle/>
          <a:p>
            <a:endParaRPr lang="en-US"/>
          </a:p>
        </p:txBody>
      </p:sp>
      <p:sp>
        <p:nvSpPr>
          <p:cNvPr id="2845736" name="Rectangle 40"/>
          <p:cNvSpPr>
            <a:spLocks noChangeArrowheads="1"/>
          </p:cNvSpPr>
          <p:nvPr/>
        </p:nvSpPr>
        <p:spPr bwMode="auto">
          <a:xfrm>
            <a:off x="7983538" y="1916113"/>
            <a:ext cx="742950" cy="366712"/>
          </a:xfrm>
          <a:prstGeom prst="rect">
            <a:avLst/>
          </a:prstGeom>
          <a:noFill/>
          <a:ln w="9525">
            <a:noFill/>
            <a:miter lim="800000"/>
            <a:headEnd/>
            <a:tailEnd/>
          </a:ln>
          <a:effectLst/>
        </p:spPr>
        <p:txBody>
          <a:bodyPr wrap="none">
            <a:prstTxWarp prst="textNoShape">
              <a:avLst/>
            </a:prstTxWarp>
            <a:spAutoFit/>
          </a:bodyPr>
          <a:lstStyle/>
          <a:p>
            <a:pPr algn="ctr" eaLnBrk="1" hangingPunct="1">
              <a:lnSpc>
                <a:spcPct val="100000"/>
              </a:lnSpc>
              <a:spcBef>
                <a:spcPct val="0"/>
              </a:spcBef>
              <a:defRPr/>
            </a:pPr>
            <a:r>
              <a:rPr lang="en-US" sz="1400" b="1">
                <a:solidFill>
                  <a:srgbClr val="FF0000"/>
                </a:solidFill>
                <a:effectLst>
                  <a:outerShdw blurRad="38100" dist="38100" dir="2700000" algn="tl">
                    <a:srgbClr val="DDDDDD"/>
                  </a:outerShdw>
                </a:effectLst>
              </a:rPr>
              <a:t>T</a:t>
            </a:r>
            <a:r>
              <a:rPr lang="en-US" sz="1400" b="1" baseline="-25000">
                <a:solidFill>
                  <a:srgbClr val="FF0000"/>
                </a:solidFill>
                <a:effectLst>
                  <a:outerShdw blurRad="38100" dist="38100" dir="2700000" algn="tl">
                    <a:srgbClr val="DDDDDD"/>
                  </a:outerShdw>
                </a:effectLst>
              </a:rPr>
              <a:t>1/2</a:t>
            </a:r>
            <a:r>
              <a:rPr lang="en-US" sz="1400" b="1">
                <a:solidFill>
                  <a:srgbClr val="FF0000"/>
                </a:solidFill>
                <a:effectLst>
                  <a:outerShdw blurRad="38100" dist="38100" dir="2700000" algn="tl">
                    <a:srgbClr val="DDDDDD"/>
                  </a:outerShdw>
                </a:effectLst>
              </a:rPr>
              <a:t>=</a:t>
            </a:r>
            <a:r>
              <a:rPr lang="en-US" sz="1800" b="1">
                <a:solidFill>
                  <a:srgbClr val="FF0000"/>
                </a:solidFill>
                <a:effectLst>
                  <a:outerShdw blurRad="38100" dist="38100" dir="2700000" algn="tl">
                    <a:srgbClr val="DDDDDD"/>
                  </a:outerShdw>
                </a:effectLst>
              </a:rPr>
              <a:t>?</a:t>
            </a:r>
          </a:p>
        </p:txBody>
      </p:sp>
      <p:sp>
        <p:nvSpPr>
          <p:cNvPr id="41" name="TextBox 40"/>
          <p:cNvSpPr txBox="1"/>
          <p:nvPr/>
        </p:nvSpPr>
        <p:spPr>
          <a:xfrm>
            <a:off x="1930400" y="3378200"/>
            <a:ext cx="2311399" cy="720197"/>
          </a:xfrm>
          <a:prstGeom prst="rect">
            <a:avLst/>
          </a:prstGeom>
          <a:noFill/>
          <a:effectLst>
            <a:outerShdw blurRad="50800" dist="38100" dir="2700000">
              <a:srgbClr val="000000">
                <a:alpha val="43000"/>
              </a:srgbClr>
            </a:outerShdw>
          </a:effectLst>
        </p:spPr>
        <p:txBody>
          <a:bodyPr wrap="square" rtlCol="0">
            <a:spAutoFit/>
          </a:bodyPr>
          <a:lstStyle/>
          <a:p>
            <a:pPr>
              <a:lnSpc>
                <a:spcPct val="100000"/>
              </a:lnSpc>
            </a:pPr>
            <a:r>
              <a:rPr lang="en-US" sz="1200" dirty="0" smtClean="0">
                <a:solidFill>
                  <a:srgbClr val="000000"/>
                </a:solidFill>
                <a:latin typeface="Helvetica"/>
                <a:cs typeface="Helvetica"/>
              </a:rPr>
              <a:t>W – Webber+</a:t>
            </a:r>
          </a:p>
          <a:p>
            <a:pPr>
              <a:lnSpc>
                <a:spcPct val="100000"/>
              </a:lnSpc>
            </a:pPr>
            <a:r>
              <a:rPr lang="en-US" sz="1200" dirty="0" smtClean="0">
                <a:latin typeface="Helvetica"/>
                <a:cs typeface="Helvetica"/>
              </a:rPr>
              <a:t>ST</a:t>
            </a:r>
            <a:r>
              <a:rPr lang="en-US" sz="1200" dirty="0" smtClean="0">
                <a:solidFill>
                  <a:srgbClr val="000000"/>
                </a:solidFill>
                <a:latin typeface="Helvetica"/>
                <a:cs typeface="Helvetica"/>
              </a:rPr>
              <a:t> – Silberberg &amp; </a:t>
            </a:r>
            <a:r>
              <a:rPr lang="en-US" sz="1200" dirty="0" err="1" smtClean="0">
                <a:solidFill>
                  <a:srgbClr val="000000"/>
                </a:solidFill>
                <a:latin typeface="Helvetica"/>
                <a:cs typeface="Helvetica"/>
              </a:rPr>
              <a:t>Tsao</a:t>
            </a:r>
            <a:endParaRPr lang="en-US" sz="1200" dirty="0" smtClean="0">
              <a:solidFill>
                <a:srgbClr val="000000"/>
              </a:solidFill>
              <a:latin typeface="Helvetica"/>
              <a:cs typeface="Helvetica"/>
            </a:endParaRPr>
          </a:p>
          <a:p>
            <a:pPr>
              <a:lnSpc>
                <a:spcPct val="100000"/>
              </a:lnSpc>
            </a:pPr>
            <a:r>
              <a:rPr lang="en-US" sz="1200" dirty="0" smtClean="0">
                <a:solidFill>
                  <a:srgbClr val="FF0000"/>
                </a:solidFill>
                <a:latin typeface="Helvetica"/>
                <a:cs typeface="Helvetica"/>
              </a:rPr>
              <a:t>- - - </a:t>
            </a:r>
            <a:r>
              <a:rPr lang="en-US" sz="1200" dirty="0" smtClean="0">
                <a:solidFill>
                  <a:srgbClr val="000000"/>
                </a:solidFill>
                <a:latin typeface="Helvetica"/>
                <a:cs typeface="Helvetica"/>
              </a:rPr>
              <a:t>– measured</a:t>
            </a:r>
            <a:endParaRPr lang="en-US" sz="1200" dirty="0">
              <a:solidFill>
                <a:srgbClr val="000000"/>
              </a:solidFill>
              <a:latin typeface="Helvetica"/>
              <a:cs typeface="Helvetica"/>
            </a:endParaRPr>
          </a:p>
        </p:txBody>
      </p:sp>
      <p:sp>
        <p:nvSpPr>
          <p:cNvPr id="42" name="TextBox 41"/>
          <p:cNvSpPr txBox="1"/>
          <p:nvPr/>
        </p:nvSpPr>
        <p:spPr>
          <a:xfrm>
            <a:off x="5118100" y="4724400"/>
            <a:ext cx="4025900" cy="1666610"/>
          </a:xfrm>
          <a:prstGeom prst="rect">
            <a:avLst/>
          </a:prstGeom>
          <a:noFill/>
        </p:spPr>
        <p:txBody>
          <a:bodyPr wrap="square" rtlCol="0">
            <a:spAutoFit/>
          </a:bodyPr>
          <a:lstStyle/>
          <a:p>
            <a:pPr marL="228600" indent="-228600">
              <a:lnSpc>
                <a:spcPct val="110000"/>
              </a:lnSpc>
              <a:buFont typeface="Arial"/>
              <a:buChar char="•"/>
            </a:pPr>
            <a:r>
              <a:rPr lang="en-US" sz="1800" dirty="0" smtClean="0">
                <a:solidFill>
                  <a:srgbClr val="C0504D"/>
                </a:solidFill>
              </a:rPr>
              <a:t>The error bars can be significantly reduced if more accurate cross sections are used</a:t>
            </a:r>
          </a:p>
          <a:p>
            <a:pPr marL="228600" indent="-228600">
              <a:lnSpc>
                <a:spcPct val="110000"/>
              </a:lnSpc>
              <a:buFont typeface="Arial"/>
              <a:buChar char="•"/>
            </a:pPr>
            <a:r>
              <a:rPr lang="en-US" sz="1800" dirty="0" smtClean="0">
                <a:solidFill>
                  <a:srgbClr val="C0504D"/>
                </a:solidFill>
              </a:rPr>
              <a:t>Different ratios provide  consistent parameters</a:t>
            </a:r>
            <a:endParaRPr lang="en-US" sz="1800" dirty="0">
              <a:solidFill>
                <a:srgbClr val="C0504D"/>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4034" name="Picture 2" descr="mwposter"/>
          <p:cNvPicPr>
            <a:picLocks noChangeAspect="1" noChangeArrowheads="1"/>
          </p:cNvPicPr>
          <p:nvPr/>
        </p:nvPicPr>
        <p:blipFill>
          <a:blip r:embed="rId2"/>
          <a:srcRect/>
          <a:stretch>
            <a:fillRect/>
          </a:stretch>
        </p:blipFill>
        <p:spPr bwMode="auto">
          <a:xfrm>
            <a:off x="0" y="457200"/>
            <a:ext cx="9144000" cy="6332538"/>
          </a:xfrm>
          <a:prstGeom prst="rect">
            <a:avLst/>
          </a:prstGeom>
          <a:noFill/>
          <a:ln w="9525">
            <a:noFill/>
            <a:miter lim="800000"/>
            <a:headEnd/>
            <a:tailEnd/>
          </a:ln>
        </p:spPr>
      </p:pic>
      <p:sp>
        <p:nvSpPr>
          <p:cNvPr id="44035" name="Text Box 3"/>
          <p:cNvSpPr txBox="1">
            <a:spLocks noChangeArrowheads="1"/>
          </p:cNvSpPr>
          <p:nvPr/>
        </p:nvSpPr>
        <p:spPr bwMode="auto">
          <a:xfrm>
            <a:off x="457200" y="0"/>
            <a:ext cx="8074025" cy="519113"/>
          </a:xfrm>
          <a:prstGeom prst="rect">
            <a:avLst/>
          </a:prstGeom>
          <a:noFill/>
          <a:ln w="9525">
            <a:noFill/>
            <a:miter lim="800000"/>
            <a:headEnd/>
            <a:tailEnd/>
          </a:ln>
        </p:spPr>
        <p:txBody>
          <a:bodyPr wrap="none">
            <a:prstTxWarp prst="textNoShape">
              <a:avLst/>
            </a:prstTxWarp>
            <a:spAutoFit/>
          </a:bodyPr>
          <a:lstStyle/>
          <a:p>
            <a:pPr eaLnBrk="1" hangingPunct="1">
              <a:lnSpc>
                <a:spcPct val="100000"/>
              </a:lnSpc>
              <a:spcBef>
                <a:spcPct val="0"/>
              </a:spcBef>
            </a:pPr>
            <a:r>
              <a:rPr lang="en-US" sz="2800"/>
              <a:t>Components of the ISM: Views from the Inside</a:t>
            </a:r>
          </a:p>
        </p:txBody>
      </p:sp>
      <p:sp>
        <p:nvSpPr>
          <p:cNvPr id="44036" name="Text Box 4"/>
          <p:cNvSpPr txBox="1">
            <a:spLocks noChangeArrowheads="1"/>
          </p:cNvSpPr>
          <p:nvPr/>
        </p:nvSpPr>
        <p:spPr bwMode="auto">
          <a:xfrm>
            <a:off x="6900863" y="442913"/>
            <a:ext cx="2127250" cy="5916612"/>
          </a:xfrm>
          <a:prstGeom prst="rect">
            <a:avLst/>
          </a:prstGeom>
          <a:noFill/>
          <a:ln w="9525">
            <a:noFill/>
            <a:miter lim="800000"/>
            <a:headEnd/>
            <a:tailEnd/>
          </a:ln>
        </p:spPr>
        <p:txBody>
          <a:bodyPr wrap="none">
            <a:prstTxWarp prst="textNoShape">
              <a:avLst/>
            </a:prstTxWarp>
            <a:spAutoFit/>
          </a:bodyPr>
          <a:lstStyle/>
          <a:p>
            <a:pPr marL="342900" indent="-342900" algn="r">
              <a:lnSpc>
                <a:spcPct val="220000"/>
              </a:lnSpc>
            </a:pPr>
            <a:r>
              <a:rPr lang="en-US" sz="1600">
                <a:solidFill>
                  <a:schemeClr val="bg1"/>
                </a:solidFill>
              </a:rPr>
              <a:t>synchrotron</a:t>
            </a:r>
          </a:p>
          <a:p>
            <a:pPr marL="342900" indent="-342900" algn="r">
              <a:lnSpc>
                <a:spcPct val="220000"/>
              </a:lnSpc>
            </a:pPr>
            <a:r>
              <a:rPr lang="en-US" sz="1600">
                <a:solidFill>
                  <a:schemeClr val="bg1"/>
                </a:solidFill>
              </a:rPr>
              <a:t>21 cm H I</a:t>
            </a:r>
          </a:p>
          <a:p>
            <a:pPr marL="342900" indent="-342900" algn="r">
              <a:lnSpc>
                <a:spcPct val="220000"/>
              </a:lnSpc>
            </a:pPr>
            <a:endParaRPr lang="en-US" sz="1600">
              <a:solidFill>
                <a:schemeClr val="bg1"/>
              </a:solidFill>
            </a:endParaRPr>
          </a:p>
          <a:p>
            <a:pPr marL="342900" indent="-342900" algn="r">
              <a:lnSpc>
                <a:spcPct val="220000"/>
              </a:lnSpc>
            </a:pPr>
            <a:r>
              <a:rPr lang="en-US" sz="1600">
                <a:solidFill>
                  <a:schemeClr val="bg1"/>
                </a:solidFill>
              </a:rPr>
              <a:t>2.6 mm CO (H</a:t>
            </a:r>
            <a:r>
              <a:rPr lang="en-US" sz="1600" baseline="-25000">
                <a:solidFill>
                  <a:schemeClr val="bg1"/>
                </a:solidFill>
              </a:rPr>
              <a:t>2</a:t>
            </a:r>
            <a:r>
              <a:rPr lang="en-US" sz="1600">
                <a:solidFill>
                  <a:schemeClr val="bg1"/>
                </a:solidFill>
              </a:rPr>
              <a:t>)</a:t>
            </a:r>
          </a:p>
          <a:p>
            <a:pPr marL="342900" indent="-342900" algn="r">
              <a:lnSpc>
                <a:spcPct val="220000"/>
              </a:lnSpc>
            </a:pPr>
            <a:r>
              <a:rPr lang="en-US" sz="1600">
                <a:solidFill>
                  <a:schemeClr val="bg1"/>
                </a:solidFill>
              </a:rPr>
              <a:t>dust</a:t>
            </a:r>
          </a:p>
          <a:p>
            <a:pPr marL="342900" indent="-342900" algn="r">
              <a:lnSpc>
                <a:spcPct val="220000"/>
              </a:lnSpc>
            </a:pPr>
            <a:endParaRPr lang="en-US" sz="1600">
              <a:solidFill>
                <a:schemeClr val="bg1"/>
              </a:solidFill>
            </a:endParaRPr>
          </a:p>
          <a:p>
            <a:pPr marL="342900" indent="-342900" algn="r">
              <a:lnSpc>
                <a:spcPct val="220000"/>
              </a:lnSpc>
            </a:pPr>
            <a:r>
              <a:rPr lang="en-US" sz="1600">
                <a:solidFill>
                  <a:schemeClr val="bg1"/>
                </a:solidFill>
              </a:rPr>
              <a:t>stars &amp; star forming</a:t>
            </a:r>
          </a:p>
          <a:p>
            <a:pPr marL="342900" indent="-342900" algn="r">
              <a:lnSpc>
                <a:spcPct val="220000"/>
              </a:lnSpc>
            </a:pPr>
            <a:r>
              <a:rPr lang="en-US" sz="1600">
                <a:solidFill>
                  <a:schemeClr val="bg1"/>
                </a:solidFill>
              </a:rPr>
              <a:t>optical</a:t>
            </a:r>
          </a:p>
          <a:p>
            <a:pPr marL="342900" indent="-342900" algn="r">
              <a:lnSpc>
                <a:spcPct val="220000"/>
              </a:lnSpc>
            </a:pPr>
            <a:r>
              <a:rPr lang="en-US" sz="1600">
                <a:solidFill>
                  <a:schemeClr val="bg1"/>
                </a:solidFill>
              </a:rPr>
              <a:t>n-stars, BHs</a:t>
            </a:r>
          </a:p>
          <a:p>
            <a:pPr marL="342900" indent="-342900" algn="r">
              <a:lnSpc>
                <a:spcPct val="220000"/>
              </a:lnSpc>
            </a:pPr>
            <a:r>
              <a:rPr lang="en-US" sz="1600">
                <a:solidFill>
                  <a:schemeClr val="bg1"/>
                </a:solidFill>
              </a:rPr>
              <a:t>CRs x gas</a:t>
            </a:r>
            <a:endParaRPr lang="en-US" sz="1600" baseline="-25000">
              <a:solidFill>
                <a:schemeClr val="bg1"/>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3"/>
          <a:srcRect/>
          <a:stretch>
            <a:fillRect/>
          </a:stretch>
        </p:blipFill>
        <p:spPr bwMode="auto">
          <a:xfrm>
            <a:off x="103189" y="3514277"/>
            <a:ext cx="4354512" cy="2978597"/>
          </a:xfrm>
          <a:prstGeom prst="rect">
            <a:avLst/>
          </a:prstGeom>
          <a:noFill/>
          <a:ln w="9525">
            <a:noFill/>
            <a:round/>
            <a:headEnd/>
            <a:tailEnd/>
          </a:ln>
          <a:effectLst>
            <a:outerShdw blurRad="50800" dist="38100" dir="2700000">
              <a:srgbClr val="000000">
                <a:alpha val="43000"/>
              </a:srgbClr>
            </a:outerShdw>
          </a:effectLst>
        </p:spPr>
      </p:pic>
      <p:sp>
        <p:nvSpPr>
          <p:cNvPr id="59395" name="Rectangle 3"/>
          <p:cNvSpPr>
            <a:spLocks noGrp="1" noChangeArrowheads="1"/>
          </p:cNvSpPr>
          <p:nvPr>
            <p:ph type="title"/>
          </p:nvPr>
        </p:nvSpPr>
        <p:spPr>
          <a:xfrm>
            <a:off x="1095375" y="84138"/>
            <a:ext cx="6992938" cy="536575"/>
          </a:xfrm>
        </p:spPr>
        <p:txBody>
          <a:bodyPr lIns="0" tIns="0" rIns="0" bIns="0"/>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solidFill>
                  <a:schemeClr val="tx2"/>
                </a:solidFill>
              </a:rPr>
              <a:t>ISRF: Large Scale Distribution</a:t>
            </a:r>
          </a:p>
        </p:txBody>
      </p:sp>
      <p:pic>
        <p:nvPicPr>
          <p:cNvPr id="59396" name="Picture 4"/>
          <p:cNvPicPr>
            <a:picLocks noChangeAspect="1" noChangeArrowheads="1"/>
          </p:cNvPicPr>
          <p:nvPr/>
        </p:nvPicPr>
        <p:blipFill>
          <a:blip r:embed="rId4"/>
          <a:srcRect/>
          <a:stretch>
            <a:fillRect/>
          </a:stretch>
        </p:blipFill>
        <p:spPr bwMode="auto">
          <a:xfrm>
            <a:off x="4537075" y="768350"/>
            <a:ext cx="4468813" cy="3351213"/>
          </a:xfrm>
          <a:prstGeom prst="rect">
            <a:avLst/>
          </a:prstGeom>
          <a:noFill/>
          <a:ln w="9525">
            <a:noFill/>
            <a:round/>
            <a:headEnd/>
            <a:tailEnd/>
          </a:ln>
          <a:effectLst>
            <a:outerShdw blurRad="50800" dist="38100" dir="2700000">
              <a:srgbClr val="000000">
                <a:alpha val="43000"/>
              </a:srgbClr>
            </a:outerShdw>
          </a:effectLst>
        </p:spPr>
      </p:pic>
      <p:sp>
        <p:nvSpPr>
          <p:cNvPr id="59397" name="Text Box 5"/>
          <p:cNvSpPr txBox="1">
            <a:spLocks noChangeArrowheads="1"/>
          </p:cNvSpPr>
          <p:nvPr/>
        </p:nvSpPr>
        <p:spPr bwMode="auto">
          <a:xfrm>
            <a:off x="6675438" y="1800225"/>
            <a:ext cx="2036762" cy="409575"/>
          </a:xfrm>
          <a:prstGeom prst="rect">
            <a:avLst/>
          </a:prstGeom>
          <a:noFill/>
          <a:ln w="9525">
            <a:noFill/>
            <a:round/>
            <a:headEnd/>
            <a:tailEnd/>
          </a:ln>
        </p:spPr>
        <p:txBody>
          <a:bodyPr lIns="90000" tIns="45000" rIns="90000" bIns="45000">
            <a:prstTxWarp prst="textNoShape">
              <a:avLst/>
            </a:prstTxWarp>
          </a:bodyPr>
          <a:lstStyle/>
          <a:p>
            <a:pPr defTabSz="457200">
              <a:lnSpc>
                <a:spcPct val="100000"/>
              </a:lnSpc>
              <a:spcBef>
                <a:spcPts val="45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400" dirty="0">
                <a:solidFill>
                  <a:srgbClr val="000000"/>
                </a:solidFill>
                <a:ea typeface="Arial" charset="0"/>
                <a:cs typeface="Arial" charset="0"/>
              </a:rPr>
              <a:t>R = 0,</a:t>
            </a:r>
            <a:r>
              <a:rPr lang="en-GB" sz="1400" dirty="0">
                <a:solidFill>
                  <a:srgbClr val="0000FF"/>
                </a:solidFill>
                <a:ea typeface="Arial" charset="0"/>
                <a:cs typeface="Arial" charset="0"/>
              </a:rPr>
              <a:t>4</a:t>
            </a:r>
            <a:r>
              <a:rPr lang="en-GB" sz="1400" dirty="0">
                <a:solidFill>
                  <a:srgbClr val="000000"/>
                </a:solidFill>
                <a:ea typeface="Arial" charset="0"/>
                <a:cs typeface="Arial" charset="0"/>
              </a:rPr>
              <a:t>,</a:t>
            </a:r>
            <a:r>
              <a:rPr lang="en-GB" sz="1400" dirty="0">
                <a:solidFill>
                  <a:srgbClr val="FF0000"/>
                </a:solidFill>
                <a:ea typeface="Arial" charset="0"/>
                <a:cs typeface="Arial" charset="0"/>
              </a:rPr>
              <a:t>8</a:t>
            </a:r>
            <a:r>
              <a:rPr lang="en-GB" sz="1400" dirty="0">
                <a:solidFill>
                  <a:srgbClr val="000000"/>
                </a:solidFill>
                <a:ea typeface="Arial" charset="0"/>
                <a:cs typeface="Arial" charset="0"/>
              </a:rPr>
              <a:t>,</a:t>
            </a:r>
            <a:r>
              <a:rPr lang="en-GB" sz="1400" dirty="0">
                <a:solidFill>
                  <a:srgbClr val="00FF00"/>
                </a:solidFill>
                <a:ea typeface="Arial" charset="0"/>
                <a:cs typeface="Arial" charset="0"/>
              </a:rPr>
              <a:t>12</a:t>
            </a:r>
            <a:r>
              <a:rPr lang="en-GB" sz="1400" dirty="0">
                <a:solidFill>
                  <a:srgbClr val="000000"/>
                </a:solidFill>
                <a:ea typeface="Arial" charset="0"/>
                <a:cs typeface="Arial" charset="0"/>
              </a:rPr>
              <a:t>,</a:t>
            </a:r>
            <a:r>
              <a:rPr lang="en-GB" sz="1400" dirty="0">
                <a:solidFill>
                  <a:srgbClr val="00FFFF"/>
                </a:solidFill>
                <a:ea typeface="Arial" charset="0"/>
                <a:cs typeface="Arial" charset="0"/>
              </a:rPr>
              <a:t>16</a:t>
            </a:r>
            <a:r>
              <a:rPr lang="en-GB" sz="1400" dirty="0">
                <a:solidFill>
                  <a:srgbClr val="000000"/>
                </a:solidFill>
                <a:ea typeface="Arial" charset="0"/>
                <a:cs typeface="Arial" charset="0"/>
              </a:rPr>
              <a:t> </a:t>
            </a:r>
            <a:r>
              <a:rPr lang="en-GB" sz="1400" dirty="0" err="1">
                <a:solidFill>
                  <a:srgbClr val="000000"/>
                </a:solidFill>
                <a:ea typeface="Arial" charset="0"/>
                <a:cs typeface="Arial" charset="0"/>
              </a:rPr>
              <a:t>kpc</a:t>
            </a:r>
            <a:endParaRPr lang="en-GB" sz="1400" dirty="0">
              <a:solidFill>
                <a:srgbClr val="000000"/>
              </a:solidFill>
              <a:ea typeface="Arial" charset="0"/>
              <a:cs typeface="Arial" charset="0"/>
            </a:endParaRPr>
          </a:p>
        </p:txBody>
      </p:sp>
      <p:sp>
        <p:nvSpPr>
          <p:cNvPr id="59398" name="Line 6"/>
          <p:cNvSpPr>
            <a:spLocks noChangeShapeType="1"/>
          </p:cNvSpPr>
          <p:nvPr/>
        </p:nvSpPr>
        <p:spPr bwMode="auto">
          <a:xfrm>
            <a:off x="7080250" y="1281113"/>
            <a:ext cx="711200" cy="1587"/>
          </a:xfrm>
          <a:prstGeom prst="line">
            <a:avLst/>
          </a:prstGeom>
          <a:noFill/>
          <a:ln w="18360">
            <a:solidFill>
              <a:srgbClr val="000000"/>
            </a:solidFill>
            <a:round/>
            <a:headEnd/>
            <a:tailEnd/>
          </a:ln>
        </p:spPr>
        <p:txBody>
          <a:bodyPr>
            <a:prstTxWarp prst="textNoShape">
              <a:avLst/>
            </a:prstTxWarp>
          </a:bodyPr>
          <a:lstStyle/>
          <a:p>
            <a:endParaRPr lang="en-US"/>
          </a:p>
        </p:txBody>
      </p:sp>
      <p:sp>
        <p:nvSpPr>
          <p:cNvPr id="59399" name="Line 7"/>
          <p:cNvSpPr>
            <a:spLocks noChangeShapeType="1"/>
          </p:cNvSpPr>
          <p:nvPr/>
        </p:nvSpPr>
        <p:spPr bwMode="auto">
          <a:xfrm>
            <a:off x="7080250" y="1419225"/>
            <a:ext cx="711200" cy="1588"/>
          </a:xfrm>
          <a:prstGeom prst="line">
            <a:avLst/>
          </a:prstGeom>
          <a:noFill/>
          <a:ln w="18360">
            <a:solidFill>
              <a:srgbClr val="000000"/>
            </a:solidFill>
            <a:prstDash val="sysDot"/>
            <a:round/>
            <a:headEnd/>
            <a:tailEnd/>
          </a:ln>
        </p:spPr>
        <p:txBody>
          <a:bodyPr>
            <a:prstTxWarp prst="textNoShape">
              <a:avLst/>
            </a:prstTxWarp>
          </a:bodyPr>
          <a:lstStyle/>
          <a:p>
            <a:endParaRPr lang="en-US"/>
          </a:p>
        </p:txBody>
      </p:sp>
      <p:sp>
        <p:nvSpPr>
          <p:cNvPr id="59400" name="Line 8"/>
          <p:cNvSpPr>
            <a:spLocks noChangeShapeType="1"/>
          </p:cNvSpPr>
          <p:nvPr/>
        </p:nvSpPr>
        <p:spPr bwMode="auto">
          <a:xfrm>
            <a:off x="7080250" y="1555750"/>
            <a:ext cx="688975" cy="1588"/>
          </a:xfrm>
          <a:prstGeom prst="line">
            <a:avLst/>
          </a:prstGeom>
          <a:noFill/>
          <a:ln w="18360">
            <a:solidFill>
              <a:srgbClr val="000000"/>
            </a:solidFill>
            <a:prstDash val="sysDot"/>
            <a:round/>
            <a:headEnd/>
            <a:tailEnd/>
          </a:ln>
        </p:spPr>
        <p:txBody>
          <a:bodyPr>
            <a:prstTxWarp prst="textNoShape">
              <a:avLst/>
            </a:prstTxWarp>
          </a:bodyPr>
          <a:lstStyle/>
          <a:p>
            <a:endParaRPr lang="en-US"/>
          </a:p>
        </p:txBody>
      </p:sp>
      <p:sp>
        <p:nvSpPr>
          <p:cNvPr id="59401" name="Line 9"/>
          <p:cNvSpPr>
            <a:spLocks noChangeShapeType="1"/>
          </p:cNvSpPr>
          <p:nvPr/>
        </p:nvSpPr>
        <p:spPr bwMode="auto">
          <a:xfrm>
            <a:off x="7080250" y="1700213"/>
            <a:ext cx="688975" cy="1587"/>
          </a:xfrm>
          <a:prstGeom prst="line">
            <a:avLst/>
          </a:prstGeom>
          <a:noFill/>
          <a:ln w="18360">
            <a:solidFill>
              <a:srgbClr val="000000"/>
            </a:solidFill>
            <a:prstDash val="sysDot"/>
            <a:round/>
            <a:headEnd/>
            <a:tailEnd/>
          </a:ln>
        </p:spPr>
        <p:txBody>
          <a:bodyPr>
            <a:prstTxWarp prst="textNoShape">
              <a:avLst/>
            </a:prstTxWarp>
          </a:bodyPr>
          <a:lstStyle/>
          <a:p>
            <a:endParaRPr lang="en-US"/>
          </a:p>
        </p:txBody>
      </p:sp>
      <p:sp>
        <p:nvSpPr>
          <p:cNvPr id="59402" name="Text Box 10"/>
          <p:cNvSpPr txBox="1">
            <a:spLocks noChangeArrowheads="1"/>
          </p:cNvSpPr>
          <p:nvPr/>
        </p:nvSpPr>
        <p:spPr bwMode="auto">
          <a:xfrm>
            <a:off x="6513513" y="1077913"/>
            <a:ext cx="796925" cy="366712"/>
          </a:xfrm>
          <a:prstGeom prst="rect">
            <a:avLst/>
          </a:prstGeom>
          <a:noFill/>
          <a:ln w="9525">
            <a:noFill/>
            <a:round/>
            <a:headEnd/>
            <a:tailEnd/>
          </a:ln>
        </p:spPr>
        <p:txBody>
          <a:bodyPr lIns="90000" tIns="45000" rIns="90000" bIns="45000">
            <a:prstTxWarp prst="textNoShape">
              <a:avLst/>
            </a:prstTxWarp>
          </a:bodyPr>
          <a:lstStyle/>
          <a:p>
            <a:pPr defTabSz="457200">
              <a:lnSpc>
                <a:spcPct val="100000"/>
              </a:lnSpc>
              <a:spcBef>
                <a:spcPts val="45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400" b="1">
                <a:solidFill>
                  <a:srgbClr val="0000FF"/>
                </a:solidFill>
                <a:ea typeface="Arial" charset="0"/>
                <a:cs typeface="Arial" charset="0"/>
              </a:rPr>
              <a:t>Total</a:t>
            </a:r>
          </a:p>
        </p:txBody>
      </p:sp>
      <p:sp>
        <p:nvSpPr>
          <p:cNvPr id="59403" name="Text Box 11"/>
          <p:cNvSpPr txBox="1">
            <a:spLocks noChangeArrowheads="1"/>
          </p:cNvSpPr>
          <p:nvPr/>
        </p:nvSpPr>
        <p:spPr bwMode="auto">
          <a:xfrm>
            <a:off x="6364288" y="1222375"/>
            <a:ext cx="876300" cy="338138"/>
          </a:xfrm>
          <a:prstGeom prst="rect">
            <a:avLst/>
          </a:prstGeom>
          <a:noFill/>
          <a:ln w="9525">
            <a:noFill/>
            <a:round/>
            <a:headEnd/>
            <a:tailEnd/>
          </a:ln>
        </p:spPr>
        <p:txBody>
          <a:bodyPr lIns="90000" tIns="45000" rIns="90000" bIns="45000">
            <a:prstTxWarp prst="textNoShape">
              <a:avLst/>
            </a:prstTxWarp>
          </a:bodyPr>
          <a:lstStyle/>
          <a:p>
            <a:pPr defTabSz="457200">
              <a:lnSpc>
                <a:spcPct val="100000"/>
              </a:lnSpc>
              <a:spcBef>
                <a:spcPts val="45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400" b="1">
                <a:solidFill>
                  <a:srgbClr val="0000FF"/>
                </a:solidFill>
                <a:ea typeface="Arial" charset="0"/>
                <a:cs typeface="Arial" charset="0"/>
              </a:rPr>
              <a:t>Optical</a:t>
            </a:r>
          </a:p>
        </p:txBody>
      </p:sp>
      <p:sp>
        <p:nvSpPr>
          <p:cNvPr id="59404" name="Text Box 12"/>
          <p:cNvSpPr txBox="1">
            <a:spLocks noChangeArrowheads="1"/>
          </p:cNvSpPr>
          <p:nvPr/>
        </p:nvSpPr>
        <p:spPr bwMode="auto">
          <a:xfrm>
            <a:off x="6724650" y="1401763"/>
            <a:ext cx="485775" cy="338137"/>
          </a:xfrm>
          <a:prstGeom prst="rect">
            <a:avLst/>
          </a:prstGeom>
          <a:noFill/>
          <a:ln w="9525">
            <a:noFill/>
            <a:round/>
            <a:headEnd/>
            <a:tailEnd/>
          </a:ln>
        </p:spPr>
        <p:txBody>
          <a:bodyPr lIns="90000" tIns="45000" rIns="90000" bIns="45000">
            <a:prstTxWarp prst="textNoShape">
              <a:avLst/>
            </a:prstTxWarp>
          </a:bodyPr>
          <a:lstStyle/>
          <a:p>
            <a:pPr defTabSz="457200">
              <a:lnSpc>
                <a:spcPct val="100000"/>
              </a:lnSpc>
              <a:spcBef>
                <a:spcPts val="45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400" b="1">
                <a:solidFill>
                  <a:srgbClr val="0000FF"/>
                </a:solidFill>
                <a:ea typeface="Arial" charset="0"/>
                <a:cs typeface="Arial" charset="0"/>
              </a:rPr>
              <a:t>IR</a:t>
            </a:r>
          </a:p>
        </p:txBody>
      </p:sp>
      <p:sp>
        <p:nvSpPr>
          <p:cNvPr id="59405" name="Text Box 13"/>
          <p:cNvSpPr txBox="1">
            <a:spLocks noChangeArrowheads="1"/>
          </p:cNvSpPr>
          <p:nvPr/>
        </p:nvSpPr>
        <p:spPr bwMode="auto">
          <a:xfrm>
            <a:off x="6580188" y="1546225"/>
            <a:ext cx="627062" cy="338138"/>
          </a:xfrm>
          <a:prstGeom prst="rect">
            <a:avLst/>
          </a:prstGeom>
          <a:noFill/>
          <a:ln w="9525">
            <a:noFill/>
            <a:round/>
            <a:headEnd/>
            <a:tailEnd/>
          </a:ln>
        </p:spPr>
        <p:txBody>
          <a:bodyPr lIns="90000" tIns="45000" rIns="90000" bIns="45000">
            <a:prstTxWarp prst="textNoShape">
              <a:avLst/>
            </a:prstTxWarp>
          </a:bodyPr>
          <a:lstStyle/>
          <a:p>
            <a:pPr defTabSz="457200">
              <a:lnSpc>
                <a:spcPct val="100000"/>
              </a:lnSpc>
              <a:spcBef>
                <a:spcPts val="45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400" b="1">
                <a:solidFill>
                  <a:srgbClr val="0000FF"/>
                </a:solidFill>
                <a:ea typeface="Arial" charset="0"/>
                <a:cs typeface="Arial" charset="0"/>
              </a:rPr>
              <a:t>CMB</a:t>
            </a:r>
          </a:p>
        </p:txBody>
      </p:sp>
      <p:sp>
        <p:nvSpPr>
          <p:cNvPr id="59406" name="Text Box 14"/>
          <p:cNvSpPr txBox="1">
            <a:spLocks noChangeArrowheads="1"/>
          </p:cNvSpPr>
          <p:nvPr/>
        </p:nvSpPr>
        <p:spPr bwMode="auto">
          <a:xfrm rot="-5400000">
            <a:off x="4112419" y="2955131"/>
            <a:ext cx="1101725" cy="328613"/>
          </a:xfrm>
          <a:prstGeom prst="rect">
            <a:avLst/>
          </a:prstGeom>
          <a:noFill/>
          <a:ln w="9525">
            <a:noFill/>
            <a:round/>
            <a:headEnd/>
            <a:tailEnd/>
          </a:ln>
        </p:spPr>
        <p:txBody>
          <a:bodyPr lIns="90000" tIns="45000" rIns="90000" bIns="45000">
            <a:prstTxWarp prst="textNoShape">
              <a:avLst/>
            </a:prstTxWarp>
          </a:bodyPr>
          <a:lstStyle/>
          <a:p>
            <a:pPr defTabSz="457200">
              <a:lnSpc>
                <a:spcPct val="100000"/>
              </a:lnSpc>
              <a:spcBef>
                <a:spcPts val="45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000" b="1">
                <a:solidFill>
                  <a:srgbClr val="000000"/>
                </a:solidFill>
                <a:ea typeface="Arial" charset="0"/>
                <a:cs typeface="Arial" charset="0"/>
              </a:rPr>
              <a:t>Energy Density</a:t>
            </a:r>
          </a:p>
        </p:txBody>
      </p:sp>
      <p:sp>
        <p:nvSpPr>
          <p:cNvPr id="59407" name="Rectangle 15"/>
          <p:cNvSpPr>
            <a:spLocks noGrp="1" noChangeArrowheads="1"/>
          </p:cNvSpPr>
          <p:nvPr>
            <p:ph type="body" idx="1"/>
          </p:nvPr>
        </p:nvSpPr>
        <p:spPr>
          <a:xfrm>
            <a:off x="350838" y="879475"/>
            <a:ext cx="4003675" cy="2794000"/>
          </a:xfrm>
        </p:spPr>
        <p:txBody>
          <a:bodyPr lIns="0" tIns="0" rIns="0" bIns="0">
            <a:spAutoFit/>
          </a:bodyPr>
          <a:lstStyle/>
          <a:p>
            <a:pPr marL="311150" indent="-311150" defTabSz="457200" eaLnBrk="1" hangingPunct="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000" dirty="0" smtClean="0">
                <a:solidFill>
                  <a:srgbClr val="1F497D"/>
                </a:solidFill>
              </a:rPr>
              <a:t>Requires extensive modelling</a:t>
            </a:r>
            <a:r>
              <a:rPr lang="en-GB" sz="2000" dirty="0" smtClean="0"/>
              <a:t>:</a:t>
            </a:r>
          </a:p>
          <a:p>
            <a:pPr marL="711200" lvl="1" indent="-311150" defTabSz="457200" eaLnBrk="1" hangingPunct="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600" dirty="0" smtClean="0">
                <a:solidFill>
                  <a:schemeClr val="accent2"/>
                </a:solidFill>
              </a:rPr>
              <a:t>Distribution of stars of different stellar classes in the Galaxy</a:t>
            </a:r>
          </a:p>
          <a:p>
            <a:pPr marL="711200" lvl="1" indent="-311150" defTabSz="457200" eaLnBrk="1" hangingPunct="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600" dirty="0" smtClean="0">
                <a:solidFill>
                  <a:schemeClr val="accent2"/>
                </a:solidFill>
              </a:rPr>
              <a:t>Dust emission</a:t>
            </a:r>
          </a:p>
          <a:p>
            <a:pPr marL="711200" lvl="1" indent="-311150" defTabSz="457200" eaLnBrk="1" hangingPunct="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600" dirty="0" err="1" smtClean="0">
                <a:solidFill>
                  <a:schemeClr val="accent2"/>
                </a:solidFill>
              </a:rPr>
              <a:t>Radiative</a:t>
            </a:r>
            <a:r>
              <a:rPr lang="en-GB" sz="1600" dirty="0" smtClean="0">
                <a:solidFill>
                  <a:schemeClr val="accent2"/>
                </a:solidFill>
              </a:rPr>
              <a:t> transfer</a:t>
            </a:r>
          </a:p>
          <a:p>
            <a:pPr marL="311150" indent="-311150" defTabSz="457200" eaLnBrk="1" hangingPunct="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000" dirty="0" smtClean="0">
                <a:solidFill>
                  <a:srgbClr val="1F497D"/>
                </a:solidFill>
              </a:rPr>
              <a:t>The </a:t>
            </a:r>
            <a:r>
              <a:rPr lang="en-GB" sz="2000" dirty="0" err="1" smtClean="0">
                <a:solidFill>
                  <a:srgbClr val="1F497D"/>
                </a:solidFill>
              </a:rPr>
              <a:t>z</a:t>
            </a:r>
            <a:r>
              <a:rPr lang="en-GB" sz="2000" dirty="0" smtClean="0">
                <a:solidFill>
                  <a:srgbClr val="1F497D"/>
                </a:solidFill>
              </a:rPr>
              <a:t> scale height is large, takes 10s of </a:t>
            </a:r>
            <a:r>
              <a:rPr lang="en-GB" sz="2000" dirty="0" err="1" smtClean="0">
                <a:solidFill>
                  <a:srgbClr val="1F497D"/>
                </a:solidFill>
              </a:rPr>
              <a:t>kpc</a:t>
            </a:r>
            <a:r>
              <a:rPr lang="en-GB" sz="2000" dirty="0" smtClean="0">
                <a:solidFill>
                  <a:srgbClr val="1F497D"/>
                </a:solidFill>
              </a:rPr>
              <a:t> at R = 0 </a:t>
            </a:r>
            <a:r>
              <a:rPr lang="en-GB" sz="2000" dirty="0" err="1" smtClean="0">
                <a:solidFill>
                  <a:srgbClr val="1F497D"/>
                </a:solidFill>
              </a:rPr>
              <a:t>kpc</a:t>
            </a:r>
            <a:r>
              <a:rPr lang="en-GB" sz="2000" dirty="0" smtClean="0">
                <a:solidFill>
                  <a:srgbClr val="1F497D"/>
                </a:solidFill>
              </a:rPr>
              <a:t> to get to level of CMB</a:t>
            </a:r>
          </a:p>
          <a:p>
            <a:pPr marL="311150" indent="-311150" defTabSz="457200" eaLnBrk="1" hangingPunct="1">
              <a:buFont typeface="Wingdings"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000" dirty="0" smtClean="0"/>
          </a:p>
        </p:txBody>
      </p:sp>
      <p:sp>
        <p:nvSpPr>
          <p:cNvPr id="59408" name="Text Box 16"/>
          <p:cNvSpPr txBox="1">
            <a:spLocks noChangeArrowheads="1"/>
          </p:cNvSpPr>
          <p:nvPr/>
        </p:nvSpPr>
        <p:spPr bwMode="auto">
          <a:xfrm>
            <a:off x="993775" y="3468688"/>
            <a:ext cx="2913063" cy="365125"/>
          </a:xfrm>
          <a:prstGeom prst="rect">
            <a:avLst/>
          </a:prstGeom>
          <a:noFill/>
          <a:ln w="9525">
            <a:noFill/>
            <a:round/>
            <a:headEnd/>
            <a:tailEnd/>
          </a:ln>
        </p:spPr>
        <p:txBody>
          <a:bodyPr lIns="90000" tIns="45000" rIns="90000" bIns="45000">
            <a:prstTxWarp prst="textNoShape">
              <a:avLst/>
            </a:prstTxWarp>
          </a:bodyPr>
          <a:lstStyle/>
          <a:p>
            <a:pPr defTabSz="457200">
              <a:lnSpc>
                <a:spcPct val="100000"/>
              </a:lnSpc>
              <a:spcBef>
                <a:spcPts val="450"/>
              </a:spcBef>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800" b="1">
                <a:solidFill>
                  <a:srgbClr val="000000"/>
                </a:solidFill>
                <a:ea typeface="Arial" charset="0"/>
                <a:cs typeface="Arial" charset="0"/>
              </a:rPr>
              <a:t>Optical + IR (no CMB)</a:t>
            </a:r>
          </a:p>
        </p:txBody>
      </p:sp>
      <p:grpSp>
        <p:nvGrpSpPr>
          <p:cNvPr id="2" name="Group 17"/>
          <p:cNvGrpSpPr>
            <a:grpSpLocks/>
          </p:cNvGrpSpPr>
          <p:nvPr/>
        </p:nvGrpSpPr>
        <p:grpSpPr bwMode="auto">
          <a:xfrm>
            <a:off x="5135563" y="4327525"/>
            <a:ext cx="3267075" cy="2330450"/>
            <a:chOff x="198" y="2435"/>
            <a:chExt cx="2058" cy="1468"/>
          </a:xfrm>
          <a:effectLst>
            <a:outerShdw blurRad="50800" dist="38100" dir="2700000">
              <a:srgbClr val="000000">
                <a:alpha val="43000"/>
              </a:srgbClr>
            </a:outerShdw>
          </a:effectLst>
        </p:grpSpPr>
        <p:grpSp>
          <p:nvGrpSpPr>
            <p:cNvPr id="3" name="Group 18"/>
            <p:cNvGrpSpPr>
              <a:grpSpLocks/>
            </p:cNvGrpSpPr>
            <p:nvPr/>
          </p:nvGrpSpPr>
          <p:grpSpPr bwMode="auto">
            <a:xfrm>
              <a:off x="198" y="2435"/>
              <a:ext cx="2058" cy="1468"/>
              <a:chOff x="285" y="2128"/>
              <a:chExt cx="2058" cy="1468"/>
            </a:xfrm>
          </p:grpSpPr>
          <p:pic>
            <p:nvPicPr>
              <p:cNvPr id="59414" name="Picture 19"/>
              <p:cNvPicPr preferRelativeResize="0">
                <a:picLocks noChangeAspect="1" noChangeArrowheads="1"/>
              </p:cNvPicPr>
              <p:nvPr/>
            </p:nvPicPr>
            <p:blipFill>
              <a:blip r:embed="rId5"/>
              <a:srcRect/>
              <a:stretch>
                <a:fillRect/>
              </a:stretch>
            </p:blipFill>
            <p:spPr bwMode="auto">
              <a:xfrm>
                <a:off x="285" y="2128"/>
                <a:ext cx="2058" cy="1468"/>
              </a:xfrm>
              <a:prstGeom prst="rect">
                <a:avLst/>
              </a:prstGeom>
              <a:noFill/>
              <a:ln w="9525">
                <a:noFill/>
                <a:miter lim="800000"/>
                <a:headEnd/>
                <a:tailEnd/>
              </a:ln>
            </p:spPr>
          </p:pic>
          <p:sp>
            <p:nvSpPr>
              <p:cNvPr id="59415" name="Text Box 20"/>
              <p:cNvSpPr txBox="1">
                <a:spLocks noChangeAspect="1" noChangeArrowheads="1"/>
              </p:cNvSpPr>
              <p:nvPr/>
            </p:nvSpPr>
            <p:spPr bwMode="auto">
              <a:xfrm>
                <a:off x="1468" y="2141"/>
                <a:ext cx="692" cy="633"/>
              </a:xfrm>
              <a:prstGeom prst="rect">
                <a:avLst/>
              </a:prstGeom>
              <a:noFill/>
              <a:ln w="9525">
                <a:noFill/>
                <a:miter lim="800000"/>
                <a:headEnd/>
                <a:tailEnd/>
              </a:ln>
            </p:spPr>
            <p:txBody>
              <a:bodyPr wrap="none" lIns="91360" tIns="45678" rIns="91360" bIns="45678">
                <a:prstTxWarp prst="textNoShape">
                  <a:avLst/>
                </a:prstTxWarp>
                <a:spAutoFit/>
              </a:bodyPr>
              <a:lstStyle/>
              <a:p>
                <a:pPr algn="r" defTabSz="4170363" eaLnBrk="1" hangingPunct="1">
                  <a:lnSpc>
                    <a:spcPct val="100000"/>
                  </a:lnSpc>
                  <a:spcBef>
                    <a:spcPct val="0"/>
                  </a:spcBef>
                  <a:tabLst>
                    <a:tab pos="455613" algn="l"/>
                    <a:tab pos="1309688" algn="l"/>
                    <a:tab pos="2454275" algn="l"/>
                    <a:tab pos="3995738" algn="l"/>
                  </a:tabLst>
                </a:pPr>
                <a:r>
                  <a:rPr lang="en-US" sz="1200">
                    <a:solidFill>
                      <a:schemeClr val="tx1"/>
                    </a:solidFill>
                    <a:latin typeface="Arial" charset="0"/>
                  </a:rPr>
                  <a:t>Z=0, R=0 kpc</a:t>
                </a:r>
              </a:p>
              <a:p>
                <a:pPr algn="r" defTabSz="4170363" eaLnBrk="1" hangingPunct="1">
                  <a:lnSpc>
                    <a:spcPct val="100000"/>
                  </a:lnSpc>
                  <a:spcBef>
                    <a:spcPct val="0"/>
                  </a:spcBef>
                  <a:tabLst>
                    <a:tab pos="455613" algn="l"/>
                    <a:tab pos="1309688" algn="l"/>
                    <a:tab pos="2454275" algn="l"/>
                    <a:tab pos="3995738" algn="l"/>
                  </a:tabLst>
                </a:pPr>
                <a:r>
                  <a:rPr lang="en-US" sz="1200">
                    <a:solidFill>
                      <a:schemeClr val="tx1"/>
                    </a:solidFill>
                    <a:latin typeface="Arial" charset="0"/>
                  </a:rPr>
                  <a:t>	</a:t>
                </a:r>
                <a:r>
                  <a:rPr lang="en-US" sz="1200">
                    <a:solidFill>
                      <a:srgbClr val="0000FF"/>
                    </a:solidFill>
                    <a:latin typeface="Arial" charset="0"/>
                  </a:rPr>
                  <a:t>4 kpc</a:t>
                </a:r>
              </a:p>
              <a:p>
                <a:pPr algn="r" defTabSz="4170363" eaLnBrk="1" hangingPunct="1">
                  <a:lnSpc>
                    <a:spcPct val="100000"/>
                  </a:lnSpc>
                  <a:spcBef>
                    <a:spcPct val="0"/>
                  </a:spcBef>
                  <a:tabLst>
                    <a:tab pos="455613" algn="l"/>
                    <a:tab pos="1309688" algn="l"/>
                    <a:tab pos="2454275" algn="l"/>
                    <a:tab pos="3995738" algn="l"/>
                  </a:tabLst>
                </a:pPr>
                <a:r>
                  <a:rPr lang="en-US" sz="1200">
                    <a:solidFill>
                      <a:schemeClr val="tx1"/>
                    </a:solidFill>
                    <a:latin typeface="Arial" charset="0"/>
                  </a:rPr>
                  <a:t>	</a:t>
                </a:r>
                <a:r>
                  <a:rPr lang="en-US" sz="1200">
                    <a:solidFill>
                      <a:srgbClr val="FF0000"/>
                    </a:solidFill>
                    <a:latin typeface="Arial" charset="0"/>
                  </a:rPr>
                  <a:t>8 kpc</a:t>
                </a:r>
              </a:p>
              <a:p>
                <a:pPr algn="r" defTabSz="4170363" eaLnBrk="1" hangingPunct="1">
                  <a:lnSpc>
                    <a:spcPct val="100000"/>
                  </a:lnSpc>
                  <a:spcBef>
                    <a:spcPct val="0"/>
                  </a:spcBef>
                  <a:tabLst>
                    <a:tab pos="455613" algn="l"/>
                    <a:tab pos="1309688" algn="l"/>
                    <a:tab pos="2454275" algn="l"/>
                    <a:tab pos="3995738" algn="l"/>
                  </a:tabLst>
                </a:pPr>
                <a:r>
                  <a:rPr lang="en-US" sz="1200">
                    <a:solidFill>
                      <a:schemeClr val="tx1"/>
                    </a:solidFill>
                    <a:latin typeface="Arial" charset="0"/>
                  </a:rPr>
                  <a:t>    </a:t>
                </a:r>
                <a:r>
                  <a:rPr lang="en-US" sz="1200">
                    <a:solidFill>
                      <a:srgbClr val="FF0066"/>
                    </a:solidFill>
                    <a:latin typeface="Arial" charset="0"/>
                  </a:rPr>
                  <a:t>12 kpc</a:t>
                </a:r>
              </a:p>
              <a:p>
                <a:pPr algn="r" defTabSz="4170363" eaLnBrk="1" hangingPunct="1">
                  <a:lnSpc>
                    <a:spcPct val="100000"/>
                  </a:lnSpc>
                  <a:spcBef>
                    <a:spcPct val="0"/>
                  </a:spcBef>
                  <a:tabLst>
                    <a:tab pos="455613" algn="l"/>
                    <a:tab pos="1309688" algn="l"/>
                    <a:tab pos="2454275" algn="l"/>
                    <a:tab pos="3995738" algn="l"/>
                  </a:tabLst>
                </a:pPr>
                <a:r>
                  <a:rPr lang="en-US" sz="1200">
                    <a:solidFill>
                      <a:schemeClr val="tx1"/>
                    </a:solidFill>
                    <a:latin typeface="Arial" charset="0"/>
                  </a:rPr>
                  <a:t>    </a:t>
                </a:r>
                <a:r>
                  <a:rPr lang="en-US" sz="1200">
                    <a:solidFill>
                      <a:srgbClr val="00CCFF"/>
                    </a:solidFill>
                    <a:latin typeface="Arial" charset="0"/>
                  </a:rPr>
                  <a:t>16 kpc</a:t>
                </a:r>
              </a:p>
            </p:txBody>
          </p:sp>
        </p:grpSp>
        <p:sp>
          <p:nvSpPr>
            <p:cNvPr id="59411" name="Text Box 21"/>
            <p:cNvSpPr txBox="1">
              <a:spLocks noChangeArrowheads="1"/>
            </p:cNvSpPr>
            <p:nvPr/>
          </p:nvSpPr>
          <p:spPr bwMode="auto">
            <a:xfrm>
              <a:off x="444" y="3499"/>
              <a:ext cx="514" cy="212"/>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600"/>
                <a:t>optical</a:t>
              </a:r>
            </a:p>
          </p:txBody>
        </p:sp>
        <p:sp>
          <p:nvSpPr>
            <p:cNvPr id="59412" name="Text Box 22"/>
            <p:cNvSpPr txBox="1">
              <a:spLocks noChangeArrowheads="1"/>
            </p:cNvSpPr>
            <p:nvPr/>
          </p:nvSpPr>
          <p:spPr bwMode="auto">
            <a:xfrm>
              <a:off x="1380" y="3500"/>
              <a:ext cx="266" cy="212"/>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600"/>
                <a:t>IR</a:t>
              </a:r>
            </a:p>
          </p:txBody>
        </p:sp>
        <p:sp>
          <p:nvSpPr>
            <p:cNvPr id="59413" name="Text Box 23"/>
            <p:cNvSpPr txBox="1">
              <a:spLocks noChangeArrowheads="1"/>
            </p:cNvSpPr>
            <p:nvPr/>
          </p:nvSpPr>
          <p:spPr bwMode="auto">
            <a:xfrm>
              <a:off x="1791" y="3501"/>
              <a:ext cx="387" cy="212"/>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600"/>
                <a:t>CMB</a:t>
              </a:r>
            </a:p>
          </p:txBody>
        </p:sp>
      </p:gr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a:solidFill>
                  <a:schemeClr val="tx2"/>
                </a:solidFill>
              </a:rPr>
              <a:t>Gas distribution in the Milky Way</a:t>
            </a:r>
          </a:p>
        </p:txBody>
      </p:sp>
      <p:pic>
        <p:nvPicPr>
          <p:cNvPr id="48131" name="Picture 3" descr="02286a"/>
          <p:cNvPicPr>
            <a:picLocks noGrp="1" noChangeAspect="1" noChangeArrowheads="1"/>
          </p:cNvPicPr>
          <p:nvPr>
            <p:ph sz="half" idx="1"/>
          </p:nvPr>
        </p:nvPicPr>
        <p:blipFill>
          <a:blip r:embed="rId3"/>
          <a:srcRect t="11034" b="22272"/>
          <a:stretch>
            <a:fillRect/>
          </a:stretch>
        </p:blipFill>
        <p:spPr>
          <a:xfrm rot="18951616">
            <a:off x="-143634" y="3277555"/>
            <a:ext cx="4202112" cy="3503523"/>
          </a:xfrm>
          <a:noFill/>
          <a:effectLst>
            <a:outerShdw blurRad="50800" dist="38100" dir="2700000">
              <a:srgbClr val="000000">
                <a:alpha val="43000"/>
              </a:srgbClr>
            </a:outerShdw>
          </a:effectLst>
        </p:spPr>
      </p:pic>
      <p:pic>
        <p:nvPicPr>
          <p:cNvPr id="48132" name="Picture 4" descr="f1"/>
          <p:cNvPicPr>
            <a:picLocks noGrp="1" noChangeAspect="1" noChangeArrowheads="1"/>
          </p:cNvPicPr>
          <p:nvPr>
            <p:ph sz="half" idx="2"/>
          </p:nvPr>
        </p:nvPicPr>
        <p:blipFill>
          <a:blip r:embed="rId4"/>
          <a:srcRect/>
          <a:stretch>
            <a:fillRect/>
          </a:stretch>
        </p:blipFill>
        <p:spPr>
          <a:xfrm>
            <a:off x="1335087" y="898523"/>
            <a:ext cx="3810000" cy="3932238"/>
          </a:xfrm>
          <a:noFill/>
          <a:effectLst>
            <a:outerShdw blurRad="50800" dist="38100" dir="2700000">
              <a:srgbClr val="000000">
                <a:alpha val="43000"/>
              </a:srgbClr>
            </a:outerShdw>
          </a:effectLst>
        </p:spPr>
      </p:pic>
      <p:sp>
        <p:nvSpPr>
          <p:cNvPr id="2851845" name="AutoShape 5"/>
          <p:cNvSpPr>
            <a:spLocks noChangeAspect="1" noChangeArrowheads="1"/>
          </p:cNvSpPr>
          <p:nvPr/>
        </p:nvSpPr>
        <p:spPr bwMode="auto">
          <a:xfrm>
            <a:off x="3178174" y="5118098"/>
            <a:ext cx="100013" cy="95250"/>
          </a:xfrm>
          <a:prstGeom prst="star5">
            <a:avLst/>
          </a:prstGeom>
          <a:solidFill>
            <a:srgbClr val="FFFF00"/>
          </a:solidFill>
          <a:ln w="19050">
            <a:solidFill>
              <a:srgbClr val="FF3300"/>
            </a:solidFill>
            <a:miter lim="800000"/>
            <a:headEnd/>
            <a:tailEnd/>
          </a:ln>
          <a:effectLst/>
        </p:spPr>
        <p:txBody>
          <a:bodyPr wrap="none" anchor="ctr">
            <a:prstTxWarp prst="textNoShape">
              <a:avLst/>
            </a:prstTxWarp>
            <a:spAutoFit/>
          </a:bodyPr>
          <a:lstStyle/>
          <a:p>
            <a:pPr>
              <a:defRPr/>
            </a:pPr>
            <a:endParaRPr lang="en-US"/>
          </a:p>
        </p:txBody>
      </p:sp>
      <p:sp>
        <p:nvSpPr>
          <p:cNvPr id="48134" name="AutoShape 6"/>
          <p:cNvSpPr>
            <a:spLocks noChangeArrowheads="1"/>
          </p:cNvSpPr>
          <p:nvPr/>
        </p:nvSpPr>
        <p:spPr bwMode="auto">
          <a:xfrm>
            <a:off x="3163887" y="4845048"/>
            <a:ext cx="512762" cy="323850"/>
          </a:xfrm>
          <a:prstGeom prst="flowChartAlternateProcess">
            <a:avLst/>
          </a:prstGeom>
          <a:noFill/>
          <a:ln w="28575">
            <a:noFill/>
            <a:miter lim="800000"/>
            <a:headEnd/>
            <a:tailEnd/>
          </a:ln>
        </p:spPr>
        <p:txBody>
          <a:bodyPr wrap="none" anchor="ctr">
            <a:prstTxWarp prst="textNoShape">
              <a:avLst/>
            </a:prstTxWarp>
            <a:spAutoFit/>
          </a:bodyPr>
          <a:lstStyle/>
          <a:p>
            <a:pPr algn="ctr" eaLnBrk="1" fontAlgn="ctr" hangingPunct="1">
              <a:lnSpc>
                <a:spcPct val="100000"/>
              </a:lnSpc>
              <a:spcBef>
                <a:spcPct val="0"/>
              </a:spcBef>
            </a:pPr>
            <a:r>
              <a:rPr lang="en-US" sz="1400" b="1">
                <a:solidFill>
                  <a:srgbClr val="FFFF00"/>
                </a:solidFill>
                <a:ea typeface="ＭＳ Ｐゴシック" charset="-128"/>
                <a:cs typeface="ＭＳ Ｐゴシック" charset="-128"/>
              </a:rPr>
              <a:t>Sun</a:t>
            </a:r>
            <a:endParaRPr lang="en-US" sz="1400" b="1">
              <a:solidFill>
                <a:srgbClr val="FFFF00"/>
              </a:solidFill>
            </a:endParaRPr>
          </a:p>
        </p:txBody>
      </p:sp>
      <p:sp>
        <p:nvSpPr>
          <p:cNvPr id="48135" name="Rectangle 7"/>
          <p:cNvSpPr>
            <a:spLocks noChangeArrowheads="1"/>
          </p:cNvSpPr>
          <p:nvPr/>
        </p:nvSpPr>
        <p:spPr bwMode="auto">
          <a:xfrm>
            <a:off x="5715000" y="979488"/>
            <a:ext cx="3241675" cy="5176837"/>
          </a:xfrm>
          <a:prstGeom prst="rect">
            <a:avLst/>
          </a:prstGeom>
          <a:noFill/>
          <a:ln w="9525">
            <a:noFill/>
            <a:miter lim="800000"/>
            <a:headEnd/>
            <a:tailEnd/>
          </a:ln>
        </p:spPr>
        <p:txBody>
          <a:bodyPr>
            <a:prstTxWarp prst="textNoShape">
              <a:avLst/>
            </a:prstTxWarp>
          </a:bodyPr>
          <a:lstStyle/>
          <a:p>
            <a:pPr marL="233363" indent="-233363" eaLnBrk="1" hangingPunct="1">
              <a:lnSpc>
                <a:spcPct val="100000"/>
              </a:lnSpc>
            </a:pPr>
            <a:r>
              <a:rPr lang="en-US" dirty="0">
                <a:solidFill>
                  <a:schemeClr val="accent2"/>
                </a:solidFill>
              </a:rPr>
              <a:t>Molecular hydrogen H</a:t>
            </a:r>
            <a:r>
              <a:rPr lang="en-US" baseline="-25000" dirty="0">
                <a:solidFill>
                  <a:schemeClr val="accent2"/>
                </a:solidFill>
              </a:rPr>
              <a:t>2</a:t>
            </a:r>
            <a:r>
              <a:rPr lang="en-US" dirty="0" smtClean="0">
                <a:solidFill>
                  <a:schemeClr val="accent2"/>
                </a:solidFill>
              </a:rPr>
              <a:t> 	</a:t>
            </a:r>
            <a:r>
              <a:rPr lang="en-US" u="sng" dirty="0" smtClean="0">
                <a:solidFill>
                  <a:schemeClr val="tx1">
                    <a:lumMod val="75000"/>
                    <a:lumOff val="25000"/>
                  </a:schemeClr>
                </a:solidFill>
              </a:rPr>
              <a:t>is </a:t>
            </a:r>
            <a:r>
              <a:rPr lang="en-US" u="sng" dirty="0">
                <a:solidFill>
                  <a:schemeClr val="tx1">
                    <a:lumMod val="75000"/>
                    <a:lumOff val="25000"/>
                  </a:schemeClr>
                </a:solidFill>
              </a:rPr>
              <a:t>traced using J=1-0 transition of </a:t>
            </a:r>
            <a:r>
              <a:rPr lang="en-US" u="sng" baseline="30000" dirty="0">
                <a:solidFill>
                  <a:schemeClr val="tx1">
                    <a:lumMod val="75000"/>
                    <a:lumOff val="25000"/>
                  </a:schemeClr>
                </a:solidFill>
              </a:rPr>
              <a:t>12</a:t>
            </a:r>
            <a:r>
              <a:rPr lang="en-US" u="sng" dirty="0">
                <a:solidFill>
                  <a:schemeClr val="tx1">
                    <a:lumMod val="75000"/>
                    <a:lumOff val="25000"/>
                  </a:schemeClr>
                </a:solidFill>
              </a:rPr>
              <a:t>CO,</a:t>
            </a:r>
            <a:r>
              <a:rPr lang="en-US" dirty="0">
                <a:solidFill>
                  <a:schemeClr val="tx1">
                    <a:lumMod val="75000"/>
                    <a:lumOff val="25000"/>
                  </a:schemeClr>
                </a:solidFill>
              </a:rPr>
              <a:t> concentrated mostly in the plane</a:t>
            </a:r>
            <a:r>
              <a:rPr lang="en-US" dirty="0" smtClean="0">
                <a:solidFill>
                  <a:schemeClr val="tx1">
                    <a:lumMod val="75000"/>
                    <a:lumOff val="25000"/>
                  </a:schemeClr>
                </a:solidFill>
              </a:rPr>
              <a:t> (</a:t>
            </a:r>
            <a:r>
              <a:rPr lang="en-US" dirty="0">
                <a:solidFill>
                  <a:schemeClr val="tx1">
                    <a:lumMod val="75000"/>
                    <a:lumOff val="25000"/>
                  </a:schemeClr>
                </a:solidFill>
              </a:rPr>
              <a:t>z~70 pc, R&lt;10 </a:t>
            </a:r>
            <a:r>
              <a:rPr lang="en-US" dirty="0" err="1">
                <a:solidFill>
                  <a:schemeClr val="tx1">
                    <a:lumMod val="75000"/>
                    <a:lumOff val="25000"/>
                  </a:schemeClr>
                </a:solidFill>
              </a:rPr>
              <a:t>kpc</a:t>
            </a:r>
            <a:r>
              <a:rPr lang="en-US" dirty="0">
                <a:solidFill>
                  <a:schemeClr val="tx1">
                    <a:lumMod val="75000"/>
                    <a:lumOff val="25000"/>
                  </a:schemeClr>
                </a:solidFill>
              </a:rPr>
              <a:t>)</a:t>
            </a:r>
          </a:p>
          <a:p>
            <a:pPr marL="233363" indent="-233363" eaLnBrk="1" hangingPunct="1">
              <a:lnSpc>
                <a:spcPct val="100000"/>
              </a:lnSpc>
            </a:pPr>
            <a:endParaRPr lang="en-US" dirty="0"/>
          </a:p>
          <a:p>
            <a:pPr marL="233363" indent="-233363" eaLnBrk="1" hangingPunct="1">
              <a:lnSpc>
                <a:spcPct val="100000"/>
              </a:lnSpc>
            </a:pPr>
            <a:r>
              <a:rPr lang="en-US" dirty="0">
                <a:solidFill>
                  <a:schemeClr val="tx2"/>
                </a:solidFill>
              </a:rPr>
              <a:t>Atomic hydrogen H I</a:t>
            </a:r>
            <a:r>
              <a:rPr lang="en-US" dirty="0" smtClean="0"/>
              <a:t> </a:t>
            </a:r>
            <a:r>
              <a:rPr lang="en-US" dirty="0" smtClean="0">
                <a:solidFill>
                  <a:schemeClr val="tx1">
                    <a:lumMod val="75000"/>
                    <a:lumOff val="25000"/>
                  </a:schemeClr>
                </a:solidFill>
              </a:rPr>
              <a:t>(traced by 21 cm emission line) has a </a:t>
            </a:r>
            <a:r>
              <a:rPr lang="en-US" dirty="0">
                <a:solidFill>
                  <a:schemeClr val="tx1">
                    <a:lumMod val="75000"/>
                    <a:lumOff val="25000"/>
                  </a:schemeClr>
                </a:solidFill>
              </a:rPr>
              <a:t>wider distribution         (z~1 </a:t>
            </a:r>
            <a:r>
              <a:rPr lang="en-US" dirty="0" err="1">
                <a:solidFill>
                  <a:schemeClr val="tx1">
                    <a:lumMod val="75000"/>
                    <a:lumOff val="25000"/>
                  </a:schemeClr>
                </a:solidFill>
              </a:rPr>
              <a:t>kpc</a:t>
            </a:r>
            <a:r>
              <a:rPr lang="en-US" dirty="0">
                <a:solidFill>
                  <a:schemeClr val="tx1">
                    <a:lumMod val="75000"/>
                    <a:lumOff val="25000"/>
                  </a:schemeClr>
                </a:solidFill>
              </a:rPr>
              <a:t>, R~30 </a:t>
            </a:r>
            <a:r>
              <a:rPr lang="en-US" dirty="0" err="1">
                <a:solidFill>
                  <a:schemeClr val="tx1">
                    <a:lumMod val="75000"/>
                    <a:lumOff val="25000"/>
                  </a:schemeClr>
                </a:solidFill>
              </a:rPr>
              <a:t>kpc</a:t>
            </a:r>
            <a:r>
              <a:rPr lang="en-US" dirty="0">
                <a:solidFill>
                  <a:schemeClr val="tx1">
                    <a:lumMod val="75000"/>
                    <a:lumOff val="25000"/>
                  </a:schemeClr>
                </a:solidFill>
              </a:rPr>
              <a:t>)</a:t>
            </a:r>
          </a:p>
          <a:p>
            <a:pPr marL="233363" indent="-233363" eaLnBrk="1" hangingPunct="1">
              <a:lnSpc>
                <a:spcPct val="100000"/>
              </a:lnSpc>
            </a:pPr>
            <a:endParaRPr lang="en-US" dirty="0"/>
          </a:p>
          <a:p>
            <a:pPr marL="233363" indent="-233363" eaLnBrk="1" hangingPunct="1">
              <a:lnSpc>
                <a:spcPct val="100000"/>
              </a:lnSpc>
            </a:pPr>
            <a:r>
              <a:rPr lang="en-US" dirty="0">
                <a:solidFill>
                  <a:schemeClr val="accent3">
                    <a:lumMod val="50000"/>
                  </a:schemeClr>
                </a:solidFill>
              </a:rPr>
              <a:t>Ionized hydrogen H II – </a:t>
            </a:r>
            <a:r>
              <a:rPr lang="en-US" dirty="0">
                <a:solidFill>
                  <a:schemeClr val="tx1">
                    <a:lumMod val="75000"/>
                    <a:lumOff val="25000"/>
                  </a:schemeClr>
                </a:solidFill>
              </a:rPr>
              <a:t>small proportion, but exists even in halo (z~1 </a:t>
            </a:r>
            <a:r>
              <a:rPr lang="en-US" dirty="0" err="1">
                <a:solidFill>
                  <a:schemeClr val="tx1">
                    <a:lumMod val="75000"/>
                    <a:lumOff val="25000"/>
                  </a:schemeClr>
                </a:solidFill>
              </a:rPr>
              <a:t>kpc</a:t>
            </a:r>
            <a:r>
              <a:rPr lang="en-US" dirty="0">
                <a:solidFill>
                  <a:schemeClr val="tx1">
                    <a:lumMod val="75000"/>
                    <a:lumOff val="25000"/>
                  </a:schemeClr>
                </a:solidFill>
              </a:rPr>
              <a:t>)</a:t>
            </a:r>
          </a:p>
          <a:p>
            <a:pPr marL="233363" indent="-233363" eaLnBrk="1" hangingPunct="1">
              <a:lnSpc>
                <a:spcPct val="100000"/>
              </a:lnSpc>
            </a:pPr>
            <a:endParaRPr lang="en-US" dirty="0">
              <a:solidFill>
                <a:schemeClr val="tx1"/>
              </a:solidFill>
            </a:endParaRPr>
          </a:p>
        </p:txBody>
      </p:sp>
      <p:sp>
        <p:nvSpPr>
          <p:cNvPr id="48136" name="AutoShape 8" descr="Narrow horizontal"/>
          <p:cNvSpPr>
            <a:spLocks noChangeArrowheads="1"/>
          </p:cNvSpPr>
          <p:nvPr/>
        </p:nvSpPr>
        <p:spPr bwMode="auto">
          <a:xfrm>
            <a:off x="1849437" y="4640261"/>
            <a:ext cx="149225" cy="314325"/>
          </a:xfrm>
          <a:prstGeom prst="downArrow">
            <a:avLst>
              <a:gd name="adj1" fmla="val 50000"/>
              <a:gd name="adj2" fmla="val 52660"/>
            </a:avLst>
          </a:prstGeom>
          <a:pattFill prst="narHorz">
            <a:fgClr>
              <a:srgbClr val="FF0000"/>
            </a:fgClr>
            <a:bgClr>
              <a:srgbClr val="FFFFFF"/>
            </a:bgClr>
          </a:pattFill>
          <a:ln w="9525">
            <a:solidFill>
              <a:srgbClr val="FF0000"/>
            </a:solidFill>
            <a:miter lim="800000"/>
            <a:headEnd/>
            <a:tailEnd/>
          </a:ln>
        </p:spPr>
        <p:txBody>
          <a:bodyPr wrap="none" anchor="ctr">
            <a:prstTxWarp prst="textNoShape">
              <a:avLst/>
            </a:prstTxWarp>
          </a:bodyPr>
          <a:lstStyle/>
          <a:p>
            <a:endParaRPr lang="en-US"/>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027113" y="103188"/>
            <a:ext cx="6988175" cy="533400"/>
          </a:xfrm>
        </p:spPr>
        <p:txBody>
          <a:bodyPr/>
          <a:lstStyle/>
          <a:p>
            <a:r>
              <a:rPr lang="en-US" dirty="0" smtClean="0">
                <a:solidFill>
                  <a:schemeClr val="tx2"/>
                </a:solidFill>
                <a:ea typeface="ＭＳ Ｐゴシック" pitchFamily="-108" charset="-128"/>
                <a:cs typeface="ＭＳ Ｐゴシック" pitchFamily="-108" charset="-128"/>
              </a:rPr>
              <a:t>Carbon Monoxide (CO) maps</a:t>
            </a:r>
          </a:p>
        </p:txBody>
      </p:sp>
      <p:sp>
        <p:nvSpPr>
          <p:cNvPr id="45059" name="Text Box 3"/>
          <p:cNvSpPr txBox="1">
            <a:spLocks noChangeArrowheads="1"/>
          </p:cNvSpPr>
          <p:nvPr/>
        </p:nvSpPr>
        <p:spPr bwMode="auto">
          <a:xfrm>
            <a:off x="427038" y="911225"/>
            <a:ext cx="8361362" cy="5432425"/>
          </a:xfrm>
          <a:prstGeom prst="rect">
            <a:avLst/>
          </a:prstGeom>
          <a:noFill/>
          <a:ln w="9525">
            <a:noFill/>
            <a:miter lim="800000"/>
            <a:headEnd/>
            <a:tailEnd/>
          </a:ln>
        </p:spPr>
        <p:txBody>
          <a:bodyPr>
            <a:prstTxWarp prst="textNoShape">
              <a:avLst/>
            </a:prstTxWarp>
            <a:spAutoFit/>
          </a:bodyPr>
          <a:lstStyle/>
          <a:p>
            <a:pPr marL="347663" indent="-347663">
              <a:lnSpc>
                <a:spcPct val="90000"/>
              </a:lnSpc>
              <a:spcBef>
                <a:spcPct val="70000"/>
              </a:spcBef>
              <a:buSzPct val="75000"/>
              <a:buFont typeface="Arial" pitchFamily="-108" charset="0"/>
              <a:buChar char="►"/>
            </a:pPr>
            <a:r>
              <a:rPr lang="en-US" b="1">
                <a:solidFill>
                  <a:schemeClr val="tx2"/>
                </a:solidFill>
              </a:rPr>
              <a:t>Extend CO surveys to high latitudes</a:t>
            </a:r>
          </a:p>
          <a:p>
            <a:pPr marL="682625" lvl="1" indent="-220663">
              <a:lnSpc>
                <a:spcPct val="90000"/>
              </a:lnSpc>
              <a:spcBef>
                <a:spcPct val="25000"/>
              </a:spcBef>
              <a:buSzPct val="90000"/>
              <a:buFont typeface="Arial" pitchFamily="-108" charset="0"/>
              <a:buChar char="–"/>
            </a:pPr>
            <a:r>
              <a:rPr lang="en-US" sz="1800">
                <a:solidFill>
                  <a:schemeClr val="tx2"/>
                </a:solidFill>
              </a:rPr>
              <a:t>newly-found small molecular clouds will otherwise be interpreted as unidentified sources, and clearly limit dark matter studies</a:t>
            </a:r>
          </a:p>
          <a:p>
            <a:pPr marL="682625" lvl="1" indent="-220663">
              <a:lnSpc>
                <a:spcPct val="90000"/>
              </a:lnSpc>
              <a:spcBef>
                <a:spcPct val="30000"/>
              </a:spcBef>
              <a:buSzPct val="90000"/>
              <a:buFont typeface="Arial" pitchFamily="-108" charset="0"/>
              <a:buChar char="–"/>
            </a:pPr>
            <a:endParaRPr lang="en-US" sz="1400" i="1">
              <a:solidFill>
                <a:schemeClr val="tx2"/>
              </a:solidFill>
            </a:endParaRPr>
          </a:p>
          <a:p>
            <a:pPr marL="682625" lvl="1" indent="-220663">
              <a:lnSpc>
                <a:spcPct val="90000"/>
              </a:lnSpc>
              <a:spcBef>
                <a:spcPct val="30000"/>
              </a:spcBef>
              <a:buSzPct val="90000"/>
              <a:buFont typeface="Arial" pitchFamily="-108" charset="0"/>
              <a:buChar char="–"/>
            </a:pPr>
            <a:endParaRPr lang="en-US" sz="1400" i="1">
              <a:solidFill>
                <a:schemeClr val="tx2"/>
              </a:solidFill>
            </a:endParaRPr>
          </a:p>
          <a:p>
            <a:pPr marL="682625" lvl="1" indent="-220663">
              <a:lnSpc>
                <a:spcPct val="90000"/>
              </a:lnSpc>
              <a:spcBef>
                <a:spcPct val="30000"/>
              </a:spcBef>
              <a:buSzPct val="90000"/>
              <a:buFont typeface="Arial" pitchFamily="-108" charset="0"/>
              <a:buChar char="–"/>
            </a:pPr>
            <a:endParaRPr lang="en-US" sz="1400" i="1">
              <a:solidFill>
                <a:schemeClr val="tx2"/>
              </a:solidFill>
            </a:endParaRPr>
          </a:p>
          <a:p>
            <a:pPr marL="682625" lvl="1" indent="-220663">
              <a:lnSpc>
                <a:spcPct val="90000"/>
              </a:lnSpc>
              <a:spcBef>
                <a:spcPct val="30000"/>
              </a:spcBef>
              <a:buSzPct val="90000"/>
              <a:buFont typeface="Arial" pitchFamily="-108" charset="0"/>
              <a:buChar char="–"/>
            </a:pPr>
            <a:endParaRPr lang="en-US" sz="1400" i="1">
              <a:solidFill>
                <a:schemeClr val="tx2"/>
              </a:solidFill>
            </a:endParaRPr>
          </a:p>
          <a:p>
            <a:pPr marL="682625" lvl="1" indent="-220663">
              <a:lnSpc>
                <a:spcPct val="90000"/>
              </a:lnSpc>
              <a:spcBef>
                <a:spcPct val="30000"/>
              </a:spcBef>
              <a:buSzPct val="90000"/>
              <a:buFont typeface="Arial" pitchFamily="-108" charset="0"/>
              <a:buChar char="–"/>
            </a:pPr>
            <a:endParaRPr lang="en-US" sz="1400" i="1">
              <a:solidFill>
                <a:schemeClr val="tx2"/>
              </a:solidFill>
            </a:endParaRPr>
          </a:p>
          <a:p>
            <a:pPr marL="682625" lvl="1" indent="-220663">
              <a:lnSpc>
                <a:spcPct val="90000"/>
              </a:lnSpc>
              <a:spcBef>
                <a:spcPct val="30000"/>
              </a:spcBef>
              <a:buSzPct val="90000"/>
              <a:buFont typeface="Arial" pitchFamily="-108" charset="0"/>
              <a:buChar char="–"/>
            </a:pPr>
            <a:endParaRPr lang="en-US" sz="1400" i="1">
              <a:solidFill>
                <a:schemeClr val="tx2"/>
              </a:solidFill>
            </a:endParaRPr>
          </a:p>
          <a:p>
            <a:pPr marL="347663" indent="-347663">
              <a:lnSpc>
                <a:spcPct val="90000"/>
              </a:lnSpc>
              <a:spcBef>
                <a:spcPct val="130000"/>
              </a:spcBef>
              <a:buSzPct val="75000"/>
            </a:pPr>
            <a:endParaRPr lang="en-US" sz="1400" b="1">
              <a:solidFill>
                <a:schemeClr val="tx2"/>
              </a:solidFill>
            </a:endParaRPr>
          </a:p>
          <a:p>
            <a:pPr marL="347663" indent="-347663">
              <a:lnSpc>
                <a:spcPct val="90000"/>
              </a:lnSpc>
              <a:spcBef>
                <a:spcPct val="130000"/>
              </a:spcBef>
              <a:buSzPct val="75000"/>
            </a:pPr>
            <a:endParaRPr lang="en-US" sz="1400" b="1">
              <a:solidFill>
                <a:schemeClr val="tx2"/>
              </a:solidFill>
            </a:endParaRPr>
          </a:p>
          <a:p>
            <a:pPr marL="347663" indent="-347663">
              <a:lnSpc>
                <a:spcPct val="90000"/>
              </a:lnSpc>
              <a:spcBef>
                <a:spcPct val="130000"/>
              </a:spcBef>
              <a:buSzPct val="75000"/>
            </a:pPr>
            <a:endParaRPr lang="en-US" sz="1400" b="1">
              <a:solidFill>
                <a:schemeClr val="tx2"/>
              </a:solidFill>
            </a:endParaRPr>
          </a:p>
          <a:p>
            <a:pPr marL="347663" indent="-347663">
              <a:lnSpc>
                <a:spcPct val="90000"/>
              </a:lnSpc>
              <a:spcBef>
                <a:spcPct val="130000"/>
              </a:spcBef>
              <a:buSzPct val="75000"/>
              <a:buFont typeface="Arial" pitchFamily="-108" charset="0"/>
              <a:buChar char="►"/>
            </a:pPr>
            <a:r>
              <a:rPr lang="en-US" b="1">
                <a:solidFill>
                  <a:schemeClr val="tx2"/>
                </a:solidFill>
              </a:rPr>
              <a:t>C</a:t>
            </a:r>
            <a:r>
              <a:rPr lang="en-US" sz="2400" b="1" baseline="30000">
                <a:solidFill>
                  <a:schemeClr val="tx2"/>
                </a:solidFill>
              </a:rPr>
              <a:t>18</a:t>
            </a:r>
            <a:r>
              <a:rPr lang="en-US" b="1">
                <a:solidFill>
                  <a:schemeClr val="tx2"/>
                </a:solidFill>
              </a:rPr>
              <a:t>O observations (optically thin tracer) of special directions (e.g. Galactic center, arm tangents)</a:t>
            </a:r>
          </a:p>
          <a:p>
            <a:pPr marL="682625" lvl="1" indent="-220663">
              <a:lnSpc>
                <a:spcPct val="90000"/>
              </a:lnSpc>
              <a:spcBef>
                <a:spcPct val="35000"/>
              </a:spcBef>
              <a:buSzPct val="95000"/>
              <a:buFont typeface="Arial" pitchFamily="-108" charset="0"/>
              <a:buChar char="–"/>
            </a:pPr>
            <a:r>
              <a:rPr lang="en-US" sz="1700">
                <a:solidFill>
                  <a:schemeClr val="tx2"/>
                </a:solidFill>
              </a:rPr>
              <a:t>assess whether velocity crowding is affecting calculations of molecular column density, and for carefully pinning down the diffuse emission</a:t>
            </a:r>
          </a:p>
        </p:txBody>
      </p:sp>
      <p:grpSp>
        <p:nvGrpSpPr>
          <p:cNvPr id="2" name="Group 4"/>
          <p:cNvGrpSpPr>
            <a:grpSpLocks/>
          </p:cNvGrpSpPr>
          <p:nvPr/>
        </p:nvGrpSpPr>
        <p:grpSpPr bwMode="auto">
          <a:xfrm>
            <a:off x="685802" y="1825625"/>
            <a:ext cx="7815266" cy="3167063"/>
            <a:chOff x="502" y="1150"/>
            <a:chExt cx="4923" cy="1995"/>
          </a:xfrm>
        </p:grpSpPr>
        <p:pic>
          <p:nvPicPr>
            <p:cNvPr id="45062" name="Picture 5"/>
            <p:cNvPicPr>
              <a:picLocks noChangeAspect="1" noChangeArrowheads="1"/>
            </p:cNvPicPr>
            <p:nvPr/>
          </p:nvPicPr>
          <p:blipFill>
            <a:blip r:embed="rId3"/>
            <a:srcRect/>
            <a:stretch>
              <a:fillRect/>
            </a:stretch>
          </p:blipFill>
          <p:spPr bwMode="auto">
            <a:xfrm>
              <a:off x="765" y="1150"/>
              <a:ext cx="4582" cy="1741"/>
            </a:xfrm>
            <a:prstGeom prst="rect">
              <a:avLst/>
            </a:prstGeom>
            <a:noFill/>
            <a:ln w="9525">
              <a:noFill/>
              <a:miter lim="800000"/>
              <a:headEnd/>
              <a:tailEnd/>
            </a:ln>
            <a:effectLst>
              <a:outerShdw blurRad="50800" dist="38100" dir="2700000">
                <a:srgbClr val="000000">
                  <a:alpha val="43000"/>
                </a:srgbClr>
              </a:outerShdw>
            </a:effectLst>
          </p:spPr>
        </p:pic>
        <p:sp>
          <p:nvSpPr>
            <p:cNvPr id="45063" name="Text Box 6"/>
            <p:cNvSpPr txBox="1">
              <a:spLocks noChangeArrowheads="1"/>
            </p:cNvSpPr>
            <p:nvPr/>
          </p:nvSpPr>
          <p:spPr bwMode="auto">
            <a:xfrm>
              <a:off x="585" y="1152"/>
              <a:ext cx="363" cy="1843"/>
            </a:xfrm>
            <a:prstGeom prst="rect">
              <a:avLst/>
            </a:prstGeom>
            <a:solidFill>
              <a:schemeClr val="bg1"/>
            </a:solidFill>
            <a:ln w="9525">
              <a:noFill/>
              <a:miter lim="800000"/>
              <a:headEnd/>
              <a:tailEnd/>
            </a:ln>
          </p:spPr>
          <p:txBody>
            <a:bodyPr wrap="square">
              <a:prstTxWarp prst="textNoShape">
                <a:avLst/>
              </a:prstTxWarp>
              <a:spAutoFit/>
            </a:bodyPr>
            <a:lstStyle/>
            <a:p>
              <a:pPr algn="r">
                <a:lnSpc>
                  <a:spcPct val="95000"/>
                </a:lnSpc>
              </a:pPr>
              <a:endParaRPr lang="en-US" sz="1400" dirty="0"/>
            </a:p>
            <a:p>
              <a:pPr algn="r">
                <a:lnSpc>
                  <a:spcPct val="95000"/>
                </a:lnSpc>
              </a:pPr>
              <a:r>
                <a:rPr lang="en-US" sz="1400" dirty="0"/>
                <a:t>20</a:t>
              </a:r>
            </a:p>
            <a:p>
              <a:pPr algn="r">
                <a:lnSpc>
                  <a:spcPct val="95000"/>
                </a:lnSpc>
              </a:pPr>
              <a:endParaRPr lang="en-US" sz="1400" dirty="0"/>
            </a:p>
            <a:p>
              <a:pPr algn="r">
                <a:lnSpc>
                  <a:spcPct val="95000"/>
                </a:lnSpc>
              </a:pPr>
              <a:endParaRPr lang="en-US" sz="1400" dirty="0"/>
            </a:p>
            <a:p>
              <a:pPr algn="r">
                <a:lnSpc>
                  <a:spcPct val="95000"/>
                </a:lnSpc>
              </a:pPr>
              <a:r>
                <a:rPr lang="en-US" sz="1400" dirty="0"/>
                <a:t>0</a:t>
              </a:r>
            </a:p>
            <a:p>
              <a:pPr algn="r">
                <a:lnSpc>
                  <a:spcPct val="95000"/>
                </a:lnSpc>
              </a:pPr>
              <a:endParaRPr lang="en-US" sz="1400" dirty="0"/>
            </a:p>
            <a:p>
              <a:pPr algn="r">
                <a:lnSpc>
                  <a:spcPct val="95000"/>
                </a:lnSpc>
              </a:pPr>
              <a:endParaRPr lang="en-US" sz="1400" dirty="0"/>
            </a:p>
            <a:p>
              <a:pPr algn="r">
                <a:lnSpc>
                  <a:spcPct val="95000"/>
                </a:lnSpc>
              </a:pPr>
              <a:r>
                <a:rPr lang="en-US" sz="1400" dirty="0"/>
                <a:t>-20</a:t>
              </a:r>
            </a:p>
            <a:p>
              <a:pPr algn="r">
                <a:lnSpc>
                  <a:spcPct val="95000"/>
                </a:lnSpc>
              </a:pPr>
              <a:endParaRPr lang="en-US" sz="1400" dirty="0"/>
            </a:p>
            <a:p>
              <a:pPr algn="r">
                <a:lnSpc>
                  <a:spcPct val="95000"/>
                </a:lnSpc>
              </a:pPr>
              <a:endParaRPr lang="en-US" sz="1400" dirty="0"/>
            </a:p>
            <a:p>
              <a:pPr algn="r">
                <a:lnSpc>
                  <a:spcPct val="95000"/>
                </a:lnSpc>
              </a:pPr>
              <a:r>
                <a:rPr lang="en-US" sz="1400" dirty="0"/>
                <a:t>-40</a:t>
              </a:r>
            </a:p>
            <a:p>
              <a:pPr algn="r"/>
              <a:endParaRPr lang="en-US" sz="1400" dirty="0"/>
            </a:p>
          </p:txBody>
        </p:sp>
        <p:sp>
          <p:nvSpPr>
            <p:cNvPr id="45064" name="Text Box 7"/>
            <p:cNvSpPr txBox="1">
              <a:spLocks noChangeArrowheads="1"/>
            </p:cNvSpPr>
            <p:nvPr/>
          </p:nvSpPr>
          <p:spPr bwMode="auto">
            <a:xfrm rot="16200000">
              <a:off x="33" y="1884"/>
              <a:ext cx="1149" cy="212"/>
            </a:xfrm>
            <a:prstGeom prst="rect">
              <a:avLst/>
            </a:prstGeom>
            <a:noFill/>
            <a:ln w="9525">
              <a:noFill/>
              <a:miter lim="800000"/>
              <a:headEnd/>
              <a:tailEnd/>
            </a:ln>
          </p:spPr>
          <p:txBody>
            <a:bodyPr wrap="none">
              <a:prstTxWarp prst="textNoShape">
                <a:avLst/>
              </a:prstTxWarp>
              <a:spAutoFit/>
            </a:bodyPr>
            <a:lstStyle/>
            <a:p>
              <a:r>
                <a:rPr lang="en-US" sz="1600" b="1" dirty="0"/>
                <a:t>Galactic Latitude</a:t>
              </a:r>
            </a:p>
          </p:txBody>
        </p:sp>
        <p:sp>
          <p:nvSpPr>
            <p:cNvPr id="45065" name="Text Box 8"/>
            <p:cNvSpPr txBox="1">
              <a:spLocks noChangeArrowheads="1"/>
            </p:cNvSpPr>
            <p:nvPr/>
          </p:nvSpPr>
          <p:spPr bwMode="auto">
            <a:xfrm>
              <a:off x="907" y="2787"/>
              <a:ext cx="4235" cy="207"/>
            </a:xfrm>
            <a:prstGeom prst="rect">
              <a:avLst/>
            </a:prstGeom>
            <a:solidFill>
              <a:schemeClr val="bg1"/>
            </a:solidFill>
            <a:ln w="9525">
              <a:solidFill>
                <a:schemeClr val="bg1"/>
              </a:solidFill>
              <a:miter lim="800000"/>
              <a:headEnd/>
              <a:tailEnd/>
            </a:ln>
          </p:spPr>
          <p:txBody>
            <a:bodyPr wrap="square" lIns="0" tIns="0" rIns="0" bIns="0">
              <a:prstTxWarp prst="textNoShape">
                <a:avLst/>
              </a:prstTxWarp>
              <a:spAutoFit/>
            </a:bodyPr>
            <a:lstStyle/>
            <a:p>
              <a:r>
                <a:rPr lang="en-US" sz="1400" dirty="0"/>
                <a:t>   220      200      180      160      140      120      100       80        60        40        20        </a:t>
              </a:r>
              <a:r>
                <a:rPr lang="en-US" sz="1400" dirty="0" smtClean="0"/>
                <a:t> </a:t>
              </a:r>
              <a:endParaRPr lang="en-US" sz="1400" dirty="0"/>
            </a:p>
          </p:txBody>
        </p:sp>
        <p:grpSp>
          <p:nvGrpSpPr>
            <p:cNvPr id="3" name="Group 9"/>
            <p:cNvGrpSpPr>
              <a:grpSpLocks/>
            </p:cNvGrpSpPr>
            <p:nvPr/>
          </p:nvGrpSpPr>
          <p:grpSpPr bwMode="auto">
            <a:xfrm>
              <a:off x="4831" y="2238"/>
              <a:ext cx="594" cy="853"/>
              <a:chOff x="4825" y="2213"/>
              <a:chExt cx="594" cy="853"/>
            </a:xfrm>
          </p:grpSpPr>
          <p:pic>
            <p:nvPicPr>
              <p:cNvPr id="45068" name="Picture 10"/>
              <p:cNvPicPr>
                <a:picLocks noChangeAspect="1" noChangeArrowheads="1"/>
              </p:cNvPicPr>
              <p:nvPr/>
            </p:nvPicPr>
            <p:blipFill>
              <a:blip r:embed="rId4"/>
              <a:srcRect/>
              <a:stretch>
                <a:fillRect/>
              </a:stretch>
            </p:blipFill>
            <p:spPr bwMode="auto">
              <a:xfrm>
                <a:off x="4827" y="2213"/>
                <a:ext cx="557" cy="849"/>
              </a:xfrm>
              <a:prstGeom prst="rect">
                <a:avLst/>
              </a:prstGeom>
              <a:noFill/>
              <a:ln w="9525">
                <a:noFill/>
                <a:miter lim="800000"/>
                <a:headEnd/>
                <a:tailEnd/>
              </a:ln>
              <a:effectLst>
                <a:outerShdw blurRad="50800" dist="38100" dir="2700000">
                  <a:srgbClr val="000000">
                    <a:alpha val="43000"/>
                  </a:srgbClr>
                </a:outerShdw>
              </a:effectLst>
            </p:spPr>
          </p:pic>
          <p:sp>
            <p:nvSpPr>
              <p:cNvPr id="45069" name="Text Box 11"/>
              <p:cNvSpPr txBox="1">
                <a:spLocks noChangeArrowheads="1"/>
              </p:cNvSpPr>
              <p:nvPr/>
            </p:nvSpPr>
            <p:spPr bwMode="auto">
              <a:xfrm>
                <a:off x="4825" y="2838"/>
                <a:ext cx="594" cy="228"/>
              </a:xfrm>
              <a:prstGeom prst="rect">
                <a:avLst/>
              </a:prstGeom>
              <a:noFill/>
              <a:ln w="9525">
                <a:noFill/>
                <a:miter lim="800000"/>
                <a:headEnd/>
                <a:tailEnd/>
              </a:ln>
            </p:spPr>
            <p:txBody>
              <a:bodyPr wrap="none">
                <a:prstTxWarp prst="textNoShape">
                  <a:avLst/>
                </a:prstTxWarp>
                <a:spAutoFit/>
              </a:bodyPr>
              <a:lstStyle/>
              <a:p>
                <a:r>
                  <a:rPr lang="en-US" sz="1400" dirty="0" err="1">
                    <a:solidFill>
                      <a:schemeClr val="bg1">
                        <a:lumMod val="85000"/>
                      </a:schemeClr>
                    </a:solidFill>
                  </a:rPr>
                  <a:t>CfA</a:t>
                </a:r>
                <a:r>
                  <a:rPr lang="en-US" sz="1400" dirty="0">
                    <a:solidFill>
                      <a:schemeClr val="bg1">
                        <a:lumMod val="85000"/>
                      </a:schemeClr>
                    </a:solidFill>
                  </a:rPr>
                  <a:t> 1.2m</a:t>
                </a:r>
              </a:p>
            </p:txBody>
          </p:sp>
        </p:grpSp>
        <p:sp>
          <p:nvSpPr>
            <p:cNvPr id="45067" name="Text Box 12"/>
            <p:cNvSpPr txBox="1">
              <a:spLocks noChangeArrowheads="1"/>
            </p:cNvSpPr>
            <p:nvPr/>
          </p:nvSpPr>
          <p:spPr bwMode="auto">
            <a:xfrm>
              <a:off x="2420" y="2893"/>
              <a:ext cx="1257" cy="252"/>
            </a:xfrm>
            <a:prstGeom prst="rect">
              <a:avLst/>
            </a:prstGeom>
            <a:noFill/>
            <a:ln w="9525">
              <a:noFill/>
              <a:miter lim="800000"/>
              <a:headEnd/>
              <a:tailEnd/>
            </a:ln>
          </p:spPr>
          <p:txBody>
            <a:bodyPr wrap="none">
              <a:prstTxWarp prst="textNoShape">
                <a:avLst/>
              </a:prstTxWarp>
              <a:spAutoFit/>
            </a:bodyPr>
            <a:lstStyle/>
            <a:p>
              <a:r>
                <a:rPr lang="en-US" sz="1600" b="1" dirty="0">
                  <a:solidFill>
                    <a:srgbClr val="1F497D"/>
                  </a:solidFill>
                </a:rPr>
                <a:t>Galactic Longitude</a:t>
              </a:r>
            </a:p>
          </p:txBody>
        </p:sp>
      </p:grpSp>
      <p:sp>
        <p:nvSpPr>
          <p:cNvPr id="45061" name="Text Box 13"/>
          <p:cNvSpPr txBox="1">
            <a:spLocks noChangeArrowheads="1"/>
          </p:cNvSpPr>
          <p:nvPr/>
        </p:nvSpPr>
        <p:spPr bwMode="auto">
          <a:xfrm rot="5400000">
            <a:off x="7188596" y="2999002"/>
            <a:ext cx="3244060" cy="566309"/>
          </a:xfrm>
          <a:prstGeom prst="rect">
            <a:avLst/>
          </a:prstGeom>
          <a:noFill/>
          <a:ln w="9525">
            <a:noFill/>
            <a:miter lim="800000"/>
            <a:headEnd/>
            <a:tailEnd/>
          </a:ln>
        </p:spPr>
        <p:txBody>
          <a:bodyPr wrap="none">
            <a:prstTxWarp prst="textNoShape">
              <a:avLst/>
            </a:prstTxWarp>
            <a:spAutoFit/>
          </a:bodyPr>
          <a:lstStyle/>
          <a:p>
            <a:pPr>
              <a:lnSpc>
                <a:spcPct val="100000"/>
              </a:lnSpc>
            </a:pPr>
            <a:r>
              <a:rPr lang="en-US" sz="1400" dirty="0">
                <a:solidFill>
                  <a:srgbClr val="1F497D"/>
                </a:solidFill>
              </a:rPr>
              <a:t>Dame, Hartmann, &amp; Thaddeus (2001)</a:t>
            </a:r>
          </a:p>
          <a:p>
            <a:pPr>
              <a:lnSpc>
                <a:spcPct val="100000"/>
              </a:lnSpc>
            </a:pPr>
            <a:r>
              <a:rPr lang="en-US" sz="1400" dirty="0">
                <a:solidFill>
                  <a:srgbClr val="1F497D"/>
                </a:solidFill>
              </a:rPr>
              <a:t>Dame &amp; Thaddeus (2004)</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41602" name="Rectangle 2"/>
          <p:cNvSpPr>
            <a:spLocks noGrp="1" noChangeArrowheads="1"/>
          </p:cNvSpPr>
          <p:nvPr>
            <p:ph type="title"/>
          </p:nvPr>
        </p:nvSpPr>
        <p:spPr>
          <a:xfrm>
            <a:off x="1095375" y="33338"/>
            <a:ext cx="6988175" cy="533400"/>
          </a:xfrm>
        </p:spPr>
        <p:txBody>
          <a:bodyPr/>
          <a:lstStyle/>
          <a:p>
            <a:pPr eaLnBrk="1" hangingPunct="1">
              <a:defRPr/>
            </a:pPr>
            <a:r>
              <a:rPr lang="en-US" sz="3200" dirty="0" smtClean="0">
                <a:solidFill>
                  <a:srgbClr val="1F497D"/>
                </a:solidFill>
                <a:effectLst>
                  <a:outerShdw blurRad="38100" dist="38100" dir="2700000" algn="tl">
                    <a:srgbClr val="DDDDDD"/>
                  </a:outerShdw>
                </a:effectLst>
                <a:ea typeface="+mj-ea"/>
                <a:cs typeface="+mj-cs"/>
              </a:rPr>
              <a:t>Calculation of the Gas Distribution</a:t>
            </a:r>
            <a:endParaRPr lang="en-US" sz="3200" dirty="0">
              <a:solidFill>
                <a:srgbClr val="1F497D"/>
              </a:solidFill>
              <a:effectLst>
                <a:outerShdw blurRad="38100" dist="38100" dir="2700000" algn="tl">
                  <a:srgbClr val="DDDDDD"/>
                </a:outerShdw>
              </a:effectLst>
              <a:ea typeface="+mj-ea"/>
              <a:cs typeface="+mj-cs"/>
            </a:endParaRPr>
          </a:p>
        </p:txBody>
      </p:sp>
      <p:sp>
        <p:nvSpPr>
          <p:cNvPr id="2841603" name="Rectangle 3"/>
          <p:cNvSpPr>
            <a:spLocks noGrp="1" noChangeArrowheads="1"/>
          </p:cNvSpPr>
          <p:nvPr>
            <p:ph type="body" idx="1"/>
          </p:nvPr>
        </p:nvSpPr>
        <p:spPr>
          <a:xfrm>
            <a:off x="574675" y="749300"/>
            <a:ext cx="8220075" cy="5753100"/>
          </a:xfrm>
        </p:spPr>
        <p:txBody>
          <a:bodyPr/>
          <a:lstStyle/>
          <a:p>
            <a:pPr eaLnBrk="1" hangingPunct="1">
              <a:lnSpc>
                <a:spcPct val="80000"/>
              </a:lnSpc>
              <a:defRPr/>
            </a:pPr>
            <a:r>
              <a:rPr lang="en-US" sz="1600" dirty="0">
                <a:solidFill>
                  <a:srgbClr val="1F497D"/>
                </a:solidFill>
                <a:effectLst>
                  <a:outerShdw blurRad="38100" dist="38100" dir="2700000" algn="tl">
                    <a:srgbClr val="DDDDDD"/>
                  </a:outerShdw>
                </a:effectLst>
                <a:ea typeface="+mn-ea"/>
                <a:cs typeface="+mn-cs"/>
              </a:rPr>
              <a:t>Neutral interstellar medium – most of the interstellar gas mass</a:t>
            </a:r>
          </a:p>
          <a:p>
            <a:pPr lvl="1" eaLnBrk="1" hangingPunct="1">
              <a:lnSpc>
                <a:spcPct val="80000"/>
              </a:lnSpc>
              <a:defRPr/>
            </a:pPr>
            <a:r>
              <a:rPr lang="en-US" sz="1600" dirty="0">
                <a:solidFill>
                  <a:schemeClr val="accent2">
                    <a:lumMod val="75000"/>
                  </a:schemeClr>
                </a:solidFill>
                <a:effectLst>
                  <a:outerShdw blurRad="38100" dist="38100" dir="2700000" algn="tl">
                    <a:srgbClr val="DDDDDD"/>
                  </a:outerShdw>
                </a:effectLst>
              </a:rPr>
              <a:t>21-cm H I &amp; 2.6-mm CO (surrogate for H</a:t>
            </a:r>
            <a:r>
              <a:rPr lang="en-US" sz="1600" baseline="-25000" dirty="0">
                <a:solidFill>
                  <a:schemeClr val="accent2">
                    <a:lumMod val="75000"/>
                  </a:schemeClr>
                </a:solidFill>
                <a:effectLst>
                  <a:outerShdw blurRad="38100" dist="38100" dir="2700000" algn="tl">
                    <a:srgbClr val="DDDDDD"/>
                  </a:outerShdw>
                </a:effectLst>
              </a:rPr>
              <a:t>2</a:t>
            </a:r>
            <a:r>
              <a:rPr lang="en-US" sz="1600" dirty="0">
                <a:solidFill>
                  <a:schemeClr val="accent2">
                    <a:lumMod val="75000"/>
                  </a:schemeClr>
                </a:solidFill>
                <a:effectLst>
                  <a:outerShdw blurRad="38100" dist="38100" dir="2700000" algn="tl">
                    <a:srgbClr val="DDDDDD"/>
                  </a:outerShdw>
                </a:effectLst>
              </a:rPr>
              <a:t>)</a:t>
            </a:r>
          </a:p>
          <a:p>
            <a:pPr lvl="1" eaLnBrk="1" hangingPunct="1">
              <a:lnSpc>
                <a:spcPct val="80000"/>
              </a:lnSpc>
              <a:defRPr/>
            </a:pPr>
            <a:r>
              <a:rPr lang="en-US" sz="1600" dirty="0">
                <a:solidFill>
                  <a:schemeClr val="accent2">
                    <a:lumMod val="75000"/>
                  </a:schemeClr>
                </a:solidFill>
                <a:effectLst>
                  <a:outerShdw blurRad="38100" dist="38100" dir="2700000" algn="tl">
                    <a:srgbClr val="DDDDDD"/>
                  </a:outerShdw>
                </a:effectLst>
              </a:rPr>
              <a:t>Differential rotation of the Milky Way – plus random motions, streaming, and internal velocity dispersions – is largely responsible for the spectrum </a:t>
            </a:r>
          </a:p>
          <a:p>
            <a:pPr lvl="1" eaLnBrk="1" hangingPunct="1">
              <a:lnSpc>
                <a:spcPct val="80000"/>
              </a:lnSpc>
              <a:defRPr/>
            </a:pPr>
            <a:r>
              <a:rPr lang="en-US" sz="1600" dirty="0">
                <a:solidFill>
                  <a:schemeClr val="accent2">
                    <a:lumMod val="75000"/>
                  </a:schemeClr>
                </a:solidFill>
                <a:effectLst>
                  <a:outerShdw blurRad="38100" dist="38100" dir="2700000" algn="tl">
                    <a:srgbClr val="DDDDDD"/>
                  </a:outerShdw>
                </a:effectLst>
              </a:rPr>
              <a:t>Rotation </a:t>
            </a:r>
            <a:r>
              <a:rPr lang="en-US" sz="1600" dirty="0" err="1">
                <a:solidFill>
                  <a:schemeClr val="accent2">
                    <a:lumMod val="75000"/>
                  </a:schemeClr>
                </a:solidFill>
                <a:effectLst>
                  <a:outerShdw blurRad="38100" dist="38100" dir="2700000" algn="tl">
                    <a:srgbClr val="DDDDDD"/>
                  </a:outerShdw>
                </a:effectLst>
              </a:rPr>
              <a:t>curve</a:t>
            </a:r>
            <a:r>
              <a:rPr lang="en-US" sz="1600" i="1" dirty="0" err="1">
                <a:solidFill>
                  <a:schemeClr val="accent2">
                    <a:lumMod val="75000"/>
                  </a:schemeClr>
                </a:solidFill>
                <a:effectLst>
                  <a:outerShdw blurRad="38100" dist="38100" dir="2700000" algn="tl">
                    <a:srgbClr val="DDDDDD"/>
                  </a:outerShdw>
                </a:effectLst>
              </a:rPr>
              <a:t>V</a:t>
            </a:r>
            <a:r>
              <a:rPr lang="en-US" sz="1600" dirty="0" err="1">
                <a:solidFill>
                  <a:schemeClr val="accent2">
                    <a:lumMod val="75000"/>
                  </a:schemeClr>
                </a:solidFill>
                <a:effectLst>
                  <a:outerShdw blurRad="38100" dist="38100" dir="2700000" algn="tl">
                    <a:srgbClr val="DDDDDD"/>
                  </a:outerShdw>
                </a:effectLst>
              </a:rPr>
              <a:t>(</a:t>
            </a:r>
            <a:r>
              <a:rPr lang="en-US" sz="1600" i="1" dirty="0" err="1">
                <a:solidFill>
                  <a:schemeClr val="accent2">
                    <a:lumMod val="75000"/>
                  </a:schemeClr>
                </a:solidFill>
                <a:effectLst>
                  <a:outerShdw blurRad="38100" dist="38100" dir="2700000" algn="tl">
                    <a:srgbClr val="DDDDDD"/>
                  </a:outerShdw>
                </a:effectLst>
              </a:rPr>
              <a:t>R</a:t>
            </a:r>
            <a:r>
              <a:rPr lang="en-US" sz="1600" dirty="0">
                <a:solidFill>
                  <a:schemeClr val="accent2">
                    <a:lumMod val="75000"/>
                  </a:schemeClr>
                </a:solidFill>
                <a:effectLst>
                  <a:outerShdw blurRad="38100" dist="38100" dir="2700000" algn="tl">
                    <a:srgbClr val="DDDDDD"/>
                  </a:outerShdw>
                </a:effectLst>
              </a:rPr>
              <a:t>) </a:t>
            </a:r>
            <a:r>
              <a:rPr lang="en-US" sz="1600" dirty="0" err="1">
                <a:solidFill>
                  <a:schemeClr val="accent2">
                    <a:lumMod val="75000"/>
                  </a:schemeClr>
                </a:solidFill>
                <a:effectLst>
                  <a:outerShdw blurRad="38100" dist="38100" dir="2700000" algn="tl">
                    <a:srgbClr val="DDDDDD"/>
                  </a:outerShdw>
                </a:effectLst>
                <a:sym typeface="Symbol" charset="2"/>
              </a:rPr>
              <a:t></a:t>
            </a:r>
            <a:r>
              <a:rPr lang="en-US" sz="1600" dirty="0">
                <a:solidFill>
                  <a:schemeClr val="accent2">
                    <a:lumMod val="75000"/>
                  </a:schemeClr>
                </a:solidFill>
                <a:effectLst>
                  <a:outerShdw blurRad="38100" dist="38100" dir="2700000" algn="tl">
                    <a:srgbClr val="DDDDDD"/>
                  </a:outerShdw>
                </a:effectLst>
              </a:rPr>
              <a:t> unique line-of-sight velocity-</a:t>
            </a:r>
            <a:r>
              <a:rPr lang="en-US" sz="1600" dirty="0" err="1">
                <a:solidFill>
                  <a:schemeClr val="accent2">
                    <a:lumMod val="75000"/>
                  </a:schemeClr>
                </a:solidFill>
                <a:effectLst>
                  <a:outerShdw blurRad="38100" dist="38100" dir="2700000" algn="tl">
                    <a:srgbClr val="DDDDDD"/>
                  </a:outerShdw>
                </a:effectLst>
              </a:rPr>
              <a:t>Galactocentric</a:t>
            </a:r>
            <a:r>
              <a:rPr lang="en-US" sz="1600" dirty="0">
                <a:solidFill>
                  <a:schemeClr val="accent2">
                    <a:lumMod val="75000"/>
                  </a:schemeClr>
                </a:solidFill>
                <a:effectLst>
                  <a:outerShdw blurRad="38100" dist="38100" dir="2700000" algn="tl">
                    <a:srgbClr val="DDDDDD"/>
                  </a:outerShdw>
                </a:effectLst>
              </a:rPr>
              <a:t> distance </a:t>
            </a:r>
            <a:r>
              <a:rPr lang="en-US" sz="1600" dirty="0" smtClean="0">
                <a:solidFill>
                  <a:schemeClr val="accent2">
                    <a:lumMod val="75000"/>
                  </a:schemeClr>
                </a:solidFill>
                <a:effectLst>
                  <a:outerShdw blurRad="38100" dist="38100" dir="2700000" algn="tl">
                    <a:srgbClr val="DDDDDD"/>
                  </a:outerShdw>
                </a:effectLst>
              </a:rPr>
              <a:t>relationship</a:t>
            </a:r>
          </a:p>
          <a:p>
            <a:pPr lvl="1" eaLnBrk="1" hangingPunct="1">
              <a:lnSpc>
                <a:spcPct val="80000"/>
              </a:lnSpc>
              <a:defRPr/>
            </a:pPr>
            <a:endParaRPr lang="en-US" sz="1600" dirty="0" smtClean="0">
              <a:effectLst>
                <a:outerShdw blurRad="38100" dist="38100" dir="2700000" algn="tl">
                  <a:srgbClr val="DDDDDD"/>
                </a:outerShdw>
              </a:effectLst>
            </a:endParaRPr>
          </a:p>
          <a:p>
            <a:pPr eaLnBrk="1" hangingPunct="1">
              <a:lnSpc>
                <a:spcPct val="80000"/>
              </a:lnSpc>
              <a:defRPr/>
            </a:pPr>
            <a:endParaRPr lang="en-US" sz="1600" dirty="0">
              <a:solidFill>
                <a:srgbClr val="953735"/>
              </a:solidFill>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buNone/>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200" dirty="0">
              <a:effectLst>
                <a:outerShdw blurRad="38100" dist="38100" dir="2700000" algn="tl">
                  <a:srgbClr val="DDDDDD"/>
                </a:outerShdw>
              </a:effectLst>
              <a:ea typeface="+mn-ea"/>
              <a:cs typeface="+mn-cs"/>
            </a:endParaRPr>
          </a:p>
          <a:p>
            <a:pPr eaLnBrk="1" hangingPunct="1">
              <a:lnSpc>
                <a:spcPct val="80000"/>
              </a:lnSpc>
              <a:defRPr/>
            </a:pPr>
            <a:endParaRPr lang="en-US" sz="1800" dirty="0">
              <a:effectLst>
                <a:outerShdw blurRad="38100" dist="38100" dir="2700000" algn="tl">
                  <a:srgbClr val="DDDDDD"/>
                </a:outerShdw>
              </a:effectLst>
              <a:ea typeface="+mn-ea"/>
              <a:cs typeface="+mn-cs"/>
            </a:endParaRPr>
          </a:p>
          <a:p>
            <a:pPr eaLnBrk="1" hangingPunct="1">
              <a:lnSpc>
                <a:spcPct val="80000"/>
              </a:lnSpc>
              <a:defRPr/>
            </a:pPr>
            <a:endParaRPr lang="en-US" sz="1800" dirty="0">
              <a:effectLst>
                <a:outerShdw blurRad="38100" dist="38100" dir="2700000" algn="tl">
                  <a:srgbClr val="DDDDDD"/>
                </a:outerShdw>
              </a:effectLst>
              <a:ea typeface="+mn-ea"/>
              <a:cs typeface="+mn-cs"/>
            </a:endParaRPr>
          </a:p>
          <a:p>
            <a:pPr eaLnBrk="1" hangingPunct="1">
              <a:lnSpc>
                <a:spcPct val="80000"/>
              </a:lnSpc>
              <a:defRPr/>
            </a:pPr>
            <a:endParaRPr lang="en-US" sz="1800" dirty="0">
              <a:effectLst>
                <a:outerShdw blurRad="38100" dist="38100" dir="2700000" algn="tl">
                  <a:srgbClr val="DDDDDD"/>
                </a:outerShdw>
              </a:effectLst>
              <a:ea typeface="+mn-ea"/>
              <a:cs typeface="+mn-cs"/>
            </a:endParaRPr>
          </a:p>
          <a:p>
            <a:pPr eaLnBrk="1" hangingPunct="1">
              <a:lnSpc>
                <a:spcPct val="80000"/>
              </a:lnSpc>
              <a:buClr>
                <a:srgbClr val="FF0000"/>
              </a:buClr>
              <a:defRPr/>
            </a:pPr>
            <a:r>
              <a:rPr lang="en-US" sz="1600" dirty="0">
                <a:solidFill>
                  <a:srgbClr val="953735"/>
                </a:solidFill>
                <a:effectLst>
                  <a:outerShdw blurRad="38100" dist="38100" dir="2700000" algn="tl">
                    <a:srgbClr val="DDDDDD"/>
                  </a:outerShdw>
                </a:effectLst>
                <a:ea typeface="+mn-ea"/>
                <a:cs typeface="+mn-cs"/>
              </a:rPr>
              <a:t>This is the best – but far from perfect – distance measure available</a:t>
            </a:r>
          </a:p>
          <a:p>
            <a:pPr eaLnBrk="1" hangingPunct="1">
              <a:lnSpc>
                <a:spcPct val="80000"/>
              </a:lnSpc>
              <a:defRPr/>
            </a:pPr>
            <a:r>
              <a:rPr lang="en-US" sz="1600" dirty="0">
                <a:solidFill>
                  <a:schemeClr val="tx2"/>
                </a:solidFill>
                <a:effectLst>
                  <a:outerShdw blurRad="38100" dist="38100" dir="2700000" algn="tl">
                    <a:srgbClr val="DDDDDD"/>
                  </a:outerShdw>
                </a:effectLst>
                <a:ea typeface="+mn-ea"/>
                <a:cs typeface="+mn-cs"/>
              </a:rPr>
              <a:t>Column densities:  </a:t>
            </a:r>
            <a:r>
              <a:rPr lang="en-US" sz="1600" i="1" dirty="0">
                <a:solidFill>
                  <a:schemeClr val="tx2"/>
                </a:solidFill>
                <a:effectLst>
                  <a:outerShdw blurRad="38100" dist="38100" dir="2700000" algn="tl">
                    <a:srgbClr val="DDDDDD"/>
                  </a:outerShdw>
                </a:effectLst>
                <a:ea typeface="+mn-ea"/>
                <a:cs typeface="+mn-cs"/>
              </a:rPr>
              <a:t>N</a:t>
            </a:r>
            <a:r>
              <a:rPr lang="en-US" sz="1600" dirty="0">
                <a:solidFill>
                  <a:schemeClr val="tx2"/>
                </a:solidFill>
                <a:effectLst>
                  <a:outerShdw blurRad="38100" dist="38100" dir="2700000" algn="tl">
                    <a:srgbClr val="DDDDDD"/>
                  </a:outerShdw>
                </a:effectLst>
                <a:ea typeface="+mn-ea"/>
                <a:cs typeface="+mn-cs"/>
              </a:rPr>
              <a:t>(H</a:t>
            </a:r>
            <a:r>
              <a:rPr lang="en-US" sz="1600" baseline="-25000" dirty="0">
                <a:solidFill>
                  <a:schemeClr val="tx2"/>
                </a:solidFill>
                <a:effectLst>
                  <a:outerShdw blurRad="38100" dist="38100" dir="2700000" algn="tl">
                    <a:srgbClr val="DDDDDD"/>
                  </a:outerShdw>
                </a:effectLst>
                <a:ea typeface="+mn-ea"/>
                <a:cs typeface="+mn-cs"/>
              </a:rPr>
              <a:t>2</a:t>
            </a:r>
            <a:r>
              <a:rPr lang="en-US" sz="1600" dirty="0">
                <a:solidFill>
                  <a:schemeClr val="tx2"/>
                </a:solidFill>
                <a:effectLst>
                  <a:outerShdw blurRad="38100" dist="38100" dir="2700000" algn="tl">
                    <a:srgbClr val="DDDDDD"/>
                  </a:outerShdw>
                </a:effectLst>
                <a:ea typeface="+mn-ea"/>
                <a:cs typeface="+mn-cs"/>
              </a:rPr>
              <a:t>)/</a:t>
            </a:r>
            <a:r>
              <a:rPr lang="en-US" sz="1600" i="1" dirty="0">
                <a:solidFill>
                  <a:schemeClr val="tx2"/>
                </a:solidFill>
                <a:effectLst>
                  <a:outerShdw blurRad="38100" dist="38100" dir="2700000" algn="tl">
                    <a:srgbClr val="DDDDDD"/>
                  </a:outerShdw>
                </a:effectLst>
                <a:ea typeface="+mn-ea"/>
                <a:cs typeface="+mn-cs"/>
              </a:rPr>
              <a:t>W</a:t>
            </a:r>
            <a:r>
              <a:rPr lang="en-US" sz="1600" baseline="-25000" dirty="0">
                <a:solidFill>
                  <a:schemeClr val="tx2"/>
                </a:solidFill>
                <a:effectLst>
                  <a:outerShdw blurRad="38100" dist="38100" dir="2700000" algn="tl">
                    <a:srgbClr val="DDDDDD"/>
                  </a:outerShdw>
                </a:effectLst>
                <a:ea typeface="+mn-ea"/>
                <a:cs typeface="+mn-cs"/>
              </a:rPr>
              <a:t>CO</a:t>
            </a:r>
            <a:r>
              <a:rPr lang="en-US" sz="1600" dirty="0">
                <a:solidFill>
                  <a:schemeClr val="tx2"/>
                </a:solidFill>
                <a:effectLst>
                  <a:outerShdw blurRad="38100" dist="38100" dir="2700000" algn="tl">
                    <a:srgbClr val="DDDDDD"/>
                  </a:outerShdw>
                </a:effectLst>
                <a:ea typeface="+mn-ea"/>
                <a:cs typeface="+mn-cs"/>
              </a:rPr>
              <a:t> ratio assumed; a simple approximate correction for optical depth is made for </a:t>
            </a:r>
            <a:r>
              <a:rPr lang="en-US" sz="1600" i="1" dirty="0">
                <a:solidFill>
                  <a:schemeClr val="tx2"/>
                </a:solidFill>
                <a:effectLst>
                  <a:outerShdw blurRad="38100" dist="38100" dir="2700000" algn="tl">
                    <a:srgbClr val="DDDDDD"/>
                  </a:outerShdw>
                </a:effectLst>
                <a:ea typeface="+mn-ea"/>
                <a:cs typeface="+mn-cs"/>
              </a:rPr>
              <a:t>N</a:t>
            </a:r>
            <a:r>
              <a:rPr lang="en-US" sz="1600" dirty="0">
                <a:solidFill>
                  <a:schemeClr val="tx2"/>
                </a:solidFill>
                <a:effectLst>
                  <a:outerShdw blurRad="38100" dist="38100" dir="2700000" algn="tl">
                    <a:srgbClr val="DDDDDD"/>
                  </a:outerShdw>
                </a:effectLst>
                <a:ea typeface="+mn-ea"/>
                <a:cs typeface="+mn-cs"/>
              </a:rPr>
              <a:t>(H I); self-absorption of H I remains</a:t>
            </a:r>
          </a:p>
        </p:txBody>
      </p:sp>
      <p:sp>
        <p:nvSpPr>
          <p:cNvPr id="2841604" name="Rectangle 4"/>
          <p:cNvSpPr>
            <a:spLocks noChangeArrowheads="1"/>
          </p:cNvSpPr>
          <p:nvPr/>
        </p:nvSpPr>
        <p:spPr bwMode="auto">
          <a:xfrm>
            <a:off x="463550" y="876300"/>
            <a:ext cx="5829300" cy="1270000"/>
          </a:xfrm>
          <a:prstGeom prst="rect">
            <a:avLst/>
          </a:prstGeom>
          <a:noFill/>
          <a:ln w="12700">
            <a:noFill/>
            <a:miter lim="800000"/>
            <a:headEnd/>
            <a:tailEnd/>
          </a:ln>
          <a:effectLst/>
        </p:spPr>
        <p:txBody>
          <a:bodyPr lIns="90488" tIns="44450" rIns="90488" bIns="44450">
            <a:prstTxWarp prst="textNoShape">
              <a:avLst/>
            </a:prstTxWarp>
          </a:bodyPr>
          <a:lstStyle/>
          <a:p>
            <a:pPr marL="342900" indent="-342900" eaLnBrk="1" hangingPunct="1">
              <a:lnSpc>
                <a:spcPct val="100000"/>
              </a:lnSpc>
              <a:buFont typeface="Wingdings" charset="2"/>
              <a:buChar char="§"/>
              <a:defRPr/>
            </a:pPr>
            <a:endParaRPr lang="en-US">
              <a:effectLst>
                <a:outerShdw blurRad="38100" dist="38100" dir="2700000" algn="tl">
                  <a:srgbClr val="DDDDDD"/>
                </a:outerShdw>
              </a:effectLst>
            </a:endParaRPr>
          </a:p>
        </p:txBody>
      </p:sp>
      <p:pic>
        <p:nvPicPr>
          <p:cNvPr id="50181" name="Picture 5"/>
          <p:cNvPicPr>
            <a:picLocks noChangeArrowheads="1"/>
          </p:cNvPicPr>
          <p:nvPr/>
        </p:nvPicPr>
        <p:blipFill>
          <a:blip r:embed="rId2"/>
          <a:srcRect/>
          <a:stretch>
            <a:fillRect/>
          </a:stretch>
        </p:blipFill>
        <p:spPr bwMode="auto">
          <a:xfrm>
            <a:off x="6480175" y="2284413"/>
            <a:ext cx="876300" cy="1341437"/>
          </a:xfrm>
          <a:prstGeom prst="rect">
            <a:avLst/>
          </a:prstGeom>
          <a:noFill/>
          <a:ln w="12700">
            <a:noFill/>
            <a:miter lim="800000"/>
            <a:headEnd/>
            <a:tailEnd/>
          </a:ln>
          <a:effectLst>
            <a:outerShdw blurRad="50800" dist="38100" dir="2700000">
              <a:srgbClr val="000000">
                <a:alpha val="43000"/>
              </a:srgbClr>
            </a:outerShdw>
          </a:effectLst>
        </p:spPr>
      </p:pic>
      <p:sp>
        <p:nvSpPr>
          <p:cNvPr id="50182" name="Rectangle 6"/>
          <p:cNvSpPr>
            <a:spLocks noChangeArrowheads="1"/>
          </p:cNvSpPr>
          <p:nvPr/>
        </p:nvSpPr>
        <p:spPr bwMode="auto">
          <a:xfrm>
            <a:off x="7429500" y="3168650"/>
            <a:ext cx="1714500" cy="274434"/>
          </a:xfrm>
          <a:prstGeom prst="rect">
            <a:avLst/>
          </a:prstGeom>
          <a:noFill/>
          <a:ln w="12700">
            <a:noFill/>
            <a:miter lim="800000"/>
            <a:headEnd/>
            <a:tailEnd/>
          </a:ln>
        </p:spPr>
        <p:txBody>
          <a:bodyPr wrap="square" lIns="90488" tIns="44450" rIns="90488" bIns="44450">
            <a:prstTxWarp prst="textNoShape">
              <a:avLst/>
            </a:prstTxWarp>
            <a:spAutoFit/>
          </a:bodyPr>
          <a:lstStyle/>
          <a:p>
            <a:pPr>
              <a:lnSpc>
                <a:spcPct val="100000"/>
              </a:lnSpc>
              <a:spcBef>
                <a:spcPct val="0"/>
              </a:spcBef>
            </a:pPr>
            <a:r>
              <a:rPr lang="en-US" sz="1200" dirty="0" smtClean="0">
                <a:solidFill>
                  <a:schemeClr val="tx1"/>
                </a:solidFill>
                <a:latin typeface="Arial" charset="0"/>
              </a:rPr>
              <a:t>Dame+’01</a:t>
            </a:r>
            <a:endParaRPr lang="en-US" sz="1200" dirty="0">
              <a:solidFill>
                <a:schemeClr val="tx1"/>
              </a:solidFill>
              <a:latin typeface="Arial" charset="0"/>
            </a:endParaRPr>
          </a:p>
        </p:txBody>
      </p:sp>
      <p:sp>
        <p:nvSpPr>
          <p:cNvPr id="50183" name="Rectangle 7"/>
          <p:cNvSpPr>
            <a:spLocks noChangeArrowheads="1"/>
          </p:cNvSpPr>
          <p:nvPr/>
        </p:nvSpPr>
        <p:spPr bwMode="auto">
          <a:xfrm>
            <a:off x="7442200" y="4591050"/>
            <a:ext cx="1301750" cy="274434"/>
          </a:xfrm>
          <a:prstGeom prst="rect">
            <a:avLst/>
          </a:prstGeom>
          <a:noFill/>
          <a:ln w="12700">
            <a:noFill/>
            <a:miter lim="800000"/>
            <a:headEnd/>
            <a:tailEnd/>
          </a:ln>
        </p:spPr>
        <p:txBody>
          <a:bodyPr lIns="90488" tIns="44450" rIns="90488" bIns="44450">
            <a:prstTxWarp prst="textNoShape">
              <a:avLst/>
            </a:prstTxWarp>
            <a:spAutoFit/>
          </a:bodyPr>
          <a:lstStyle/>
          <a:p>
            <a:pPr>
              <a:lnSpc>
                <a:spcPct val="100000"/>
              </a:lnSpc>
              <a:spcBef>
                <a:spcPct val="0"/>
              </a:spcBef>
            </a:pPr>
            <a:r>
              <a:rPr lang="en-US" sz="1200" dirty="0" smtClean="0">
                <a:solidFill>
                  <a:schemeClr val="tx1"/>
                </a:solidFill>
                <a:latin typeface="Arial" charset="0"/>
              </a:rPr>
              <a:t>Kalberla+’05</a:t>
            </a:r>
            <a:endParaRPr lang="en-US" sz="1200" dirty="0">
              <a:solidFill>
                <a:schemeClr val="tx1"/>
              </a:solidFill>
              <a:latin typeface="Arial" charset="0"/>
            </a:endParaRPr>
          </a:p>
        </p:txBody>
      </p:sp>
      <p:pic>
        <p:nvPicPr>
          <p:cNvPr id="50184" name="Picture 8"/>
          <p:cNvPicPr>
            <a:picLocks noChangeArrowheads="1"/>
          </p:cNvPicPr>
          <p:nvPr/>
        </p:nvPicPr>
        <p:blipFill>
          <a:blip r:embed="rId3"/>
          <a:srcRect/>
          <a:stretch>
            <a:fillRect/>
          </a:stretch>
        </p:blipFill>
        <p:spPr bwMode="auto">
          <a:xfrm>
            <a:off x="6480175" y="3821113"/>
            <a:ext cx="950913" cy="1219200"/>
          </a:xfrm>
          <a:prstGeom prst="rect">
            <a:avLst/>
          </a:prstGeom>
          <a:noFill/>
          <a:ln w="12700">
            <a:noFill/>
            <a:miter lim="800000"/>
            <a:headEnd/>
            <a:tailEnd/>
          </a:ln>
          <a:effectLst>
            <a:outerShdw blurRad="50800" dist="38100" dir="2700000">
              <a:srgbClr val="000000">
                <a:alpha val="43000"/>
              </a:srgbClr>
            </a:outerShdw>
          </a:effectLst>
        </p:spPr>
      </p:pic>
      <p:sp>
        <p:nvSpPr>
          <p:cNvPr id="50185" name="Rectangle 9"/>
          <p:cNvSpPr>
            <a:spLocks noChangeArrowheads="1"/>
          </p:cNvSpPr>
          <p:nvPr/>
        </p:nvSpPr>
        <p:spPr bwMode="auto">
          <a:xfrm>
            <a:off x="6667500" y="5099050"/>
            <a:ext cx="714375" cy="271463"/>
          </a:xfrm>
          <a:prstGeom prst="rect">
            <a:avLst/>
          </a:prstGeom>
          <a:noFill/>
          <a:ln w="12700">
            <a:noFill/>
            <a:miter lim="800000"/>
            <a:headEnd/>
            <a:tailEnd/>
          </a:ln>
        </p:spPr>
        <p:txBody>
          <a:bodyPr wrap="none" lIns="90488" tIns="44450" rIns="90488" bIns="44450">
            <a:prstTxWarp prst="textNoShape">
              <a:avLst/>
            </a:prstTxWarp>
            <a:spAutoFit/>
          </a:bodyPr>
          <a:lstStyle/>
          <a:p>
            <a:pPr>
              <a:lnSpc>
                <a:spcPct val="100000"/>
              </a:lnSpc>
              <a:spcBef>
                <a:spcPct val="0"/>
              </a:spcBef>
            </a:pPr>
            <a:r>
              <a:rPr lang="en-US" sz="1200">
                <a:solidFill>
                  <a:schemeClr val="tx1"/>
                </a:solidFill>
                <a:latin typeface="Arial" charset="0"/>
              </a:rPr>
              <a:t>W. Keel</a:t>
            </a:r>
          </a:p>
        </p:txBody>
      </p:sp>
      <p:pic>
        <p:nvPicPr>
          <p:cNvPr id="85002" name="Picture 10"/>
          <p:cNvPicPr>
            <a:picLocks noChangeAspect="1" noChangeArrowheads="1"/>
          </p:cNvPicPr>
          <p:nvPr/>
        </p:nvPicPr>
        <p:blipFill>
          <a:blip r:embed="rId4">
            <a:lum bright="-50000" contrast="44000"/>
            <a:alphaModFix/>
          </a:blip>
          <a:srcRect/>
          <a:stretch>
            <a:fillRect/>
          </a:stretch>
        </p:blipFill>
        <p:spPr bwMode="auto">
          <a:xfrm>
            <a:off x="3699134" y="2051090"/>
            <a:ext cx="2693988" cy="1798637"/>
          </a:xfrm>
          <a:prstGeom prst="rect">
            <a:avLst/>
          </a:prstGeom>
          <a:noFill/>
          <a:ln w="9525">
            <a:noFill/>
            <a:miter lim="800000"/>
            <a:headEnd/>
            <a:tailEnd/>
          </a:ln>
          <a:effectLst>
            <a:outerShdw blurRad="50800" dist="38100" dir="2700000">
              <a:srgbClr val="000000">
                <a:alpha val="43000"/>
              </a:srgbClr>
            </a:outerShdw>
          </a:effectLst>
          <a:scene3d>
            <a:camera prst="orthographicFront"/>
            <a:lightRig rig="threePt" dir="t"/>
          </a:scene3d>
          <a:sp3d/>
        </p:spPr>
      </p:pic>
      <p:pic>
        <p:nvPicPr>
          <p:cNvPr id="85003" name="Picture 11"/>
          <p:cNvPicPr>
            <a:picLocks noChangeAspect="1" noChangeArrowheads="1"/>
          </p:cNvPicPr>
          <p:nvPr/>
        </p:nvPicPr>
        <p:blipFill>
          <a:blip r:embed="rId5">
            <a:lum bright="-50000" contrast="44000"/>
            <a:alphaModFix/>
          </a:blip>
          <a:srcRect/>
          <a:stretch>
            <a:fillRect/>
          </a:stretch>
        </p:blipFill>
        <p:spPr bwMode="auto">
          <a:xfrm>
            <a:off x="3677427" y="3910192"/>
            <a:ext cx="2724150" cy="1782762"/>
          </a:xfrm>
          <a:prstGeom prst="rect">
            <a:avLst/>
          </a:prstGeom>
          <a:noFill/>
          <a:ln w="9525">
            <a:noFill/>
            <a:miter lim="800000"/>
            <a:headEnd/>
            <a:tailEnd/>
          </a:ln>
          <a:effectLst>
            <a:outerShdw blurRad="50800" dist="38100" dir="2700000">
              <a:srgbClr val="000000">
                <a:alpha val="43000"/>
              </a:srgbClr>
            </a:outerShdw>
          </a:effectLst>
          <a:scene3d>
            <a:camera prst="orthographicFront"/>
            <a:lightRig rig="threePt" dir="t"/>
          </a:scene3d>
          <a:sp3d/>
        </p:spPr>
      </p:pic>
      <p:sp>
        <p:nvSpPr>
          <p:cNvPr id="50188" name="Rectangle 12"/>
          <p:cNvSpPr>
            <a:spLocks noChangeArrowheads="1"/>
          </p:cNvSpPr>
          <p:nvPr/>
        </p:nvSpPr>
        <p:spPr bwMode="auto">
          <a:xfrm>
            <a:off x="3211513" y="3854450"/>
            <a:ext cx="477708" cy="366767"/>
          </a:xfrm>
          <a:prstGeom prst="rect">
            <a:avLst/>
          </a:prstGeom>
          <a:noFill/>
          <a:ln w="12700">
            <a:noFill/>
            <a:miter lim="800000"/>
            <a:headEnd/>
            <a:tailEnd/>
          </a:ln>
        </p:spPr>
        <p:txBody>
          <a:bodyPr wrap="none" lIns="90488" tIns="44450" rIns="90488" bIns="44450">
            <a:prstTxWarp prst="textNoShape">
              <a:avLst/>
            </a:prstTxWarp>
            <a:spAutoFit/>
          </a:bodyPr>
          <a:lstStyle/>
          <a:p>
            <a:pPr>
              <a:lnSpc>
                <a:spcPct val="100000"/>
              </a:lnSpc>
              <a:spcBef>
                <a:spcPct val="0"/>
              </a:spcBef>
            </a:pPr>
            <a:r>
              <a:rPr lang="en-US" sz="1800" dirty="0">
                <a:solidFill>
                  <a:srgbClr val="953735"/>
                </a:solidFill>
                <a:latin typeface="Arial" charset="0"/>
              </a:rPr>
              <a:t>H I</a:t>
            </a:r>
          </a:p>
        </p:txBody>
      </p:sp>
      <p:sp>
        <p:nvSpPr>
          <p:cNvPr id="85005" name="Rectangle 13"/>
          <p:cNvSpPr>
            <a:spLocks noChangeArrowheads="1"/>
          </p:cNvSpPr>
          <p:nvPr/>
        </p:nvSpPr>
        <p:spPr bwMode="auto">
          <a:xfrm>
            <a:off x="3198846" y="2227263"/>
            <a:ext cx="528992" cy="366767"/>
          </a:xfrm>
          <a:prstGeom prst="rect">
            <a:avLst/>
          </a:prstGeom>
          <a:noFill/>
          <a:ln w="12700">
            <a:noFill/>
            <a:miter lim="800000"/>
            <a:headEnd/>
            <a:tailEnd/>
          </a:ln>
          <a:scene3d>
            <a:camera prst="orthographicFront"/>
            <a:lightRig rig="threePt" dir="t"/>
          </a:scene3d>
          <a:sp3d/>
        </p:spPr>
        <p:txBody>
          <a:bodyPr wrap="none" lIns="90488" tIns="44450" rIns="90488" bIns="44450">
            <a:prstTxWarp prst="textNoShape">
              <a:avLst/>
            </a:prstTxWarp>
            <a:spAutoFit/>
          </a:bodyPr>
          <a:lstStyle/>
          <a:p>
            <a:pPr>
              <a:lnSpc>
                <a:spcPct val="100000"/>
              </a:lnSpc>
              <a:spcBef>
                <a:spcPct val="0"/>
              </a:spcBef>
              <a:defRPr/>
            </a:pPr>
            <a:r>
              <a:rPr lang="en-US" sz="1800" dirty="0">
                <a:solidFill>
                  <a:srgbClr val="953735"/>
                </a:solidFill>
                <a:latin typeface="Arial" charset="0"/>
              </a:rPr>
              <a:t>CO</a:t>
            </a:r>
          </a:p>
        </p:txBody>
      </p:sp>
      <p:pic>
        <p:nvPicPr>
          <p:cNvPr id="85006" name="Picture 14"/>
          <p:cNvPicPr>
            <a:picLocks noChangeAspect="1" noChangeArrowheads="1"/>
          </p:cNvPicPr>
          <p:nvPr/>
        </p:nvPicPr>
        <p:blipFill>
          <a:blip r:embed="rId6">
            <a:lum bright="-31000" contrast="12000"/>
          </a:blip>
          <a:srcRect/>
          <a:stretch>
            <a:fillRect/>
          </a:stretch>
        </p:blipFill>
        <p:spPr bwMode="auto">
          <a:xfrm>
            <a:off x="240557" y="2907408"/>
            <a:ext cx="2940050" cy="2206625"/>
          </a:xfrm>
          <a:prstGeom prst="rect">
            <a:avLst/>
          </a:prstGeom>
          <a:noFill/>
          <a:ln w="9525">
            <a:noFill/>
            <a:miter lim="800000"/>
            <a:headEnd/>
            <a:tailEnd/>
          </a:ln>
          <a:effectLst>
            <a:outerShdw blurRad="50800" dist="38100" dir="2700000">
              <a:srgbClr val="000000">
                <a:alpha val="43000"/>
              </a:srgbClr>
            </a:outerShdw>
          </a:effectLst>
          <a:scene3d>
            <a:camera prst="orthographicFront"/>
            <a:lightRig rig="threePt" dir="t"/>
          </a:scene3d>
          <a:sp3d/>
        </p:spPr>
      </p:pic>
      <p:sp>
        <p:nvSpPr>
          <p:cNvPr id="50193" name="Rectangle 15"/>
          <p:cNvSpPr>
            <a:spLocks noChangeArrowheads="1"/>
          </p:cNvSpPr>
          <p:nvPr/>
        </p:nvSpPr>
        <p:spPr bwMode="auto">
          <a:xfrm>
            <a:off x="1562100" y="4217988"/>
            <a:ext cx="1260475" cy="271462"/>
          </a:xfrm>
          <a:prstGeom prst="rect">
            <a:avLst/>
          </a:prstGeom>
          <a:noFill/>
          <a:ln w="12700">
            <a:noFill/>
            <a:miter lim="800000"/>
            <a:headEnd/>
            <a:tailEnd/>
          </a:ln>
        </p:spPr>
        <p:txBody>
          <a:bodyPr wrap="none" lIns="90488" tIns="44450" rIns="90488" bIns="44450">
            <a:prstTxWarp prst="textNoShape">
              <a:avLst/>
            </a:prstTxWarp>
            <a:spAutoFit/>
          </a:bodyPr>
          <a:lstStyle/>
          <a:p>
            <a:pPr>
              <a:lnSpc>
                <a:spcPct val="100000"/>
              </a:lnSpc>
              <a:spcBef>
                <a:spcPct val="0"/>
              </a:spcBef>
            </a:pPr>
            <a:r>
              <a:rPr lang="en-US" sz="1200">
                <a:solidFill>
                  <a:schemeClr val="tx1"/>
                </a:solidFill>
                <a:latin typeface="Arial" charset="0"/>
              </a:rPr>
              <a:t>Clemens (1985)</a:t>
            </a:r>
          </a:p>
        </p:txBody>
      </p:sp>
      <p:sp>
        <p:nvSpPr>
          <p:cNvPr id="50194" name="Rectangle 16"/>
          <p:cNvSpPr>
            <a:spLocks noChangeArrowheads="1"/>
          </p:cNvSpPr>
          <p:nvPr/>
        </p:nvSpPr>
        <p:spPr bwMode="auto">
          <a:xfrm>
            <a:off x="1322388" y="2913063"/>
            <a:ext cx="1193800" cy="271462"/>
          </a:xfrm>
          <a:prstGeom prst="rect">
            <a:avLst/>
          </a:prstGeom>
          <a:noFill/>
          <a:ln w="12700">
            <a:noFill/>
            <a:miter lim="800000"/>
            <a:headEnd/>
            <a:tailEnd/>
          </a:ln>
        </p:spPr>
        <p:txBody>
          <a:bodyPr wrap="none" lIns="90488" tIns="44450" rIns="90488" bIns="44450">
            <a:prstTxWarp prst="textNoShape">
              <a:avLst/>
            </a:prstTxWarp>
            <a:spAutoFit/>
          </a:bodyPr>
          <a:lstStyle/>
          <a:p>
            <a:pPr>
              <a:lnSpc>
                <a:spcPct val="100000"/>
              </a:lnSpc>
              <a:spcBef>
                <a:spcPct val="0"/>
              </a:spcBef>
            </a:pPr>
            <a:r>
              <a:rPr lang="en-US" sz="1200">
                <a:solidFill>
                  <a:schemeClr val="tx1"/>
                </a:solidFill>
                <a:latin typeface="Arial" charset="0"/>
              </a:rPr>
              <a:t>Rotation Curve</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dirty="0">
                <a:solidFill>
                  <a:srgbClr val="1F497D"/>
                </a:solidFill>
                <a:ea typeface="ＭＳ Ｐゴシック" pitchFamily="-108" charset="-128"/>
                <a:cs typeface="ＭＳ Ｐゴシック" pitchFamily="-108" charset="-128"/>
              </a:rPr>
              <a:t>More on gas in the Milky Way</a:t>
            </a:r>
          </a:p>
        </p:txBody>
      </p:sp>
      <p:pic>
        <p:nvPicPr>
          <p:cNvPr id="51203" name="Picture 4"/>
          <p:cNvPicPr>
            <a:picLocks noChangeAspect="1" noChangeArrowheads="1"/>
          </p:cNvPicPr>
          <p:nvPr/>
        </p:nvPicPr>
        <p:blipFill>
          <a:blip r:embed="rId2"/>
          <a:srcRect/>
          <a:stretch>
            <a:fillRect/>
          </a:stretch>
        </p:blipFill>
        <p:spPr bwMode="auto">
          <a:xfrm>
            <a:off x="4625975" y="1301750"/>
            <a:ext cx="4362450" cy="4762500"/>
          </a:xfrm>
          <a:prstGeom prst="rect">
            <a:avLst/>
          </a:prstGeom>
          <a:noFill/>
          <a:ln w="9525">
            <a:noFill/>
            <a:miter lim="800000"/>
            <a:headEnd/>
            <a:tailEnd/>
          </a:ln>
          <a:effectLst>
            <a:outerShdw blurRad="50800" dist="38100" dir="2700000">
              <a:srgbClr val="000000">
                <a:alpha val="43000"/>
              </a:srgbClr>
            </a:outerShdw>
          </a:effectLst>
        </p:spPr>
      </p:pic>
      <p:sp>
        <p:nvSpPr>
          <p:cNvPr id="51204" name="Text Box 6"/>
          <p:cNvSpPr txBox="1">
            <a:spLocks noChangeArrowheads="1"/>
          </p:cNvSpPr>
          <p:nvPr/>
        </p:nvSpPr>
        <p:spPr bwMode="auto">
          <a:xfrm>
            <a:off x="8008938" y="4589463"/>
            <a:ext cx="766255" cy="323165"/>
          </a:xfrm>
          <a:prstGeom prst="rect">
            <a:avLst/>
          </a:prstGeom>
          <a:noFill/>
          <a:ln w="9525">
            <a:noFill/>
            <a:miter lim="800000"/>
            <a:headEnd/>
            <a:tailEnd/>
          </a:ln>
        </p:spPr>
        <p:txBody>
          <a:bodyPr wrap="none">
            <a:prstTxWarp prst="textNoShape">
              <a:avLst/>
            </a:prstTxWarp>
            <a:spAutoFit/>
          </a:bodyPr>
          <a:lstStyle/>
          <a:p>
            <a:pPr marL="342900" indent="-342900"/>
            <a:r>
              <a:rPr lang="en-US" sz="1200" dirty="0"/>
              <a:t>Pohl+’08</a:t>
            </a:r>
          </a:p>
        </p:txBody>
      </p:sp>
      <p:sp>
        <p:nvSpPr>
          <p:cNvPr id="51205" name="Rectangle 8"/>
          <p:cNvSpPr>
            <a:spLocks noChangeArrowheads="1"/>
          </p:cNvSpPr>
          <p:nvPr/>
        </p:nvSpPr>
        <p:spPr bwMode="auto">
          <a:xfrm>
            <a:off x="4775200" y="866775"/>
            <a:ext cx="4368800" cy="336550"/>
          </a:xfrm>
          <a:prstGeom prst="rect">
            <a:avLst/>
          </a:prstGeom>
          <a:noFill/>
          <a:ln w="9525">
            <a:noFill/>
            <a:miter lim="800000"/>
            <a:headEnd/>
            <a:tailEnd/>
          </a:ln>
        </p:spPr>
        <p:txBody>
          <a:bodyPr wrap="none" anchor="ctr">
            <a:prstTxWarp prst="textNoShape">
              <a:avLst/>
            </a:prstTxWarp>
            <a:spAutoFit/>
          </a:bodyPr>
          <a:lstStyle/>
          <a:p>
            <a:pPr eaLnBrk="1" hangingPunct="1">
              <a:lnSpc>
                <a:spcPct val="100000"/>
              </a:lnSpc>
              <a:spcBef>
                <a:spcPct val="0"/>
              </a:spcBef>
            </a:pPr>
            <a:r>
              <a:rPr lang="en-US" sz="1600" dirty="0">
                <a:solidFill>
                  <a:schemeClr val="accent2">
                    <a:lumMod val="75000"/>
                  </a:schemeClr>
                </a:solidFill>
              </a:rPr>
              <a:t>Surface mass density of the H</a:t>
            </a:r>
            <a:r>
              <a:rPr lang="en-US" sz="1600" baseline="-25000" dirty="0">
                <a:solidFill>
                  <a:schemeClr val="accent2">
                    <a:lumMod val="75000"/>
                  </a:schemeClr>
                </a:solidFill>
              </a:rPr>
              <a:t>2</a:t>
            </a:r>
            <a:r>
              <a:rPr lang="en-US" sz="1600" dirty="0">
                <a:solidFill>
                  <a:schemeClr val="accent2">
                    <a:lumMod val="75000"/>
                  </a:schemeClr>
                </a:solidFill>
              </a:rPr>
              <a:t> in </a:t>
            </a:r>
            <a:r>
              <a:rPr lang="en-US" sz="1600" i="1" dirty="0">
                <a:solidFill>
                  <a:schemeClr val="accent2">
                    <a:lumMod val="75000"/>
                  </a:schemeClr>
                </a:solidFill>
              </a:rPr>
              <a:t>M</a:t>
            </a:r>
            <a:r>
              <a:rPr lang="en-US" sz="1600" baseline="-30000" dirty="0">
                <a:solidFill>
                  <a:schemeClr val="accent2">
                    <a:lumMod val="75000"/>
                  </a:schemeClr>
                </a:solidFill>
              </a:rPr>
              <a:t> sun </a:t>
            </a:r>
            <a:r>
              <a:rPr lang="en-US" sz="1600" dirty="0">
                <a:solidFill>
                  <a:schemeClr val="accent2">
                    <a:lumMod val="75000"/>
                  </a:schemeClr>
                </a:solidFill>
              </a:rPr>
              <a:t>pc</a:t>
            </a:r>
            <a:r>
              <a:rPr lang="en-US" sz="1600" baseline="30000" dirty="0">
                <a:solidFill>
                  <a:schemeClr val="accent2">
                    <a:lumMod val="75000"/>
                  </a:schemeClr>
                </a:solidFill>
              </a:rPr>
              <a:t>−2</a:t>
            </a:r>
            <a:r>
              <a:rPr lang="en-US" sz="1600" dirty="0">
                <a:solidFill>
                  <a:schemeClr val="accent2">
                    <a:lumMod val="75000"/>
                  </a:schemeClr>
                </a:solidFill>
              </a:rPr>
              <a:t> </a:t>
            </a:r>
            <a:endParaRPr lang="en-US" sz="1600" baseline="-30000" dirty="0">
              <a:solidFill>
                <a:schemeClr val="accent2">
                  <a:lumMod val="75000"/>
                </a:schemeClr>
              </a:solidFill>
            </a:endParaRPr>
          </a:p>
        </p:txBody>
      </p:sp>
      <p:sp>
        <p:nvSpPr>
          <p:cNvPr id="51206" name="AutoShape 12"/>
          <p:cNvSpPr>
            <a:spLocks noChangeAspect="1" noChangeArrowheads="1"/>
          </p:cNvSpPr>
          <p:nvPr/>
        </p:nvSpPr>
        <p:spPr bwMode="auto">
          <a:xfrm rot="-3474537">
            <a:off x="7893050" y="2949575"/>
            <a:ext cx="323850" cy="323850"/>
          </a:xfrm>
          <a:prstGeom prst="star4">
            <a:avLst>
              <a:gd name="adj" fmla="val 12500"/>
            </a:avLst>
          </a:prstGeom>
          <a:solidFill>
            <a:srgbClr val="FFFF00"/>
          </a:solidFill>
          <a:ln w="19050">
            <a:solidFill>
              <a:srgbClr val="FF0000"/>
            </a:solidFill>
            <a:miter lim="800000"/>
            <a:headEnd/>
            <a:tailEnd/>
          </a:ln>
        </p:spPr>
        <p:txBody>
          <a:bodyPr anchor="ctr">
            <a:prstTxWarp prst="textNoShape">
              <a:avLst/>
            </a:prstTxWarp>
            <a:spAutoFit/>
          </a:bodyPr>
          <a:lstStyle/>
          <a:p>
            <a:endParaRPr lang="en-US"/>
          </a:p>
        </p:txBody>
      </p:sp>
      <p:pic>
        <p:nvPicPr>
          <p:cNvPr id="24" name="Picture 6"/>
          <p:cNvPicPr>
            <a:picLocks noChangeAspect="1" noChangeArrowheads="1"/>
          </p:cNvPicPr>
          <p:nvPr/>
        </p:nvPicPr>
        <p:blipFill>
          <a:blip r:embed="rId3"/>
          <a:srcRect/>
          <a:stretch>
            <a:fillRect/>
          </a:stretch>
        </p:blipFill>
        <p:spPr bwMode="auto">
          <a:xfrm rot="5400000">
            <a:off x="34682" y="735014"/>
            <a:ext cx="4481998" cy="4297362"/>
          </a:xfrm>
          <a:prstGeom prst="rect">
            <a:avLst/>
          </a:prstGeom>
          <a:noFill/>
          <a:ln w="9525">
            <a:noFill/>
            <a:miter lim="800000"/>
            <a:headEnd/>
            <a:tailEnd/>
          </a:ln>
          <a:effectLst>
            <a:outerShdw blurRad="50800" dist="38100" dir="18900000">
              <a:srgbClr val="000000">
                <a:alpha val="43000"/>
              </a:srgbClr>
            </a:outerShdw>
          </a:effectLst>
        </p:spPr>
      </p:pic>
      <p:sp>
        <p:nvSpPr>
          <p:cNvPr id="25" name="TextBox 24"/>
          <p:cNvSpPr txBox="1"/>
          <p:nvPr/>
        </p:nvSpPr>
        <p:spPr>
          <a:xfrm>
            <a:off x="2920633" y="2711390"/>
            <a:ext cx="571500" cy="400110"/>
          </a:xfrm>
          <a:prstGeom prst="rect">
            <a:avLst/>
          </a:prstGeom>
          <a:noFill/>
        </p:spPr>
        <p:txBody>
          <a:bodyPr wrap="square" rtlCol="0">
            <a:spAutoFit/>
          </a:bodyPr>
          <a:lstStyle/>
          <a:p>
            <a:r>
              <a:rPr lang="en-US" sz="1600" b="1" dirty="0" smtClean="0">
                <a:solidFill>
                  <a:srgbClr val="FF0000"/>
                </a:solidFill>
              </a:rPr>
              <a:t>Sun</a:t>
            </a:r>
            <a:endParaRPr lang="en-US" sz="1600" b="1" dirty="0">
              <a:solidFill>
                <a:srgbClr val="FF0000"/>
              </a:solidFill>
            </a:endParaRPr>
          </a:p>
        </p:txBody>
      </p:sp>
      <p:sp>
        <p:nvSpPr>
          <p:cNvPr id="27" name="Text Box 5"/>
          <p:cNvSpPr txBox="1">
            <a:spLocks noChangeArrowheads="1"/>
          </p:cNvSpPr>
          <p:nvPr/>
        </p:nvSpPr>
        <p:spPr bwMode="auto">
          <a:xfrm>
            <a:off x="190500" y="5293151"/>
            <a:ext cx="4279900" cy="1015663"/>
          </a:xfrm>
          <a:prstGeom prst="rect">
            <a:avLst/>
          </a:prstGeom>
          <a:noFill/>
          <a:ln w="9525">
            <a:noFill/>
            <a:miter lim="800000"/>
            <a:headEnd/>
            <a:tailEnd/>
          </a:ln>
          <a:effectLst/>
        </p:spPr>
        <p:txBody>
          <a:bodyPr wrap="square">
            <a:prstTxWarp prst="textNoShape">
              <a:avLst/>
            </a:prstTxWarp>
            <a:spAutoFit/>
          </a:bodyPr>
          <a:lstStyle/>
          <a:p>
            <a:pPr>
              <a:lnSpc>
                <a:spcPct val="100000"/>
              </a:lnSpc>
            </a:pPr>
            <a:r>
              <a:rPr lang="en-US" dirty="0">
                <a:solidFill>
                  <a:schemeClr val="tx2"/>
                </a:solidFill>
                <a:latin typeface="Chalkboard"/>
                <a:cs typeface="Chalkboard"/>
              </a:rPr>
              <a:t>Contours of line-of-sight velocities from differential rotation of the Milky </a:t>
            </a:r>
            <a:r>
              <a:rPr lang="en-US" dirty="0" smtClean="0">
                <a:solidFill>
                  <a:schemeClr val="tx2"/>
                </a:solidFill>
                <a:latin typeface="Chalkboard"/>
                <a:cs typeface="Chalkboard"/>
              </a:rPr>
              <a:t>Way</a:t>
            </a:r>
            <a:endParaRPr lang="en-US" dirty="0">
              <a:solidFill>
                <a:schemeClr val="tx2"/>
              </a:solidFill>
              <a:latin typeface="Chalkboard"/>
              <a:cs typeface="Chalkboard"/>
            </a:endParaRPr>
          </a:p>
        </p:txBody>
      </p:sp>
      <p:cxnSp>
        <p:nvCxnSpPr>
          <p:cNvPr id="29" name="Straight Arrow Connector 28"/>
          <p:cNvCxnSpPr/>
          <p:nvPr/>
        </p:nvCxnSpPr>
        <p:spPr bwMode="auto">
          <a:xfrm rot="5400000">
            <a:off x="2616200" y="3454400"/>
            <a:ext cx="584200" cy="127000"/>
          </a:xfrm>
          <a:prstGeom prst="straightConnector1">
            <a:avLst/>
          </a:prstGeom>
          <a:solidFill>
            <a:schemeClr val="bg1"/>
          </a:solidFill>
          <a:ln w="25400" cap="flat" cmpd="sng" algn="ctr">
            <a:solidFill>
              <a:srgbClr val="FF0000"/>
            </a:solidFill>
            <a:prstDash val="sysDash"/>
            <a:round/>
            <a:headEnd type="none" w="med" len="med"/>
            <a:tailEnd type="arrow" w="med" len="med"/>
          </a:ln>
          <a:effectLst/>
        </p:spPr>
      </p:cxnSp>
      <p:cxnSp>
        <p:nvCxnSpPr>
          <p:cNvPr id="30" name="Straight Arrow Connector 29"/>
          <p:cNvCxnSpPr/>
          <p:nvPr/>
        </p:nvCxnSpPr>
        <p:spPr bwMode="auto">
          <a:xfrm rot="16200000" flipV="1">
            <a:off x="1968500" y="3187700"/>
            <a:ext cx="444500" cy="393700"/>
          </a:xfrm>
          <a:prstGeom prst="straightConnector1">
            <a:avLst/>
          </a:prstGeom>
          <a:solidFill>
            <a:schemeClr val="bg1"/>
          </a:solidFill>
          <a:ln w="25400" cap="flat" cmpd="sng" algn="ctr">
            <a:solidFill>
              <a:srgbClr val="FF0000"/>
            </a:solidFill>
            <a:prstDash val="sysDash"/>
            <a:round/>
            <a:headEnd type="none" w="med" len="med"/>
            <a:tailEnd type="arrow" w="med" len="med"/>
          </a:ln>
          <a:effectLst/>
        </p:spPr>
      </p:cxnSp>
      <p:sp>
        <p:nvSpPr>
          <p:cNvPr id="33" name="Rectangle 32"/>
          <p:cNvSpPr/>
          <p:nvPr/>
        </p:nvSpPr>
        <p:spPr>
          <a:xfrm>
            <a:off x="1571788" y="3774673"/>
            <a:ext cx="2044149" cy="400110"/>
          </a:xfrm>
          <a:prstGeom prst="rect">
            <a:avLst/>
          </a:prstGeom>
        </p:spPr>
        <p:txBody>
          <a:bodyPr wrap="none">
            <a:spAutoFit/>
          </a:bodyPr>
          <a:lstStyle/>
          <a:p>
            <a:pPr marL="228600" indent="-228600"/>
            <a:r>
              <a:rPr lang="en-US" sz="1600" dirty="0" smtClean="0">
                <a:solidFill>
                  <a:srgbClr val="FF0000"/>
                </a:solidFill>
              </a:rPr>
              <a:t>Near-far ambiguity</a:t>
            </a:r>
            <a:endParaRPr lang="en-US" sz="1600" dirty="0">
              <a:solidFill>
                <a:srgbClr val="FF0000"/>
              </a:solidFill>
            </a:endParaRPr>
          </a:p>
        </p:txBody>
      </p:sp>
      <p:sp>
        <p:nvSpPr>
          <p:cNvPr id="34" name="Rectangle 33"/>
          <p:cNvSpPr/>
          <p:nvPr/>
        </p:nvSpPr>
        <p:spPr>
          <a:xfrm>
            <a:off x="611924" y="2834873"/>
            <a:ext cx="1458176" cy="584776"/>
          </a:xfrm>
          <a:prstGeom prst="rect">
            <a:avLst/>
          </a:prstGeom>
        </p:spPr>
        <p:txBody>
          <a:bodyPr wrap="square">
            <a:spAutoFit/>
          </a:bodyPr>
          <a:lstStyle/>
          <a:p>
            <a:pPr indent="63500">
              <a:lnSpc>
                <a:spcPct val="100000"/>
              </a:lnSpc>
            </a:pPr>
            <a:r>
              <a:rPr lang="en-US" sz="1600" dirty="0" smtClean="0"/>
              <a:t>No velocity information </a:t>
            </a:r>
            <a:endParaRPr lang="en-US" sz="1600" dirty="0"/>
          </a:p>
        </p:txBody>
      </p:sp>
      <p:sp>
        <p:nvSpPr>
          <p:cNvPr id="35" name="Rectangle 34"/>
          <p:cNvSpPr/>
          <p:nvPr/>
        </p:nvSpPr>
        <p:spPr>
          <a:xfrm>
            <a:off x="3329724" y="2834873"/>
            <a:ext cx="1458176" cy="584776"/>
          </a:xfrm>
          <a:prstGeom prst="rect">
            <a:avLst/>
          </a:prstGeom>
        </p:spPr>
        <p:txBody>
          <a:bodyPr wrap="square">
            <a:spAutoFit/>
          </a:bodyPr>
          <a:lstStyle/>
          <a:p>
            <a:pPr indent="63500">
              <a:lnSpc>
                <a:spcPct val="100000"/>
              </a:lnSpc>
            </a:pPr>
            <a:r>
              <a:rPr lang="en-US" sz="1600" dirty="0" smtClean="0"/>
              <a:t>No velocity information </a:t>
            </a:r>
            <a:endParaRPr lang="en-US" sz="1600" dirty="0"/>
          </a:p>
        </p:txBody>
      </p:sp>
      <p:cxnSp>
        <p:nvCxnSpPr>
          <p:cNvPr id="15" name="Straight Arrow Connector 14"/>
          <p:cNvCxnSpPr/>
          <p:nvPr/>
        </p:nvCxnSpPr>
        <p:spPr bwMode="auto">
          <a:xfrm rot="5400000">
            <a:off x="7556500" y="2298700"/>
            <a:ext cx="584200" cy="127000"/>
          </a:xfrm>
          <a:prstGeom prst="straightConnector1">
            <a:avLst/>
          </a:prstGeom>
          <a:solidFill>
            <a:schemeClr val="bg1"/>
          </a:solidFill>
          <a:ln w="41275" cap="flat" cmpd="sng" algn="ctr">
            <a:solidFill>
              <a:srgbClr val="FFFF00"/>
            </a:solidFill>
            <a:prstDash val="sysDash"/>
            <a:round/>
            <a:headEnd type="none" w="med" len="med"/>
            <a:tailEnd type="arrow" w="med" len="med"/>
          </a:ln>
          <a:effectLst/>
        </p:spPr>
      </p:cxnSp>
      <p:cxnSp>
        <p:nvCxnSpPr>
          <p:cNvPr id="16" name="Straight Arrow Connector 15"/>
          <p:cNvCxnSpPr/>
          <p:nvPr/>
        </p:nvCxnSpPr>
        <p:spPr bwMode="auto">
          <a:xfrm rot="16200000" flipV="1">
            <a:off x="5537200" y="3886200"/>
            <a:ext cx="723900" cy="190500"/>
          </a:xfrm>
          <a:prstGeom prst="straightConnector1">
            <a:avLst/>
          </a:prstGeom>
          <a:solidFill>
            <a:schemeClr val="bg1"/>
          </a:solidFill>
          <a:ln w="44450" cap="flat" cmpd="sng" algn="ctr">
            <a:solidFill>
              <a:srgbClr val="FF0000"/>
            </a:solidFill>
            <a:prstDash val="sysDash"/>
            <a:round/>
            <a:headEnd type="none" w="med" len="med"/>
            <a:tailEnd type="arrow" w="med" len="med"/>
          </a:ln>
          <a:effectLst/>
        </p:spPr>
      </p:cxnSp>
      <p:cxnSp>
        <p:nvCxnSpPr>
          <p:cNvPr id="19" name="Straight Arrow Connector 18"/>
          <p:cNvCxnSpPr/>
          <p:nvPr/>
        </p:nvCxnSpPr>
        <p:spPr bwMode="auto">
          <a:xfrm rot="5400000" flipH="1" flipV="1">
            <a:off x="7848600" y="4165600"/>
            <a:ext cx="723900" cy="139700"/>
          </a:xfrm>
          <a:prstGeom prst="straightConnector1">
            <a:avLst/>
          </a:prstGeom>
          <a:solidFill>
            <a:schemeClr val="bg1"/>
          </a:solidFill>
          <a:ln w="44450" cap="flat" cmpd="sng" algn="ctr">
            <a:solidFill>
              <a:srgbClr val="FF0000"/>
            </a:solidFill>
            <a:prstDash val="sysDash"/>
            <a:round/>
            <a:headEnd type="none" w="med" len="med"/>
            <a:tailEnd type="arrow" w="med" len="med"/>
          </a:ln>
          <a:effectLst/>
        </p:spPr>
      </p:cxn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figratio.jpg"/>
          <p:cNvPicPr>
            <a:picLocks/>
          </p:cNvPicPr>
          <p:nvPr/>
        </p:nvPicPr>
        <p:blipFill>
          <a:blip r:embed="rId2"/>
          <a:srcRect/>
          <a:stretch>
            <a:fillRect/>
          </a:stretch>
        </p:blipFill>
        <p:spPr bwMode="auto">
          <a:xfrm>
            <a:off x="2590800" y="2019300"/>
            <a:ext cx="6191250" cy="4530724"/>
          </a:xfrm>
          <a:prstGeom prst="rect">
            <a:avLst/>
          </a:prstGeom>
          <a:noFill/>
          <a:ln w="9525">
            <a:noFill/>
            <a:miter lim="800000"/>
            <a:headEnd/>
            <a:tailEnd/>
          </a:ln>
          <a:effectLst>
            <a:outerShdw blurRad="50800" dist="38100" dir="2700000">
              <a:srgbClr val="000000">
                <a:alpha val="43000"/>
              </a:srgbClr>
            </a:outerShdw>
          </a:effectLst>
        </p:spPr>
      </p:pic>
      <p:sp>
        <p:nvSpPr>
          <p:cNvPr id="3" name="Content Placeholder 2"/>
          <p:cNvSpPr>
            <a:spLocks noGrp="1"/>
          </p:cNvSpPr>
          <p:nvPr>
            <p:ph idx="1"/>
          </p:nvPr>
        </p:nvSpPr>
        <p:spPr>
          <a:xfrm>
            <a:off x="8699500" y="5638800"/>
            <a:ext cx="228600" cy="685800"/>
          </a:xfrm>
        </p:spPr>
        <p:txBody>
          <a:bodyPr/>
          <a:lstStyle/>
          <a:p>
            <a:pPr>
              <a:buNone/>
            </a:pPr>
            <a:endParaRPr lang="en-US" sz="3600" dirty="0"/>
          </a:p>
        </p:txBody>
      </p:sp>
      <p:pic>
        <p:nvPicPr>
          <p:cNvPr id="5" name="Picture 4" descr="res.png"/>
          <p:cNvPicPr>
            <a:picLocks noChangeAspect="1"/>
          </p:cNvPicPr>
          <p:nvPr/>
        </p:nvPicPr>
        <p:blipFill>
          <a:blip r:embed="rId3"/>
          <a:stretch>
            <a:fillRect/>
          </a:stretch>
        </p:blipFill>
        <p:spPr>
          <a:xfrm>
            <a:off x="203201" y="228600"/>
            <a:ext cx="3009899" cy="2724751"/>
          </a:xfrm>
          <a:prstGeom prst="rect">
            <a:avLst/>
          </a:prstGeom>
          <a:effectLst>
            <a:outerShdw blurRad="50800" dist="38100" dir="2700000">
              <a:srgbClr val="000000">
                <a:alpha val="43000"/>
              </a:srgbClr>
            </a:outerShdw>
          </a:effectLst>
        </p:spPr>
      </p:pic>
      <p:sp>
        <p:nvSpPr>
          <p:cNvPr id="6" name="Rectangle 5"/>
          <p:cNvSpPr/>
          <p:nvPr/>
        </p:nvSpPr>
        <p:spPr>
          <a:xfrm>
            <a:off x="3365501" y="215409"/>
            <a:ext cx="5751512" cy="1277273"/>
          </a:xfrm>
          <a:prstGeom prst="rect">
            <a:avLst/>
          </a:prstGeom>
        </p:spPr>
        <p:txBody>
          <a:bodyPr wrap="square">
            <a:spAutoFit/>
          </a:bodyPr>
          <a:lstStyle/>
          <a:p>
            <a:pPr>
              <a:buNone/>
            </a:pPr>
            <a:r>
              <a:rPr lang="en-US" dirty="0" smtClean="0">
                <a:solidFill>
                  <a:schemeClr val="tx1">
                    <a:lumMod val="65000"/>
                    <a:lumOff val="35000"/>
                  </a:schemeClr>
                </a:solidFill>
                <a:latin typeface="Helvetica"/>
                <a:cs typeface="Helvetica"/>
              </a:rPr>
              <a:t>The Reason of making Experiments is, for the Discovery of the Method of Nature, in its Progress and Operations. − Robert Hooke, 1664</a:t>
            </a:r>
          </a:p>
        </p:txBody>
      </p:sp>
      <p:sp>
        <p:nvSpPr>
          <p:cNvPr id="7" name="Title 6"/>
          <p:cNvSpPr>
            <a:spLocks noGrp="1"/>
          </p:cNvSpPr>
          <p:nvPr>
            <p:ph type="title"/>
          </p:nvPr>
        </p:nvSpPr>
        <p:spPr>
          <a:xfrm>
            <a:off x="3060700" y="2616200"/>
            <a:ext cx="4022725" cy="533400"/>
          </a:xfrm>
        </p:spPr>
        <p:txBody>
          <a:bodyPr/>
          <a:lstStyle/>
          <a:p>
            <a:r>
              <a:rPr lang="en-US" sz="3200" dirty="0" smtClean="0">
                <a:solidFill>
                  <a:schemeClr val="tx2"/>
                </a:solidFill>
              </a:rPr>
              <a:t>New Experiments</a:t>
            </a:r>
            <a:endParaRPr lang="en-US" sz="3200" dirty="0">
              <a:solidFill>
                <a:schemeClr val="tx2"/>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21826" name="Rectangle 2"/>
          <p:cNvSpPr>
            <a:spLocks noGrp="1" noChangeArrowheads="1"/>
          </p:cNvSpPr>
          <p:nvPr>
            <p:ph type="title" idx="4294967295"/>
          </p:nvPr>
        </p:nvSpPr>
        <p:spPr>
          <a:xfrm>
            <a:off x="449263" y="17463"/>
            <a:ext cx="8224837" cy="584776"/>
          </a:xfrm>
        </p:spPr>
        <p:txBody>
          <a:bodyPr anchorCtr="0">
            <a:spAutoFit/>
          </a:bodyPr>
          <a:lstStyle/>
          <a:p>
            <a:r>
              <a:rPr lang="en-GB" sz="3200" dirty="0">
                <a:solidFill>
                  <a:schemeClr val="tx2"/>
                </a:solidFill>
              </a:rPr>
              <a:t>Antiproton to proton </a:t>
            </a:r>
            <a:r>
              <a:rPr lang="en-GB" sz="3200" dirty="0" smtClean="0">
                <a:solidFill>
                  <a:schemeClr val="tx2"/>
                </a:solidFill>
              </a:rPr>
              <a:t>ratio</a:t>
            </a:r>
            <a:endParaRPr lang="it-IT" sz="3200" i="1" dirty="0">
              <a:solidFill>
                <a:schemeClr val="tx2"/>
              </a:solidFill>
            </a:endParaRPr>
          </a:p>
        </p:txBody>
      </p:sp>
      <p:pic>
        <p:nvPicPr>
          <p:cNvPr id="4" name="Picture 3" descr="?attid=0"/>
          <p:cNvPicPr>
            <a:picLocks noChangeAspect="1" noChangeArrowheads="1"/>
          </p:cNvPicPr>
          <p:nvPr/>
        </p:nvPicPr>
        <p:blipFill>
          <a:blip r:embed="rId2"/>
          <a:srcRect t="7488" r="8153"/>
          <a:stretch>
            <a:fillRect/>
          </a:stretch>
        </p:blipFill>
        <p:spPr bwMode="auto">
          <a:xfrm>
            <a:off x="3073400" y="2670423"/>
            <a:ext cx="5936949" cy="3995489"/>
          </a:xfrm>
          <a:prstGeom prst="rect">
            <a:avLst/>
          </a:prstGeom>
          <a:noFill/>
          <a:effectLst>
            <a:outerShdw blurRad="50800" dist="38100" dir="2700000">
              <a:srgbClr val="000000">
                <a:alpha val="43000"/>
              </a:srgbClr>
            </a:outerShdw>
          </a:effectLst>
        </p:spPr>
      </p:pic>
      <p:pic>
        <p:nvPicPr>
          <p:cNvPr id="3021827" name="Picture 3"/>
          <p:cNvPicPr>
            <a:picLocks noChangeAspect="1" noChangeArrowheads="1"/>
          </p:cNvPicPr>
          <p:nvPr/>
        </p:nvPicPr>
        <p:blipFill>
          <a:blip r:embed="rId3"/>
          <a:srcRect l="3845" t="2545" r="6629"/>
          <a:stretch>
            <a:fillRect/>
          </a:stretch>
        </p:blipFill>
        <p:spPr bwMode="auto">
          <a:xfrm>
            <a:off x="114300" y="685800"/>
            <a:ext cx="4140200" cy="3708400"/>
          </a:xfrm>
          <a:prstGeom prst="rect">
            <a:avLst/>
          </a:prstGeom>
          <a:noFill/>
          <a:ln w="9525">
            <a:noFill/>
            <a:miter lim="800000"/>
            <a:headEnd/>
            <a:tailEnd/>
          </a:ln>
          <a:effectLst>
            <a:outerShdw blurRad="50800" dist="38100" dir="2700000">
              <a:srgbClr val="000000">
                <a:alpha val="43000"/>
              </a:srgbClr>
            </a:outerShdw>
          </a:effectLst>
        </p:spPr>
      </p:pic>
      <p:sp>
        <p:nvSpPr>
          <p:cNvPr id="6" name="Text Box 7"/>
          <p:cNvSpPr txBox="1">
            <a:spLocks noChangeArrowheads="1"/>
          </p:cNvSpPr>
          <p:nvPr/>
        </p:nvSpPr>
        <p:spPr bwMode="auto">
          <a:xfrm>
            <a:off x="2862263" y="3578225"/>
            <a:ext cx="1131966" cy="307777"/>
          </a:xfrm>
          <a:prstGeom prst="rect">
            <a:avLst/>
          </a:prstGeom>
          <a:noFill/>
          <a:ln w="9525">
            <a:noFill/>
            <a:miter lim="800000"/>
            <a:headEnd/>
            <a:tailEnd/>
          </a:ln>
          <a:effectLst/>
        </p:spPr>
        <p:txBody>
          <a:bodyPr wrap="none">
            <a:prstTxWarp prst="textNoShape">
              <a:avLst/>
            </a:prstTxWarp>
            <a:spAutoFit/>
          </a:bodyPr>
          <a:lstStyle/>
          <a:p>
            <a:pPr marL="342900" indent="-342900">
              <a:lnSpc>
                <a:spcPct val="100000"/>
              </a:lnSpc>
              <a:defRPr/>
            </a:pPr>
            <a:r>
              <a:rPr lang="en-US" sz="1400" dirty="0">
                <a:solidFill>
                  <a:schemeClr val="tx2"/>
                </a:solidFill>
                <a:effectLst>
                  <a:outerShdw blurRad="38100" dist="38100" dir="2700000" algn="tl">
                    <a:srgbClr val="DDDDDD"/>
                  </a:outerShdw>
                </a:effectLst>
              </a:rPr>
              <a:t>Adriani+’</a:t>
            </a:r>
            <a:r>
              <a:rPr lang="en-US" sz="1400" dirty="0" smtClean="0">
                <a:solidFill>
                  <a:schemeClr val="tx2"/>
                </a:solidFill>
                <a:effectLst>
                  <a:outerShdw blurRad="38100" dist="38100" dir="2700000" algn="tl">
                    <a:srgbClr val="DDDDDD"/>
                  </a:outerShdw>
                </a:effectLst>
              </a:rPr>
              <a:t>09</a:t>
            </a:r>
            <a:endParaRPr lang="en-US" sz="1400" dirty="0">
              <a:solidFill>
                <a:schemeClr val="tx2"/>
              </a:solidFill>
              <a:effectLst>
                <a:outerShdw blurRad="38100" dist="38100" dir="2700000" algn="tl">
                  <a:srgbClr val="DDDDDD"/>
                </a:outerShdw>
              </a:effectLst>
            </a:endParaRPr>
          </a:p>
        </p:txBody>
      </p:sp>
      <p:sp>
        <p:nvSpPr>
          <p:cNvPr id="7" name="TextBox 6"/>
          <p:cNvSpPr txBox="1"/>
          <p:nvPr/>
        </p:nvSpPr>
        <p:spPr>
          <a:xfrm>
            <a:off x="4533900" y="2882900"/>
            <a:ext cx="1454244" cy="477054"/>
          </a:xfrm>
          <a:prstGeom prst="rect">
            <a:avLst/>
          </a:prstGeom>
          <a:noFill/>
        </p:spPr>
        <p:txBody>
          <a:bodyPr wrap="none" rtlCol="0">
            <a:spAutoFit/>
          </a:bodyPr>
          <a:lstStyle/>
          <a:p>
            <a:r>
              <a:rPr lang="en-US" dirty="0" smtClean="0">
                <a:solidFill>
                  <a:schemeClr val="tx1"/>
                </a:solidFill>
                <a:latin typeface="Helvetica"/>
                <a:cs typeface="Helvetica"/>
              </a:rPr>
              <a:t>preliminary</a:t>
            </a:r>
            <a:endParaRPr lang="en-US" dirty="0">
              <a:solidFill>
                <a:schemeClr val="tx1"/>
              </a:solidFill>
              <a:latin typeface="Helvetica"/>
              <a:cs typeface="Helvetica"/>
            </a:endParaRPr>
          </a:p>
        </p:txBody>
      </p:sp>
      <p:sp>
        <p:nvSpPr>
          <p:cNvPr id="8" name="Text Box 7"/>
          <p:cNvSpPr txBox="1">
            <a:spLocks noChangeArrowheads="1"/>
          </p:cNvSpPr>
          <p:nvPr/>
        </p:nvSpPr>
        <p:spPr bwMode="auto">
          <a:xfrm>
            <a:off x="3827463" y="5851525"/>
            <a:ext cx="1051665" cy="307777"/>
          </a:xfrm>
          <a:prstGeom prst="rect">
            <a:avLst/>
          </a:prstGeom>
          <a:noFill/>
          <a:ln w="9525">
            <a:noFill/>
            <a:miter lim="800000"/>
            <a:headEnd/>
            <a:tailEnd/>
          </a:ln>
          <a:effectLst/>
        </p:spPr>
        <p:txBody>
          <a:bodyPr wrap="none">
            <a:prstTxWarp prst="textNoShape">
              <a:avLst/>
            </a:prstTxWarp>
            <a:spAutoFit/>
          </a:bodyPr>
          <a:lstStyle/>
          <a:p>
            <a:pPr marL="342900" indent="-342900">
              <a:lnSpc>
                <a:spcPct val="100000"/>
              </a:lnSpc>
              <a:defRPr/>
            </a:pPr>
            <a:r>
              <a:rPr lang="en-US" sz="1400" dirty="0" smtClean="0">
                <a:solidFill>
                  <a:schemeClr val="tx2"/>
                </a:solidFill>
                <a:effectLst>
                  <a:outerShdw blurRad="38100" dist="38100" dir="2700000" algn="tl">
                    <a:srgbClr val="DDDDDD"/>
                  </a:outerShdw>
                </a:effectLst>
              </a:rPr>
              <a:t>Picozza’09</a:t>
            </a:r>
            <a:endParaRPr lang="en-US" sz="1400" dirty="0">
              <a:solidFill>
                <a:schemeClr val="tx2"/>
              </a:solidFill>
              <a:effectLst>
                <a:outerShdw blurRad="38100" dist="38100" dir="2700000" algn="tl">
                  <a:srgbClr val="DDDDDD"/>
                </a:outerShdw>
              </a:effectLst>
            </a:endParaRPr>
          </a:p>
        </p:txBody>
      </p:sp>
      <p:sp>
        <p:nvSpPr>
          <p:cNvPr id="9" name="TextBox 8"/>
          <p:cNvSpPr txBox="1"/>
          <p:nvPr/>
        </p:nvSpPr>
        <p:spPr>
          <a:xfrm>
            <a:off x="4418013" y="622300"/>
            <a:ext cx="4724400" cy="2000548"/>
          </a:xfrm>
          <a:prstGeom prst="rect">
            <a:avLst/>
          </a:prstGeom>
          <a:noFill/>
        </p:spPr>
        <p:txBody>
          <a:bodyPr wrap="square" rtlCol="0">
            <a:spAutoFit/>
          </a:bodyPr>
          <a:lstStyle/>
          <a:p>
            <a:pPr marL="228600" indent="-228600">
              <a:lnSpc>
                <a:spcPct val="100000"/>
              </a:lnSpc>
              <a:buFont typeface="Arial"/>
              <a:buChar char="•"/>
            </a:pPr>
            <a:r>
              <a:rPr lang="en-US" dirty="0" err="1" smtClean="0">
                <a:solidFill>
                  <a:schemeClr val="tx2"/>
                </a:solidFill>
              </a:rPr>
              <a:t>Pbar/p</a:t>
            </a:r>
            <a:r>
              <a:rPr lang="en-US" dirty="0" smtClean="0">
                <a:solidFill>
                  <a:schemeClr val="tx2"/>
                </a:solidFill>
              </a:rPr>
              <a:t> ratio by PAMELA is consistent with previous measurements by BESS</a:t>
            </a:r>
          </a:p>
          <a:p>
            <a:pPr marL="228600" indent="-228600">
              <a:lnSpc>
                <a:spcPct val="100000"/>
              </a:lnSpc>
              <a:buFont typeface="Arial"/>
              <a:buChar char="•"/>
            </a:pPr>
            <a:r>
              <a:rPr lang="en-US" dirty="0" smtClean="0">
                <a:solidFill>
                  <a:schemeClr val="tx2"/>
                </a:solidFill>
              </a:rPr>
              <a:t>Consistent with predictions of propagation models - most of </a:t>
            </a:r>
            <a:r>
              <a:rPr lang="en-US" dirty="0" err="1" smtClean="0">
                <a:solidFill>
                  <a:schemeClr val="tx2"/>
                </a:solidFill>
              </a:rPr>
              <a:t>pbars</a:t>
            </a:r>
            <a:r>
              <a:rPr lang="en-US" dirty="0" smtClean="0">
                <a:solidFill>
                  <a:schemeClr val="tx2"/>
                </a:solidFill>
              </a:rPr>
              <a:t> are secondary produced by </a:t>
            </a:r>
            <a:r>
              <a:rPr lang="en-US" dirty="0" err="1" smtClean="0">
                <a:solidFill>
                  <a:schemeClr val="tx2"/>
                </a:solidFill>
              </a:rPr>
              <a:t>CRs</a:t>
            </a:r>
            <a:endParaRPr lang="en-US" dirty="0">
              <a:solidFill>
                <a:schemeClr val="tx2"/>
              </a:solidFill>
            </a:endParaRPr>
          </a:p>
        </p:txBody>
      </p:sp>
      <p:sp>
        <p:nvSpPr>
          <p:cNvPr id="10" name="TextBox 9"/>
          <p:cNvSpPr txBox="1"/>
          <p:nvPr/>
        </p:nvSpPr>
        <p:spPr>
          <a:xfrm>
            <a:off x="177800" y="4610100"/>
            <a:ext cx="2806700" cy="1277273"/>
          </a:xfrm>
          <a:prstGeom prst="rect">
            <a:avLst/>
          </a:prstGeom>
          <a:noFill/>
        </p:spPr>
        <p:txBody>
          <a:bodyPr wrap="square" rtlCol="0">
            <a:spAutoFit/>
          </a:bodyPr>
          <a:lstStyle/>
          <a:p>
            <a:pPr marL="228600" indent="-228600">
              <a:buFont typeface="Arial"/>
              <a:buChar char="•"/>
            </a:pPr>
            <a:r>
              <a:rPr lang="en-US" dirty="0" smtClean="0">
                <a:solidFill>
                  <a:srgbClr val="953735"/>
                </a:solidFill>
              </a:rPr>
              <a:t>Provide a serious restriction on DM WIMP candidates</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6999"/>
            <a:ext cx="8890000" cy="749301"/>
          </a:xfrm>
        </p:spPr>
        <p:txBody>
          <a:bodyPr/>
          <a:lstStyle/>
          <a:p>
            <a:r>
              <a:rPr lang="en-US" dirty="0" smtClean="0">
                <a:solidFill>
                  <a:srgbClr val="1F497D"/>
                </a:solidFill>
              </a:rPr>
              <a:t>One Good Experiment is Worth Thousand Theories…</a:t>
            </a:r>
            <a:endParaRPr lang="en-US" dirty="0">
              <a:solidFill>
                <a:srgbClr val="1F497D"/>
              </a:solidFill>
            </a:endParaRPr>
          </a:p>
        </p:txBody>
      </p:sp>
      <p:sp>
        <p:nvSpPr>
          <p:cNvPr id="3" name="Content Placeholder 2"/>
          <p:cNvSpPr>
            <a:spLocks noGrp="1"/>
          </p:cNvSpPr>
          <p:nvPr>
            <p:ph idx="1"/>
          </p:nvPr>
        </p:nvSpPr>
        <p:spPr>
          <a:xfrm>
            <a:off x="685800" y="1181100"/>
            <a:ext cx="7975600" cy="4724400"/>
          </a:xfrm>
        </p:spPr>
        <p:txBody>
          <a:bodyPr/>
          <a:lstStyle/>
          <a:p>
            <a:pPr>
              <a:lnSpc>
                <a:spcPct val="150000"/>
              </a:lnSpc>
            </a:pPr>
            <a:r>
              <a:rPr lang="en-US" dirty="0" smtClean="0">
                <a:solidFill>
                  <a:srgbClr val="1F497D"/>
                </a:solidFill>
              </a:rPr>
              <a:t>ATIC electrons: &gt;270 citations (in ~1 yr)</a:t>
            </a:r>
          </a:p>
          <a:p>
            <a:pPr>
              <a:lnSpc>
                <a:spcPct val="150000"/>
              </a:lnSpc>
            </a:pPr>
            <a:r>
              <a:rPr lang="en-US" dirty="0" smtClean="0"/>
              <a:t>PPB-BETS electrons: &gt;150 citations (in ~1 yr)</a:t>
            </a:r>
          </a:p>
          <a:p>
            <a:pPr>
              <a:lnSpc>
                <a:spcPct val="150000"/>
              </a:lnSpc>
            </a:pPr>
            <a:r>
              <a:rPr lang="en-US" dirty="0" smtClean="0"/>
              <a:t>Fermi LAT electrons: &gt;170 citations (in &lt;1 yr)</a:t>
            </a:r>
          </a:p>
          <a:p>
            <a:pPr>
              <a:lnSpc>
                <a:spcPct val="150000"/>
              </a:lnSpc>
            </a:pPr>
            <a:r>
              <a:rPr lang="en-US" dirty="0" smtClean="0"/>
              <a:t>HESS electrons: &gt;100 citations (in &lt;1 yr)</a:t>
            </a:r>
          </a:p>
          <a:p>
            <a:pPr>
              <a:lnSpc>
                <a:spcPct val="150000"/>
              </a:lnSpc>
            </a:pPr>
            <a:r>
              <a:rPr lang="en-US" dirty="0" smtClean="0"/>
              <a:t>PAMELA positron fraction: &gt;370 citations (in ~1 yr)</a:t>
            </a:r>
          </a:p>
          <a:p>
            <a:pPr>
              <a:lnSpc>
                <a:spcPct val="150000"/>
              </a:lnSpc>
            </a:pPr>
            <a:r>
              <a:rPr lang="en-US" dirty="0" smtClean="0"/>
              <a:t>PAMELA antiprotons: &gt;150 citations (in &lt;1 yr)</a:t>
            </a:r>
          </a:p>
          <a:p>
            <a:pPr>
              <a:lnSpc>
                <a:spcPct val="150000"/>
              </a:lnSpc>
            </a:pPr>
            <a:r>
              <a:rPr lang="en-US" dirty="0" smtClean="0"/>
              <a:t>BESS program (only journal papers): ~1000 citations</a:t>
            </a:r>
          </a:p>
          <a:p>
            <a:pPr>
              <a:lnSpc>
                <a:spcPct val="150000"/>
              </a:lnSpc>
            </a:pPr>
            <a:endParaRPr lang="en-US" dirty="0" smtClean="0"/>
          </a:p>
          <a:p>
            <a:pPr>
              <a:lnSpc>
                <a:spcPct val="150000"/>
              </a:lnSpc>
              <a:buNone/>
            </a:pPr>
            <a:r>
              <a:rPr lang="en-US" dirty="0" smtClean="0">
                <a:solidFill>
                  <a:srgbClr val="953735"/>
                </a:solidFill>
              </a:rPr>
              <a:t>Of course, most of citations are coming from particle physics</a:t>
            </a:r>
          </a:p>
          <a:p>
            <a:pPr algn="r">
              <a:lnSpc>
                <a:spcPct val="150000"/>
              </a:lnSpc>
              <a:buNone/>
            </a:pPr>
            <a:r>
              <a:rPr lang="en-US" dirty="0" smtClean="0">
                <a:solidFill>
                  <a:srgbClr val="1F497D"/>
                </a:solidFill>
                <a:latin typeface="Zapf Dingbats"/>
                <a:ea typeface="Zapf Dingbats"/>
                <a:cs typeface="Zapf Dingbats"/>
              </a:rPr>
              <a:t>★</a:t>
            </a:r>
            <a:r>
              <a:rPr lang="en-US" dirty="0" smtClean="0">
                <a:solidFill>
                  <a:srgbClr val="1F497D"/>
                </a:solidFill>
              </a:rPr>
              <a:t> using NASA ADS</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24898" name="Titolo 1"/>
          <p:cNvSpPr>
            <a:spLocks noGrp="1"/>
          </p:cNvSpPr>
          <p:nvPr>
            <p:ph type="title" idx="4294967295"/>
          </p:nvPr>
        </p:nvSpPr>
        <p:spPr/>
        <p:txBody>
          <a:bodyPr/>
          <a:lstStyle/>
          <a:p>
            <a:pPr eaLnBrk="1" hangingPunct="1"/>
            <a:r>
              <a:rPr lang="en-US" smtClean="0">
                <a:solidFill>
                  <a:srgbClr val="1F497D"/>
                </a:solidFill>
              </a:rPr>
              <a:t>Antiproton Spectrum</a:t>
            </a:r>
            <a:endParaRPr lang="en-US">
              <a:solidFill>
                <a:srgbClr val="1F497D"/>
              </a:solidFill>
            </a:endParaRPr>
          </a:p>
        </p:txBody>
      </p:sp>
      <p:sp>
        <p:nvSpPr>
          <p:cNvPr id="3024899" name="Segnaposto contenuto 2"/>
          <p:cNvSpPr>
            <a:spLocks noGrp="1"/>
          </p:cNvSpPr>
          <p:nvPr>
            <p:ph idx="4294967295"/>
          </p:nvPr>
        </p:nvSpPr>
        <p:spPr>
          <a:xfrm>
            <a:off x="6388099" y="1016000"/>
            <a:ext cx="2754313" cy="5308600"/>
          </a:xfrm>
        </p:spPr>
        <p:txBody>
          <a:bodyPr/>
          <a:lstStyle/>
          <a:p>
            <a:pPr eaLnBrk="1" hangingPunct="1"/>
            <a:r>
              <a:rPr lang="en-US" dirty="0" smtClean="0">
                <a:solidFill>
                  <a:srgbClr val="1F497D"/>
                </a:solidFill>
              </a:rPr>
              <a:t>Measurements of the absolute </a:t>
            </a:r>
            <a:r>
              <a:rPr lang="en-US" dirty="0" err="1" smtClean="0">
                <a:solidFill>
                  <a:srgbClr val="1F497D"/>
                </a:solidFill>
              </a:rPr>
              <a:t>pbar</a:t>
            </a:r>
            <a:r>
              <a:rPr lang="en-US" dirty="0" smtClean="0">
                <a:solidFill>
                  <a:srgbClr val="1F497D"/>
                </a:solidFill>
              </a:rPr>
              <a:t> flux are more important than the ratio</a:t>
            </a:r>
          </a:p>
          <a:p>
            <a:pPr eaLnBrk="1" hangingPunct="1"/>
            <a:r>
              <a:rPr lang="en-US" dirty="0" smtClean="0">
                <a:solidFill>
                  <a:srgbClr val="1F497D"/>
                </a:solidFill>
              </a:rPr>
              <a:t>Also consistent with BESS data and predictions of the propagation models</a:t>
            </a:r>
          </a:p>
          <a:p>
            <a:pPr eaLnBrk="1" hangingPunct="1"/>
            <a:r>
              <a:rPr lang="en-US" dirty="0" smtClean="0">
                <a:solidFill>
                  <a:srgbClr val="1F497D"/>
                </a:solidFill>
              </a:rPr>
              <a:t>Testifies that most antiprotons are secondary produced by CR interactions with interstellar gas</a:t>
            </a:r>
            <a:endParaRPr lang="en-US" dirty="0">
              <a:solidFill>
                <a:srgbClr val="1F497D"/>
              </a:solidFill>
            </a:endParaRPr>
          </a:p>
        </p:txBody>
      </p:sp>
      <p:sp>
        <p:nvSpPr>
          <p:cNvPr id="4" name="Segnaposto data 3"/>
          <p:cNvSpPr txBox="1">
            <a:spLocks noGrp="1"/>
          </p:cNvSpPr>
          <p:nvPr/>
        </p:nvSpPr>
        <p:spPr>
          <a:xfrm>
            <a:off x="457200" y="6356350"/>
            <a:ext cx="2133600" cy="365125"/>
          </a:xfrm>
          <a:prstGeom prst="rect">
            <a:avLst/>
          </a:prstGeom>
          <a:noFill/>
        </p:spPr>
        <p:txBody>
          <a:bodyPr anchor="ctr">
            <a:prstTxWarp prst="textNoShape">
              <a:avLst/>
            </a:prstTxWarp>
          </a:bodyPr>
          <a:lstStyle/>
          <a:p>
            <a:pPr defTabSz="914400" eaLnBrk="1" hangingPunct="1">
              <a:lnSpc>
                <a:spcPct val="100000"/>
              </a:lnSpc>
              <a:buClrTx/>
              <a:buSzTx/>
              <a:buFontTx/>
              <a:buNone/>
            </a:pPr>
            <a:r>
              <a:rPr lang="it-IT" sz="1200" b="0">
                <a:solidFill>
                  <a:srgbClr val="898989"/>
                </a:solidFill>
                <a:latin typeface="Calibri" charset="0"/>
                <a:ea typeface="Arial" charset="0"/>
                <a:cs typeface="Arial" charset="0"/>
              </a:rPr>
              <a:t>26/06/2009</a:t>
            </a:r>
          </a:p>
        </p:txBody>
      </p:sp>
      <p:sp>
        <p:nvSpPr>
          <p:cNvPr id="5" name="Segnaposto numero diapositiva 4"/>
          <p:cNvSpPr txBox="1">
            <a:spLocks noGrp="1"/>
          </p:cNvSpPr>
          <p:nvPr/>
        </p:nvSpPr>
        <p:spPr>
          <a:xfrm>
            <a:off x="6553200" y="6356350"/>
            <a:ext cx="2133600" cy="365125"/>
          </a:xfrm>
          <a:prstGeom prst="rect">
            <a:avLst/>
          </a:prstGeom>
          <a:noFill/>
        </p:spPr>
        <p:txBody>
          <a:bodyPr anchor="ctr">
            <a:prstTxWarp prst="textNoShape">
              <a:avLst/>
            </a:prstTxWarp>
          </a:bodyPr>
          <a:lstStyle/>
          <a:p>
            <a:pPr algn="r" defTabSz="914400" eaLnBrk="1" hangingPunct="1">
              <a:lnSpc>
                <a:spcPct val="100000"/>
              </a:lnSpc>
              <a:buClrTx/>
              <a:buSzTx/>
              <a:buFontTx/>
              <a:buNone/>
            </a:pPr>
            <a:fld id="{47F66863-494B-A248-B5D7-555BF254CD4E}" type="slidenum">
              <a:rPr lang="it-IT" sz="1200" b="0">
                <a:solidFill>
                  <a:srgbClr val="898989"/>
                </a:solidFill>
                <a:latin typeface="Calibri" charset="0"/>
                <a:ea typeface="Arial" charset="0"/>
                <a:cs typeface="Arial" charset="0"/>
              </a:rPr>
              <a:pPr algn="r" defTabSz="914400" eaLnBrk="1" hangingPunct="1">
                <a:lnSpc>
                  <a:spcPct val="100000"/>
                </a:lnSpc>
                <a:buClrTx/>
                <a:buSzTx/>
                <a:buFontTx/>
                <a:buNone/>
              </a:pPr>
              <a:t>40</a:t>
            </a:fld>
            <a:endParaRPr lang="it-IT" sz="1200" b="0">
              <a:solidFill>
                <a:srgbClr val="898989"/>
              </a:solidFill>
              <a:latin typeface="Calibri" charset="0"/>
              <a:ea typeface="Arial" charset="0"/>
              <a:cs typeface="Arial" charset="0"/>
            </a:endParaRPr>
          </a:p>
        </p:txBody>
      </p:sp>
      <p:pic>
        <p:nvPicPr>
          <p:cNvPr id="3024902" name="Picture 2"/>
          <p:cNvPicPr>
            <a:picLocks noChangeAspect="1" noChangeArrowheads="1"/>
          </p:cNvPicPr>
          <p:nvPr/>
        </p:nvPicPr>
        <p:blipFill>
          <a:blip r:embed="rId2"/>
          <a:srcRect t="49573" r="4620"/>
          <a:stretch>
            <a:fillRect/>
          </a:stretch>
        </p:blipFill>
        <p:spPr bwMode="auto">
          <a:xfrm>
            <a:off x="127000" y="1155964"/>
            <a:ext cx="6223000" cy="4654285"/>
          </a:xfrm>
          <a:prstGeom prst="rect">
            <a:avLst/>
          </a:prstGeom>
          <a:noFill/>
          <a:ln w="9525">
            <a:noFill/>
            <a:miter lim="800000"/>
            <a:headEnd/>
            <a:tailEnd/>
          </a:ln>
          <a:effectLst>
            <a:outerShdw blurRad="50800" dist="38100" dir="2700000">
              <a:srgbClr val="000000">
                <a:alpha val="43000"/>
              </a:srgbClr>
            </a:outerShdw>
          </a:effectLst>
        </p:spPr>
      </p:pic>
      <p:sp>
        <p:nvSpPr>
          <p:cNvPr id="8" name="TextBox 7"/>
          <p:cNvSpPr txBox="1"/>
          <p:nvPr/>
        </p:nvSpPr>
        <p:spPr>
          <a:xfrm>
            <a:off x="4394200" y="1587500"/>
            <a:ext cx="1454244" cy="477054"/>
          </a:xfrm>
          <a:prstGeom prst="rect">
            <a:avLst/>
          </a:prstGeom>
          <a:noFill/>
        </p:spPr>
        <p:txBody>
          <a:bodyPr wrap="none" rtlCol="0">
            <a:spAutoFit/>
          </a:bodyPr>
          <a:lstStyle/>
          <a:p>
            <a:r>
              <a:rPr lang="en-US" dirty="0" smtClean="0">
                <a:solidFill>
                  <a:schemeClr val="tx1"/>
                </a:solidFill>
                <a:latin typeface="Helvetica"/>
                <a:cs typeface="Helvetica"/>
              </a:rPr>
              <a:t>preliminary</a:t>
            </a:r>
            <a:endParaRPr lang="en-US" dirty="0">
              <a:solidFill>
                <a:schemeClr val="tx1"/>
              </a:solidFill>
              <a:latin typeface="Helvetica"/>
              <a:cs typeface="Helvetica"/>
            </a:endParaRPr>
          </a:p>
        </p:txBody>
      </p:sp>
      <p:sp>
        <p:nvSpPr>
          <p:cNvPr id="9" name="Text Box 7"/>
          <p:cNvSpPr txBox="1">
            <a:spLocks noChangeArrowheads="1"/>
          </p:cNvSpPr>
          <p:nvPr/>
        </p:nvSpPr>
        <p:spPr bwMode="auto">
          <a:xfrm>
            <a:off x="4665663" y="4924425"/>
            <a:ext cx="1051665" cy="307777"/>
          </a:xfrm>
          <a:prstGeom prst="rect">
            <a:avLst/>
          </a:prstGeom>
          <a:noFill/>
          <a:ln w="9525">
            <a:noFill/>
            <a:miter lim="800000"/>
            <a:headEnd/>
            <a:tailEnd/>
          </a:ln>
          <a:effectLst/>
        </p:spPr>
        <p:txBody>
          <a:bodyPr wrap="none">
            <a:prstTxWarp prst="textNoShape">
              <a:avLst/>
            </a:prstTxWarp>
            <a:spAutoFit/>
          </a:bodyPr>
          <a:lstStyle/>
          <a:p>
            <a:pPr marL="342900" indent="-342900">
              <a:lnSpc>
                <a:spcPct val="100000"/>
              </a:lnSpc>
              <a:defRPr/>
            </a:pPr>
            <a:r>
              <a:rPr lang="en-US" sz="1400" dirty="0" smtClean="0">
                <a:solidFill>
                  <a:schemeClr val="tx2"/>
                </a:solidFill>
                <a:effectLst>
                  <a:outerShdw blurRad="38100" dist="38100" dir="2700000" algn="tl">
                    <a:srgbClr val="DDDDDD"/>
                  </a:outerShdw>
                </a:effectLst>
              </a:rPr>
              <a:t>Picozza’09</a:t>
            </a:r>
            <a:endParaRPr lang="en-US" sz="1400" dirty="0">
              <a:solidFill>
                <a:schemeClr val="tx2"/>
              </a:solidFill>
              <a:effectLst>
                <a:outerShdw blurRad="38100" dist="38100" dir="2700000" algn="tl">
                  <a:srgbClr val="DDDDDD"/>
                </a:outerShdw>
              </a:effectLst>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Early Measurements of CR Electrons</a:t>
            </a:r>
            <a:endParaRPr lang="en-US" dirty="0">
              <a:solidFill>
                <a:schemeClr val="tx2"/>
              </a:solidFill>
            </a:endParaRPr>
          </a:p>
        </p:txBody>
      </p:sp>
      <p:grpSp>
        <p:nvGrpSpPr>
          <p:cNvPr id="4" name="Group 3"/>
          <p:cNvGrpSpPr>
            <a:grpSpLocks/>
          </p:cNvGrpSpPr>
          <p:nvPr/>
        </p:nvGrpSpPr>
        <p:grpSpPr bwMode="auto">
          <a:xfrm>
            <a:off x="165007" y="1278139"/>
            <a:ext cx="6413500" cy="4297362"/>
            <a:chOff x="1760" y="2054"/>
            <a:chExt cx="2997" cy="1824"/>
          </a:xfrm>
        </p:grpSpPr>
        <p:pic>
          <p:nvPicPr>
            <p:cNvPr id="5" name="Picture 4" descr="D2Ec20Tau0spec"/>
            <p:cNvPicPr>
              <a:picLocks noChangeAspect="1" noChangeArrowheads="1"/>
            </p:cNvPicPr>
            <p:nvPr/>
          </p:nvPicPr>
          <p:blipFill>
            <a:blip r:embed="rId2">
              <a:lum bright="-20000" contrast="40000"/>
            </a:blip>
            <a:srcRect/>
            <a:stretch>
              <a:fillRect/>
            </a:stretch>
          </p:blipFill>
          <p:spPr bwMode="auto">
            <a:xfrm>
              <a:off x="1760" y="2054"/>
              <a:ext cx="2997" cy="1824"/>
            </a:xfrm>
            <a:prstGeom prst="rect">
              <a:avLst/>
            </a:prstGeom>
            <a:noFill/>
            <a:ln w="9525">
              <a:noFill/>
              <a:miter lim="800000"/>
              <a:headEnd/>
              <a:tailEnd/>
            </a:ln>
            <a:effectLst>
              <a:outerShdw blurRad="50800" dist="38100" dir="2700000">
                <a:srgbClr val="000000">
                  <a:alpha val="43000"/>
                </a:srgbClr>
              </a:outerShdw>
            </a:effectLst>
          </p:spPr>
        </p:pic>
        <p:sp>
          <p:nvSpPr>
            <p:cNvPr id="6" name="Text Box 6"/>
            <p:cNvSpPr txBox="1">
              <a:spLocks noChangeArrowheads="1"/>
            </p:cNvSpPr>
            <p:nvPr/>
          </p:nvSpPr>
          <p:spPr bwMode="auto">
            <a:xfrm>
              <a:off x="2116" y="3455"/>
              <a:ext cx="758" cy="170"/>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sz="1200" dirty="0">
                  <a:solidFill>
                    <a:schemeClr val="tx1"/>
                  </a:solidFill>
                </a:rPr>
                <a:t>Kobayashi+’03</a:t>
              </a:r>
            </a:p>
          </p:txBody>
        </p:sp>
      </p:grpSp>
      <p:sp>
        <p:nvSpPr>
          <p:cNvPr id="7" name="Rectangle 6"/>
          <p:cNvSpPr/>
          <p:nvPr/>
        </p:nvSpPr>
        <p:spPr>
          <a:xfrm>
            <a:off x="6616700" y="1643812"/>
            <a:ext cx="2527300" cy="3330142"/>
          </a:xfrm>
          <a:prstGeom prst="rect">
            <a:avLst/>
          </a:prstGeom>
        </p:spPr>
        <p:txBody>
          <a:bodyPr wrap="square">
            <a:spAutoFit/>
          </a:bodyPr>
          <a:lstStyle/>
          <a:p>
            <a:pPr marL="228600" indent="-165100">
              <a:buFont typeface="Arial"/>
              <a:buChar char="•"/>
            </a:pPr>
            <a:r>
              <a:rPr lang="en-US" sz="1600" dirty="0" smtClean="0">
                <a:solidFill>
                  <a:schemeClr val="tx2"/>
                </a:solidFill>
              </a:rPr>
              <a:t>Early measurements</a:t>
            </a:r>
            <a:r>
              <a:rPr lang="en-US" sz="1600" dirty="0" smtClean="0">
                <a:solidFill>
                  <a:schemeClr val="tx2"/>
                </a:solidFill>
              </a:rPr>
              <a:t> have </a:t>
            </a:r>
            <a:r>
              <a:rPr lang="en-US" sz="1600" dirty="0" smtClean="0">
                <a:solidFill>
                  <a:schemeClr val="tx2"/>
                </a:solidFill>
              </a:rPr>
              <a:t>shown that the spectrum </a:t>
            </a:r>
            <a:r>
              <a:rPr lang="en-US" sz="1600" dirty="0" smtClean="0">
                <a:solidFill>
                  <a:schemeClr val="tx2"/>
                </a:solidFill>
              </a:rPr>
              <a:t>of CR </a:t>
            </a:r>
            <a:r>
              <a:rPr lang="en-US" sz="1600" dirty="0" smtClean="0">
                <a:solidFill>
                  <a:schemeClr val="tx2"/>
                </a:solidFill>
              </a:rPr>
              <a:t>electrons is steeper than that of protons </a:t>
            </a:r>
          </a:p>
          <a:p>
            <a:pPr marL="228600" indent="-165100">
              <a:buFont typeface="Arial"/>
              <a:buChar char="•"/>
            </a:pPr>
            <a:r>
              <a:rPr lang="en-US" sz="1600" dirty="0" smtClean="0">
                <a:solidFill>
                  <a:schemeClr val="tx2"/>
                </a:solidFill>
              </a:rPr>
              <a:t>Predictions of possible spectral features @ HE associated with local SNR </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02658" name="Picture 2">
            <a:hlinkClick r:id="" action="ppaction://media"/>
          </p:cNvPr>
          <p:cNvPicPr/>
          <p:nvPr>
            <p:ph sz="quarter" idx="2"/>
            <a:videoFile r:link="rId1"/>
          </p:nvPr>
        </p:nvPicPr>
        <p:blipFill>
          <a:blip r:embed="rId5"/>
          <a:srcRect/>
          <a:stretch>
            <a:fillRect/>
          </a:stretch>
        </p:blipFill>
        <p:spPr>
          <a:xfrm>
            <a:off x="4762500" y="730250"/>
            <a:ext cx="3635375" cy="2535238"/>
          </a:xfrm>
          <a:ln/>
          <a:effectLst>
            <a:outerShdw blurRad="50800" dist="38100" dir="2700000">
              <a:srgbClr val="000000">
                <a:alpha val="43000"/>
              </a:srgbClr>
            </a:outerShdw>
          </a:effectLst>
        </p:spPr>
      </p:pic>
      <p:sp>
        <p:nvSpPr>
          <p:cNvPr id="2502659" name="Rectangle 3"/>
          <p:cNvSpPr>
            <a:spLocks noGrp="1" noChangeArrowheads="1"/>
          </p:cNvSpPr>
          <p:nvPr>
            <p:ph type="title"/>
          </p:nvPr>
        </p:nvSpPr>
        <p:spPr>
          <a:xfrm>
            <a:off x="1216025" y="0"/>
            <a:ext cx="7264400" cy="635000"/>
          </a:xfrm>
        </p:spPr>
        <p:txBody>
          <a:bodyPr/>
          <a:lstStyle/>
          <a:p>
            <a:r>
              <a:rPr lang="en-US" sz="2400" dirty="0">
                <a:solidFill>
                  <a:srgbClr val="1F497D"/>
                </a:solidFill>
              </a:rPr>
              <a:t>Electron Fluctuations/SNR</a:t>
            </a:r>
            <a:r>
              <a:rPr lang="en-US" sz="2400" dirty="0" smtClean="0">
                <a:solidFill>
                  <a:srgbClr val="1F497D"/>
                </a:solidFill>
              </a:rPr>
              <a:t> Stochastic </a:t>
            </a:r>
            <a:r>
              <a:rPr lang="en-US" sz="2400" dirty="0">
                <a:solidFill>
                  <a:srgbClr val="1F497D"/>
                </a:solidFill>
              </a:rPr>
              <a:t>E</a:t>
            </a:r>
            <a:r>
              <a:rPr lang="en-US" sz="2400" dirty="0" smtClean="0">
                <a:solidFill>
                  <a:srgbClr val="1F497D"/>
                </a:solidFill>
              </a:rPr>
              <a:t>vents</a:t>
            </a:r>
            <a:endParaRPr lang="en-US" sz="2400" dirty="0">
              <a:solidFill>
                <a:srgbClr val="1F497D"/>
              </a:solidFill>
            </a:endParaRPr>
          </a:p>
        </p:txBody>
      </p:sp>
      <p:sp>
        <p:nvSpPr>
          <p:cNvPr id="2502660" name="Text Box 4"/>
          <p:cNvSpPr txBox="1">
            <a:spLocks noChangeArrowheads="1"/>
          </p:cNvSpPr>
          <p:nvPr/>
        </p:nvSpPr>
        <p:spPr bwMode="auto">
          <a:xfrm rot="16200000">
            <a:off x="-601769" y="1744663"/>
            <a:ext cx="1863937" cy="477054"/>
          </a:xfrm>
          <a:prstGeom prst="rect">
            <a:avLst/>
          </a:prstGeom>
          <a:noFill/>
          <a:ln w="9525">
            <a:noFill/>
            <a:miter lim="800000"/>
            <a:headEnd/>
            <a:tailEnd/>
          </a:ln>
          <a:effectLst/>
        </p:spPr>
        <p:txBody>
          <a:bodyPr wrap="none">
            <a:prstTxWarp prst="textNoShape">
              <a:avLst/>
            </a:prstTxWarp>
            <a:spAutoFit/>
          </a:bodyPr>
          <a:lstStyle/>
          <a:p>
            <a:pPr marL="342900" indent="-342900"/>
            <a:r>
              <a:rPr lang="en-US" dirty="0" err="1">
                <a:solidFill>
                  <a:schemeClr val="accent2"/>
                </a:solidFill>
              </a:rPr>
              <a:t>GeV</a:t>
            </a:r>
            <a:r>
              <a:rPr lang="en-US" dirty="0">
                <a:solidFill>
                  <a:schemeClr val="accent2"/>
                </a:solidFill>
              </a:rPr>
              <a:t> electrons</a:t>
            </a:r>
          </a:p>
        </p:txBody>
      </p:sp>
      <p:sp>
        <p:nvSpPr>
          <p:cNvPr id="2502661" name="Text Box 5"/>
          <p:cNvSpPr txBox="1">
            <a:spLocks noChangeArrowheads="1"/>
          </p:cNvSpPr>
          <p:nvPr/>
        </p:nvSpPr>
        <p:spPr bwMode="auto">
          <a:xfrm rot="5400000">
            <a:off x="7534277" y="1714500"/>
            <a:ext cx="2369133" cy="477054"/>
          </a:xfrm>
          <a:prstGeom prst="rect">
            <a:avLst/>
          </a:prstGeom>
          <a:noFill/>
          <a:ln w="9525">
            <a:noFill/>
            <a:miter lim="800000"/>
            <a:headEnd/>
            <a:tailEnd/>
          </a:ln>
          <a:effectLst/>
        </p:spPr>
        <p:txBody>
          <a:bodyPr wrap="none">
            <a:prstTxWarp prst="textNoShape">
              <a:avLst/>
            </a:prstTxWarp>
            <a:spAutoFit/>
          </a:bodyPr>
          <a:lstStyle/>
          <a:p>
            <a:pPr marL="342900" indent="-342900"/>
            <a:r>
              <a:rPr lang="en-US" dirty="0">
                <a:solidFill>
                  <a:schemeClr val="accent2"/>
                </a:solidFill>
              </a:rPr>
              <a:t>100 </a:t>
            </a:r>
            <a:r>
              <a:rPr lang="en-US" dirty="0" err="1">
                <a:solidFill>
                  <a:schemeClr val="accent2"/>
                </a:solidFill>
              </a:rPr>
              <a:t>TeV</a:t>
            </a:r>
            <a:r>
              <a:rPr lang="en-US" dirty="0">
                <a:solidFill>
                  <a:schemeClr val="accent2"/>
                </a:solidFill>
              </a:rPr>
              <a:t> electrons</a:t>
            </a:r>
          </a:p>
        </p:txBody>
      </p:sp>
      <p:sp>
        <p:nvSpPr>
          <p:cNvPr id="2502662" name="Text Box 6"/>
          <p:cNvSpPr txBox="1">
            <a:spLocks noChangeArrowheads="1"/>
          </p:cNvSpPr>
          <p:nvPr/>
        </p:nvSpPr>
        <p:spPr bwMode="auto">
          <a:xfrm>
            <a:off x="5867400" y="838200"/>
            <a:ext cx="2511425" cy="304800"/>
          </a:xfrm>
          <a:prstGeom prst="rect">
            <a:avLst/>
          </a:prstGeom>
          <a:noFill/>
          <a:ln w="9525">
            <a:noFill/>
            <a:miter lim="800000"/>
            <a:headEnd/>
            <a:tailEnd/>
          </a:ln>
          <a:effectLst/>
        </p:spPr>
        <p:txBody>
          <a:bodyPr wrap="none">
            <a:prstTxWarp prst="textNoShape">
              <a:avLst/>
            </a:prstTxWarp>
            <a:spAutoFit/>
          </a:bodyPr>
          <a:lstStyle/>
          <a:p>
            <a:pPr marL="342900" indent="-342900"/>
            <a:r>
              <a:rPr lang="en-US" sz="1400" b="1">
                <a:solidFill>
                  <a:schemeClr val="bg1"/>
                </a:solidFill>
              </a:rPr>
              <a:t>GALPROP/Credit S.Swordy</a:t>
            </a:r>
          </a:p>
        </p:txBody>
      </p:sp>
      <p:pic>
        <p:nvPicPr>
          <p:cNvPr id="2502680" name="Picture 24">
            <a:hlinkClick r:id="" action="ppaction://media"/>
          </p:cNvPr>
          <p:cNvPicPr/>
          <p:nvPr>
            <p:ph sz="half" idx="1"/>
            <a:videoFile r:link="rId2"/>
          </p:nvPr>
        </p:nvPicPr>
        <p:blipFill>
          <a:blip r:embed="rId6"/>
          <a:srcRect/>
          <a:stretch>
            <a:fillRect/>
          </a:stretch>
        </p:blipFill>
        <p:spPr>
          <a:xfrm>
            <a:off x="673100" y="717550"/>
            <a:ext cx="3733800" cy="2563813"/>
          </a:xfrm>
          <a:ln/>
          <a:effectLst>
            <a:outerShdw blurRad="50800" dist="38100" dir="2700000">
              <a:srgbClr val="000000">
                <a:alpha val="43000"/>
              </a:srgbClr>
            </a:outerShdw>
          </a:effectLst>
        </p:spPr>
      </p:pic>
      <p:sp>
        <p:nvSpPr>
          <p:cNvPr id="2502681" name="Text Box 25"/>
          <p:cNvSpPr txBox="1">
            <a:spLocks noChangeArrowheads="1"/>
          </p:cNvSpPr>
          <p:nvPr/>
        </p:nvSpPr>
        <p:spPr bwMode="auto">
          <a:xfrm>
            <a:off x="5918200" y="3927475"/>
            <a:ext cx="2311400" cy="2012858"/>
          </a:xfrm>
          <a:prstGeom prst="rect">
            <a:avLst/>
          </a:prstGeom>
          <a:noFill/>
          <a:ln w="9525">
            <a:noFill/>
            <a:miter lim="800000"/>
            <a:headEnd/>
            <a:tailEnd/>
          </a:ln>
          <a:effectLst/>
        </p:spPr>
        <p:txBody>
          <a:bodyPr wrap="square">
            <a:prstTxWarp prst="textNoShape">
              <a:avLst/>
            </a:prstTxWarp>
            <a:spAutoFit/>
          </a:bodyPr>
          <a:lstStyle/>
          <a:p>
            <a:pPr marL="114300" indent="-114300">
              <a:lnSpc>
                <a:spcPct val="100000"/>
              </a:lnSpc>
            </a:pPr>
            <a:r>
              <a:rPr lang="en-US" sz="1600" dirty="0">
                <a:solidFill>
                  <a:schemeClr val="tx2"/>
                </a:solidFill>
              </a:rPr>
              <a:t>Electron energy loss timescale: </a:t>
            </a:r>
          </a:p>
          <a:p>
            <a:pPr marL="342900" indent="-342900">
              <a:lnSpc>
                <a:spcPct val="100000"/>
              </a:lnSpc>
            </a:pPr>
            <a:r>
              <a:rPr lang="en-US" sz="1600" dirty="0">
                <a:solidFill>
                  <a:schemeClr val="accent2"/>
                </a:solidFill>
              </a:rPr>
              <a:t>1 </a:t>
            </a:r>
            <a:r>
              <a:rPr lang="en-US" sz="1600" dirty="0" err="1">
                <a:solidFill>
                  <a:schemeClr val="accent2"/>
                </a:solidFill>
              </a:rPr>
              <a:t>TeV</a:t>
            </a:r>
            <a:r>
              <a:rPr lang="en-US" sz="1600" dirty="0">
                <a:solidFill>
                  <a:schemeClr val="accent2"/>
                </a:solidFill>
              </a:rPr>
              <a:t>: ~300 </a:t>
            </a:r>
            <a:r>
              <a:rPr lang="en-US" sz="1600" dirty="0" err="1">
                <a:solidFill>
                  <a:schemeClr val="accent2"/>
                </a:solidFill>
              </a:rPr>
              <a:t>kyr</a:t>
            </a:r>
            <a:r>
              <a:rPr lang="en-US" sz="1600" dirty="0">
                <a:solidFill>
                  <a:schemeClr val="accent2"/>
                </a:solidFill>
              </a:rPr>
              <a:t> </a:t>
            </a:r>
          </a:p>
          <a:p>
            <a:pPr marL="342900" indent="-342900">
              <a:lnSpc>
                <a:spcPct val="100000"/>
              </a:lnSpc>
            </a:pPr>
            <a:r>
              <a:rPr lang="en-US" sz="1600" dirty="0">
                <a:solidFill>
                  <a:schemeClr val="accent2"/>
                </a:solidFill>
              </a:rPr>
              <a:t>100 </a:t>
            </a:r>
            <a:r>
              <a:rPr lang="en-US" sz="1600" dirty="0" err="1">
                <a:solidFill>
                  <a:schemeClr val="accent2"/>
                </a:solidFill>
              </a:rPr>
              <a:t>TeV</a:t>
            </a:r>
            <a:r>
              <a:rPr lang="en-US" sz="1600" dirty="0">
                <a:solidFill>
                  <a:schemeClr val="accent2"/>
                </a:solidFill>
              </a:rPr>
              <a:t>: ~3 </a:t>
            </a:r>
            <a:r>
              <a:rPr lang="en-US" sz="1600" dirty="0" err="1" smtClean="0">
                <a:solidFill>
                  <a:schemeClr val="accent2"/>
                </a:solidFill>
              </a:rPr>
              <a:t>kyr</a:t>
            </a:r>
            <a:endParaRPr lang="en-US" sz="1600" dirty="0" smtClean="0">
              <a:solidFill>
                <a:schemeClr val="accent2"/>
              </a:solidFill>
            </a:endParaRPr>
          </a:p>
          <a:p>
            <a:pPr marL="342900" indent="-342900">
              <a:lnSpc>
                <a:spcPct val="100000"/>
              </a:lnSpc>
            </a:pPr>
            <a:endParaRPr lang="en-US" sz="1600" dirty="0" smtClean="0">
              <a:solidFill>
                <a:schemeClr val="accent2"/>
              </a:solidFill>
            </a:endParaRPr>
          </a:p>
          <a:p>
            <a:pPr>
              <a:lnSpc>
                <a:spcPct val="100000"/>
              </a:lnSpc>
            </a:pPr>
            <a:r>
              <a:rPr lang="en-US" sz="1600" dirty="0" smtClean="0">
                <a:solidFill>
                  <a:srgbClr val="1F497D"/>
                </a:solidFill>
              </a:rPr>
              <a:t>Compare with CR lifetime ~10 </a:t>
            </a:r>
            <a:r>
              <a:rPr lang="en-US" sz="1600" dirty="0" err="1" smtClean="0">
                <a:solidFill>
                  <a:srgbClr val="1F497D"/>
                </a:solidFill>
              </a:rPr>
              <a:t>Myr</a:t>
            </a:r>
            <a:endParaRPr lang="en-US" sz="1600" dirty="0">
              <a:solidFill>
                <a:srgbClr val="1F497D"/>
              </a:solidFill>
            </a:endParaRPr>
          </a:p>
        </p:txBody>
      </p:sp>
      <p:grpSp>
        <p:nvGrpSpPr>
          <p:cNvPr id="36" name="Group 35"/>
          <p:cNvGrpSpPr/>
          <p:nvPr/>
        </p:nvGrpSpPr>
        <p:grpSpPr>
          <a:xfrm>
            <a:off x="876300" y="3390900"/>
            <a:ext cx="4292600" cy="3124200"/>
            <a:chOff x="876300" y="3390900"/>
            <a:chExt cx="4292600" cy="3124200"/>
          </a:xfrm>
        </p:grpSpPr>
        <p:grpSp>
          <p:nvGrpSpPr>
            <p:cNvPr id="29" name="Group 28"/>
            <p:cNvGrpSpPr/>
            <p:nvPr/>
          </p:nvGrpSpPr>
          <p:grpSpPr>
            <a:xfrm>
              <a:off x="876300" y="3390900"/>
              <a:ext cx="4292600" cy="3124200"/>
              <a:chOff x="876300" y="3390900"/>
              <a:chExt cx="4292600" cy="3124200"/>
            </a:xfrm>
          </p:grpSpPr>
          <p:sp>
            <p:nvSpPr>
              <p:cNvPr id="27" name="Rectangle 26"/>
              <p:cNvSpPr/>
              <p:nvPr/>
            </p:nvSpPr>
            <p:spPr bwMode="auto">
              <a:xfrm>
                <a:off x="876300" y="3390900"/>
                <a:ext cx="4292600" cy="3124200"/>
              </a:xfrm>
              <a:prstGeom prst="rect">
                <a:avLst/>
              </a:prstGeom>
              <a:solidFill>
                <a:schemeClr val="bg1"/>
              </a:solidFill>
              <a:ln w="9525" cap="flat" cmpd="sng" algn="ctr">
                <a:noFill/>
                <a:prstDash val="solid"/>
                <a:round/>
                <a:headEnd type="none" w="med" len="med"/>
                <a:tailEnd type="none" w="med" len="med"/>
              </a:ln>
              <a:effectLst>
                <a:outerShdw blurRad="50800" dist="38100" dir="2700000">
                  <a:srgbClr val="000000">
                    <a:alpha val="43000"/>
                  </a:srgbClr>
                </a:outerShdw>
              </a:effectLst>
            </p:spPr>
            <p:txBody>
              <a:bodyPr vert="horz" wrap="non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grpSp>
            <p:nvGrpSpPr>
              <p:cNvPr id="2" name="Group 7"/>
              <p:cNvGrpSpPr>
                <a:grpSpLocks noChangeAspect="1"/>
              </p:cNvGrpSpPr>
              <p:nvPr/>
            </p:nvGrpSpPr>
            <p:grpSpPr bwMode="auto">
              <a:xfrm>
                <a:off x="1016000" y="3414746"/>
                <a:ext cx="3975100" cy="3092418"/>
                <a:chOff x="2928" y="1346"/>
                <a:chExt cx="2400" cy="1867"/>
              </a:xfrm>
            </p:grpSpPr>
            <p:pic>
              <p:nvPicPr>
                <p:cNvPr id="2502664" name="Picture 8" descr="fig13b"/>
                <p:cNvPicPr>
                  <a:picLocks noChangeAspect="1" noChangeArrowheads="1"/>
                </p:cNvPicPr>
                <p:nvPr/>
              </p:nvPicPr>
              <p:blipFill>
                <a:blip r:embed="rId7"/>
                <a:srcRect/>
                <a:stretch>
                  <a:fillRect/>
                </a:stretch>
              </p:blipFill>
              <p:spPr bwMode="auto">
                <a:xfrm>
                  <a:off x="2928" y="1346"/>
                  <a:ext cx="2400" cy="1867"/>
                </a:xfrm>
                <a:prstGeom prst="rect">
                  <a:avLst/>
                </a:prstGeom>
                <a:noFill/>
                <a:ln>
                  <a:noFill/>
                </a:ln>
              </p:spPr>
            </p:pic>
            <p:sp>
              <p:nvSpPr>
                <p:cNvPr id="2502665" name="AutoShape 9"/>
                <p:cNvSpPr>
                  <a:spLocks noChangeAspect="1" noChangeArrowheads="1"/>
                </p:cNvSpPr>
                <p:nvPr/>
              </p:nvSpPr>
              <p:spPr bwMode="auto">
                <a:xfrm>
                  <a:off x="3418" y="1907"/>
                  <a:ext cx="307" cy="134"/>
                </a:xfrm>
                <a:prstGeom prst="roundRect">
                  <a:avLst>
                    <a:gd name="adj" fmla="val 16667"/>
                  </a:avLst>
                </a:prstGeom>
                <a:solidFill>
                  <a:schemeClr val="bg1"/>
                </a:solidFill>
                <a:ln w="9525">
                  <a:noFill/>
                  <a:round/>
                  <a:headEnd/>
                  <a:tailEnd/>
                </a:ln>
                <a:effectLst/>
              </p:spPr>
              <p:txBody>
                <a:bodyPr wrap="none" anchor="ctr">
                  <a:prstTxWarp prst="textNoShape">
                    <a:avLst/>
                  </a:prstTxWarp>
                </a:bodyPr>
                <a:lstStyle/>
                <a:p>
                  <a:endParaRPr lang="en-US"/>
                </a:p>
              </p:txBody>
            </p:sp>
            <p:sp>
              <p:nvSpPr>
                <p:cNvPr id="2502666" name="AutoShape 10"/>
                <p:cNvSpPr>
                  <a:spLocks noChangeAspect="1" noChangeArrowheads="1"/>
                </p:cNvSpPr>
                <p:nvPr/>
              </p:nvSpPr>
              <p:spPr bwMode="auto">
                <a:xfrm>
                  <a:off x="3482" y="2490"/>
                  <a:ext cx="307" cy="134"/>
                </a:xfrm>
                <a:prstGeom prst="roundRect">
                  <a:avLst>
                    <a:gd name="adj" fmla="val 16667"/>
                  </a:avLst>
                </a:prstGeom>
                <a:solidFill>
                  <a:schemeClr val="bg1"/>
                </a:solidFill>
                <a:ln w="9525">
                  <a:noFill/>
                  <a:round/>
                  <a:headEnd/>
                  <a:tailEnd/>
                </a:ln>
                <a:effectLst/>
              </p:spPr>
              <p:txBody>
                <a:bodyPr wrap="none" anchor="ctr">
                  <a:prstTxWarp prst="textNoShape">
                    <a:avLst/>
                  </a:prstTxWarp>
                </a:bodyPr>
                <a:lstStyle/>
                <a:p>
                  <a:endParaRPr lang="en-US"/>
                </a:p>
              </p:txBody>
            </p:sp>
            <p:sp>
              <p:nvSpPr>
                <p:cNvPr id="2502667" name="AutoShape 11"/>
                <p:cNvSpPr>
                  <a:spLocks noChangeAspect="1" noChangeArrowheads="1"/>
                </p:cNvSpPr>
                <p:nvPr/>
              </p:nvSpPr>
              <p:spPr bwMode="auto">
                <a:xfrm>
                  <a:off x="4321" y="1914"/>
                  <a:ext cx="473" cy="134"/>
                </a:xfrm>
                <a:prstGeom prst="roundRect">
                  <a:avLst>
                    <a:gd name="adj" fmla="val 16667"/>
                  </a:avLst>
                </a:prstGeom>
                <a:solidFill>
                  <a:schemeClr val="bg1"/>
                </a:solidFill>
                <a:ln w="9525">
                  <a:noFill/>
                  <a:round/>
                  <a:headEnd/>
                  <a:tailEnd/>
                </a:ln>
                <a:effectLst/>
              </p:spPr>
              <p:txBody>
                <a:bodyPr wrap="none" anchor="ctr">
                  <a:prstTxWarp prst="textNoShape">
                    <a:avLst/>
                  </a:prstTxWarp>
                </a:bodyPr>
                <a:lstStyle/>
                <a:p>
                  <a:endParaRPr lang="en-US"/>
                </a:p>
              </p:txBody>
            </p:sp>
            <p:sp>
              <p:nvSpPr>
                <p:cNvPr id="2502668" name="AutoShape 12"/>
                <p:cNvSpPr>
                  <a:spLocks noChangeAspect="1" noChangeArrowheads="1"/>
                </p:cNvSpPr>
                <p:nvPr/>
              </p:nvSpPr>
              <p:spPr bwMode="auto">
                <a:xfrm>
                  <a:off x="3892" y="2656"/>
                  <a:ext cx="461" cy="115"/>
                </a:xfrm>
                <a:prstGeom prst="roundRect">
                  <a:avLst>
                    <a:gd name="adj" fmla="val 16667"/>
                  </a:avLst>
                </a:prstGeom>
                <a:solidFill>
                  <a:schemeClr val="bg1"/>
                </a:solidFill>
                <a:ln w="9525">
                  <a:noFill/>
                  <a:round/>
                  <a:headEnd/>
                  <a:tailEnd/>
                </a:ln>
                <a:effectLst/>
              </p:spPr>
              <p:txBody>
                <a:bodyPr wrap="none" anchor="ctr">
                  <a:prstTxWarp prst="textNoShape">
                    <a:avLst/>
                  </a:prstTxWarp>
                </a:bodyPr>
                <a:lstStyle/>
                <a:p>
                  <a:endParaRPr lang="en-US"/>
                </a:p>
              </p:txBody>
            </p:sp>
          </p:grpSp>
          <p:sp>
            <p:nvSpPr>
              <p:cNvPr id="2502669" name="AutoShape 13"/>
              <p:cNvSpPr>
                <a:spLocks noChangeArrowheads="1"/>
              </p:cNvSpPr>
              <p:nvPr/>
            </p:nvSpPr>
            <p:spPr bwMode="auto">
              <a:xfrm>
                <a:off x="2527300" y="5435600"/>
                <a:ext cx="1223108" cy="357545"/>
              </a:xfrm>
              <a:prstGeom prst="flowChartAlternateProcess">
                <a:avLst/>
              </a:prstGeom>
              <a:solidFill>
                <a:schemeClr val="bg1"/>
              </a:solidFill>
              <a:ln w="28575">
                <a:solidFill>
                  <a:schemeClr val="accent2"/>
                </a:solidFill>
                <a:miter lim="800000"/>
                <a:headEnd/>
                <a:tailEnd/>
              </a:ln>
              <a:effectLst/>
            </p:spPr>
            <p:txBody>
              <a:bodyPr wrap="none" anchor="ctr">
                <a:prstTxWarp prst="textNoShape">
                  <a:avLst/>
                </a:prstTxWarp>
                <a:spAutoFit/>
              </a:bodyPr>
              <a:lstStyle/>
              <a:p>
                <a:pPr algn="ctr" eaLnBrk="1" fontAlgn="ctr" hangingPunct="1">
                  <a:spcBef>
                    <a:spcPct val="0"/>
                  </a:spcBef>
                </a:pPr>
                <a:r>
                  <a:rPr lang="en-US" sz="1200" b="1">
                    <a:solidFill>
                      <a:schemeClr val="accent2"/>
                    </a:solidFill>
                    <a:ea typeface="ＭＳ Ｐゴシック" pitchFamily="-65" charset="-128"/>
                    <a:cs typeface="ＭＳ Ｐゴシック" pitchFamily="-65" charset="-128"/>
                  </a:rPr>
                  <a:t>Energy losses</a:t>
                </a:r>
                <a:endParaRPr lang="en-US" sz="1200" b="1">
                  <a:solidFill>
                    <a:schemeClr val="accent2"/>
                  </a:solidFill>
                </a:endParaRPr>
              </a:p>
            </p:txBody>
          </p:sp>
          <p:sp>
            <p:nvSpPr>
              <p:cNvPr id="2502670" name="AutoShape 14"/>
              <p:cNvSpPr>
                <a:spLocks noChangeArrowheads="1"/>
              </p:cNvSpPr>
              <p:nvPr/>
            </p:nvSpPr>
            <p:spPr bwMode="auto">
              <a:xfrm>
                <a:off x="1104900" y="5219700"/>
                <a:ext cx="604304" cy="297954"/>
              </a:xfrm>
              <a:prstGeom prst="flowChartAlternateProcess">
                <a:avLst/>
              </a:prstGeom>
              <a:solidFill>
                <a:schemeClr val="bg1"/>
              </a:solidFill>
              <a:ln w="28575">
                <a:noFill/>
                <a:miter lim="800000"/>
                <a:headEnd/>
                <a:tailEnd/>
              </a:ln>
              <a:effectLst/>
            </p:spPr>
            <p:txBody>
              <a:bodyPr wrap="none" lIns="0" tIns="0" rIns="0" bIns="0" anchor="ctr">
                <a:prstTxWarp prst="textNoShape">
                  <a:avLst/>
                </a:prstTxWarp>
                <a:spAutoFit/>
              </a:bodyPr>
              <a:lstStyle/>
              <a:p>
                <a:pPr algn="ctr" eaLnBrk="1" fontAlgn="ctr" hangingPunct="1">
                  <a:spcBef>
                    <a:spcPct val="0"/>
                  </a:spcBef>
                </a:pPr>
                <a:r>
                  <a:rPr lang="en-US" sz="1400" b="1" dirty="0">
                    <a:solidFill>
                      <a:schemeClr val="accent2"/>
                    </a:solidFill>
                    <a:ea typeface="ＭＳ Ｐゴシック" pitchFamily="-65" charset="-128"/>
                    <a:cs typeface="ＭＳ Ｐゴシック" pitchFamily="-65" charset="-128"/>
                  </a:rPr>
                  <a:t>10</a:t>
                </a:r>
                <a:r>
                  <a:rPr lang="en-US" sz="1800" b="1" baseline="30000" dirty="0">
                    <a:solidFill>
                      <a:schemeClr val="accent2"/>
                    </a:solidFill>
                    <a:ea typeface="ＭＳ Ｐゴシック" pitchFamily="-65" charset="-128"/>
                    <a:cs typeface="ＭＳ Ｐゴシック" pitchFamily="-65" charset="-128"/>
                  </a:rPr>
                  <a:t>7</a:t>
                </a:r>
                <a:r>
                  <a:rPr lang="en-US" sz="1400" b="1" dirty="0">
                    <a:solidFill>
                      <a:schemeClr val="accent2"/>
                    </a:solidFill>
                    <a:ea typeface="ＭＳ Ｐゴシック" pitchFamily="-65" charset="-128"/>
                    <a:cs typeface="ＭＳ Ｐゴシック" pitchFamily="-65" charset="-128"/>
                  </a:rPr>
                  <a:t> yr</a:t>
                </a:r>
                <a:endParaRPr lang="en-US" sz="1400" b="1" dirty="0">
                  <a:solidFill>
                    <a:schemeClr val="accent2"/>
                  </a:solidFill>
                </a:endParaRPr>
              </a:p>
            </p:txBody>
          </p:sp>
          <p:sp>
            <p:nvSpPr>
              <p:cNvPr id="2502671" name="AutoShape 15"/>
              <p:cNvSpPr>
                <a:spLocks noChangeArrowheads="1"/>
              </p:cNvSpPr>
              <p:nvPr/>
            </p:nvSpPr>
            <p:spPr bwMode="auto">
              <a:xfrm>
                <a:off x="1104900" y="5727700"/>
                <a:ext cx="604304" cy="297954"/>
              </a:xfrm>
              <a:prstGeom prst="flowChartAlternateProcess">
                <a:avLst/>
              </a:prstGeom>
              <a:solidFill>
                <a:schemeClr val="bg1"/>
              </a:solidFill>
              <a:ln w="28575">
                <a:noFill/>
                <a:miter lim="800000"/>
                <a:headEnd/>
                <a:tailEnd/>
              </a:ln>
              <a:effectLst/>
            </p:spPr>
            <p:txBody>
              <a:bodyPr wrap="none" lIns="0" tIns="0" rIns="0" bIns="0" anchor="ctr">
                <a:prstTxWarp prst="textNoShape">
                  <a:avLst/>
                </a:prstTxWarp>
                <a:spAutoFit/>
              </a:bodyPr>
              <a:lstStyle/>
              <a:p>
                <a:pPr algn="ctr" eaLnBrk="1" fontAlgn="ctr" hangingPunct="1">
                  <a:spcBef>
                    <a:spcPct val="0"/>
                  </a:spcBef>
                </a:pPr>
                <a:r>
                  <a:rPr lang="en-US" sz="1400" b="1" dirty="0">
                    <a:solidFill>
                      <a:schemeClr val="accent2"/>
                    </a:solidFill>
                    <a:ea typeface="ＭＳ Ｐゴシック" pitchFamily="-65" charset="-128"/>
                    <a:cs typeface="ＭＳ Ｐゴシック" pitchFamily="-65" charset="-128"/>
                  </a:rPr>
                  <a:t>10</a:t>
                </a:r>
                <a:r>
                  <a:rPr lang="en-US" sz="1800" b="1" baseline="30000" dirty="0">
                    <a:solidFill>
                      <a:schemeClr val="accent2"/>
                    </a:solidFill>
                    <a:ea typeface="ＭＳ Ｐゴシック" pitchFamily="-65" charset="-128"/>
                    <a:cs typeface="ＭＳ Ｐゴシック" pitchFamily="-65" charset="-128"/>
                  </a:rPr>
                  <a:t>6</a:t>
                </a:r>
                <a:r>
                  <a:rPr lang="en-US" sz="1400" b="1" dirty="0">
                    <a:solidFill>
                      <a:schemeClr val="accent2"/>
                    </a:solidFill>
                    <a:ea typeface="ＭＳ Ｐゴシック" pitchFamily="-65" charset="-128"/>
                    <a:cs typeface="ＭＳ Ｐゴシック" pitchFamily="-65" charset="-128"/>
                  </a:rPr>
                  <a:t> yr</a:t>
                </a:r>
                <a:endParaRPr lang="en-US" sz="1400" b="1" dirty="0">
                  <a:solidFill>
                    <a:schemeClr val="accent2"/>
                  </a:solidFill>
                </a:endParaRPr>
              </a:p>
            </p:txBody>
          </p:sp>
          <p:sp>
            <p:nvSpPr>
              <p:cNvPr id="2502672" name="AutoShape 16"/>
              <p:cNvSpPr>
                <a:spLocks noChangeArrowheads="1"/>
              </p:cNvSpPr>
              <p:nvPr/>
            </p:nvSpPr>
            <p:spPr bwMode="auto">
              <a:xfrm>
                <a:off x="2171700" y="3797300"/>
                <a:ext cx="1533997" cy="400110"/>
              </a:xfrm>
              <a:prstGeom prst="flowChartAlternateProcess">
                <a:avLst/>
              </a:prstGeom>
              <a:noFill/>
              <a:ln w="28575">
                <a:noFill/>
                <a:miter lim="800000"/>
                <a:headEnd/>
                <a:tailEnd/>
              </a:ln>
              <a:effectLst/>
            </p:spPr>
            <p:txBody>
              <a:bodyPr wrap="none" anchor="ctr">
                <a:prstTxWarp prst="textNoShape">
                  <a:avLst/>
                </a:prstTxWarp>
                <a:spAutoFit/>
              </a:bodyPr>
              <a:lstStyle/>
              <a:p>
                <a:pPr algn="ctr" eaLnBrk="1" fontAlgn="ctr" hangingPunct="1">
                  <a:spcBef>
                    <a:spcPct val="0"/>
                  </a:spcBef>
                </a:pPr>
                <a:r>
                  <a:rPr lang="en-US" sz="1400" dirty="0" err="1">
                    <a:solidFill>
                      <a:srgbClr val="1F497D"/>
                    </a:solidFill>
                  </a:rPr>
                  <a:t>Bremsstrahlung</a:t>
                </a:r>
                <a:endParaRPr lang="en-US" sz="1400" dirty="0">
                  <a:solidFill>
                    <a:srgbClr val="1F497D"/>
                  </a:solidFill>
                </a:endParaRPr>
              </a:p>
            </p:txBody>
          </p:sp>
          <p:sp>
            <p:nvSpPr>
              <p:cNvPr id="2502673" name="AutoShape 17"/>
              <p:cNvSpPr>
                <a:spLocks noChangeArrowheads="1"/>
              </p:cNvSpPr>
              <p:nvPr/>
            </p:nvSpPr>
            <p:spPr bwMode="auto">
              <a:xfrm>
                <a:off x="4419600" y="5994400"/>
                <a:ext cx="559691" cy="297954"/>
              </a:xfrm>
              <a:prstGeom prst="flowChartAlternateProcess">
                <a:avLst/>
              </a:prstGeom>
              <a:solidFill>
                <a:schemeClr val="bg1"/>
              </a:solidFill>
              <a:ln w="28575">
                <a:noFill/>
                <a:miter lim="800000"/>
                <a:headEnd/>
                <a:tailEnd/>
              </a:ln>
              <a:effectLst/>
            </p:spPr>
            <p:txBody>
              <a:bodyPr wrap="none" lIns="0" tIns="0" rIns="0" bIns="0" anchor="ctr">
                <a:prstTxWarp prst="textNoShape">
                  <a:avLst/>
                </a:prstTxWarp>
                <a:spAutoFit/>
              </a:bodyPr>
              <a:lstStyle/>
              <a:p>
                <a:pPr algn="ctr" eaLnBrk="1" fontAlgn="ctr" hangingPunct="1">
                  <a:spcBef>
                    <a:spcPct val="0"/>
                  </a:spcBef>
                </a:pPr>
                <a:r>
                  <a:rPr lang="en-US" sz="1400" b="1" dirty="0">
                    <a:solidFill>
                      <a:schemeClr val="accent2"/>
                    </a:solidFill>
                    <a:ea typeface="ＭＳ Ｐゴシック" pitchFamily="-65" charset="-128"/>
                    <a:cs typeface="ＭＳ Ｐゴシック" pitchFamily="-65" charset="-128"/>
                  </a:rPr>
                  <a:t>1 </a:t>
                </a:r>
                <a:r>
                  <a:rPr lang="en-US" sz="1400" b="1" dirty="0" err="1">
                    <a:solidFill>
                      <a:schemeClr val="accent2"/>
                    </a:solidFill>
                    <a:ea typeface="ＭＳ Ｐゴシック" pitchFamily="-65" charset="-128"/>
                    <a:cs typeface="ＭＳ Ｐゴシック" pitchFamily="-65" charset="-128"/>
                  </a:rPr>
                  <a:t>TeV</a:t>
                </a:r>
                <a:endParaRPr lang="en-US" sz="1400" b="1" dirty="0">
                  <a:solidFill>
                    <a:schemeClr val="accent2"/>
                  </a:solidFill>
                </a:endParaRPr>
              </a:p>
            </p:txBody>
          </p:sp>
          <p:sp>
            <p:nvSpPr>
              <p:cNvPr id="2502674" name="AutoShape 18"/>
              <p:cNvSpPr>
                <a:spLocks noChangeArrowheads="1"/>
              </p:cNvSpPr>
              <p:nvPr/>
            </p:nvSpPr>
            <p:spPr bwMode="auto">
              <a:xfrm rot="18747255">
                <a:off x="1538393" y="4482277"/>
                <a:ext cx="1071353" cy="400110"/>
              </a:xfrm>
              <a:prstGeom prst="flowChartAlternateProcess">
                <a:avLst/>
              </a:prstGeom>
              <a:noFill/>
              <a:ln w="28575">
                <a:noFill/>
                <a:miter lim="800000"/>
                <a:headEnd/>
                <a:tailEnd/>
              </a:ln>
              <a:effectLst/>
            </p:spPr>
            <p:txBody>
              <a:bodyPr wrap="none" anchor="ctr">
                <a:prstTxWarp prst="textNoShape">
                  <a:avLst/>
                </a:prstTxWarp>
                <a:spAutoFit/>
              </a:bodyPr>
              <a:lstStyle/>
              <a:p>
                <a:pPr algn="ctr" eaLnBrk="1" fontAlgn="ctr" hangingPunct="1">
                  <a:spcBef>
                    <a:spcPct val="0"/>
                  </a:spcBef>
                </a:pPr>
                <a:r>
                  <a:rPr lang="en-US" sz="1400" dirty="0">
                    <a:solidFill>
                      <a:srgbClr val="1F497D"/>
                    </a:solidFill>
                  </a:rPr>
                  <a:t>Ionization</a:t>
                </a:r>
              </a:p>
            </p:txBody>
          </p:sp>
          <p:sp>
            <p:nvSpPr>
              <p:cNvPr id="2502675" name="AutoShape 19"/>
              <p:cNvSpPr>
                <a:spLocks noChangeArrowheads="1"/>
              </p:cNvSpPr>
              <p:nvPr/>
            </p:nvSpPr>
            <p:spPr bwMode="auto">
              <a:xfrm rot="18559258">
                <a:off x="1740491" y="4939477"/>
                <a:ext cx="906868" cy="400110"/>
              </a:xfrm>
              <a:prstGeom prst="flowChartAlternateProcess">
                <a:avLst/>
              </a:prstGeom>
              <a:noFill/>
              <a:ln w="28575">
                <a:noFill/>
                <a:miter lim="800000"/>
                <a:headEnd/>
                <a:tailEnd/>
              </a:ln>
              <a:effectLst/>
            </p:spPr>
            <p:txBody>
              <a:bodyPr wrap="none" anchor="ctr">
                <a:prstTxWarp prst="textNoShape">
                  <a:avLst/>
                </a:prstTxWarp>
                <a:spAutoFit/>
              </a:bodyPr>
              <a:lstStyle/>
              <a:p>
                <a:pPr algn="ctr" eaLnBrk="1" fontAlgn="ctr" hangingPunct="1">
                  <a:spcBef>
                    <a:spcPct val="0"/>
                  </a:spcBef>
                </a:pPr>
                <a:r>
                  <a:rPr lang="en-US" sz="1400" dirty="0">
                    <a:solidFill>
                      <a:srgbClr val="1F497D"/>
                    </a:solidFill>
                  </a:rPr>
                  <a:t>Coulomb</a:t>
                </a:r>
              </a:p>
            </p:txBody>
          </p:sp>
          <p:sp>
            <p:nvSpPr>
              <p:cNvPr id="2502676" name="AutoShape 20"/>
              <p:cNvSpPr>
                <a:spLocks noChangeArrowheads="1"/>
              </p:cNvSpPr>
              <p:nvPr/>
            </p:nvSpPr>
            <p:spPr bwMode="auto">
              <a:xfrm rot="3008467">
                <a:off x="2922961" y="4723578"/>
                <a:ext cx="1596281" cy="400110"/>
              </a:xfrm>
              <a:prstGeom prst="flowChartAlternateProcess">
                <a:avLst/>
              </a:prstGeom>
              <a:noFill/>
              <a:ln w="28575">
                <a:noFill/>
                <a:miter lim="800000"/>
                <a:headEnd/>
                <a:tailEnd/>
              </a:ln>
              <a:effectLst/>
            </p:spPr>
            <p:txBody>
              <a:bodyPr wrap="none" anchor="ctr">
                <a:prstTxWarp prst="textNoShape">
                  <a:avLst/>
                </a:prstTxWarp>
                <a:spAutoFit/>
              </a:bodyPr>
              <a:lstStyle/>
              <a:p>
                <a:pPr algn="ctr" eaLnBrk="1" fontAlgn="ctr" hangingPunct="1">
                  <a:spcBef>
                    <a:spcPct val="0"/>
                  </a:spcBef>
                </a:pPr>
                <a:r>
                  <a:rPr lang="en-US" sz="1400" dirty="0">
                    <a:solidFill>
                      <a:srgbClr val="1F497D"/>
                    </a:solidFill>
                  </a:rPr>
                  <a:t>IC, synchrotron</a:t>
                </a:r>
              </a:p>
            </p:txBody>
          </p:sp>
          <p:sp>
            <p:nvSpPr>
              <p:cNvPr id="2502679" name="Text Box 23"/>
              <p:cNvSpPr txBox="1">
                <a:spLocks noChangeArrowheads="1"/>
              </p:cNvSpPr>
              <p:nvPr/>
            </p:nvSpPr>
            <p:spPr bwMode="auto">
              <a:xfrm rot="16200000">
                <a:off x="428625" y="4139376"/>
                <a:ext cx="1668463" cy="400110"/>
              </a:xfrm>
              <a:prstGeom prst="rect">
                <a:avLst/>
              </a:prstGeom>
              <a:solidFill>
                <a:schemeClr val="bg1"/>
              </a:solidFill>
              <a:ln w="9525">
                <a:noFill/>
                <a:miter lim="800000"/>
                <a:headEnd/>
                <a:tailEnd/>
              </a:ln>
              <a:effectLst/>
            </p:spPr>
            <p:txBody>
              <a:bodyPr wrap="square">
                <a:prstTxWarp prst="textNoShape">
                  <a:avLst/>
                </a:prstTxWarp>
                <a:spAutoFit/>
              </a:bodyPr>
              <a:lstStyle/>
              <a:p>
                <a:pPr marL="342900" indent="-342900"/>
                <a:r>
                  <a:rPr lang="en-US" sz="1600" dirty="0" smtClean="0">
                    <a:solidFill>
                      <a:srgbClr val="1F497D"/>
                    </a:solidFill>
                  </a:rPr>
                  <a:t>   E</a:t>
                </a:r>
                <a:r>
                  <a:rPr lang="en-US" sz="1600" dirty="0">
                    <a:solidFill>
                      <a:srgbClr val="1F497D"/>
                    </a:solidFill>
                  </a:rPr>
                  <a:t>(dE/dt)</a:t>
                </a:r>
                <a:r>
                  <a:rPr lang="en-US" sz="1600" baseline="30000" dirty="0">
                    <a:solidFill>
                      <a:srgbClr val="1F497D"/>
                    </a:solidFill>
                  </a:rPr>
                  <a:t>-1</a:t>
                </a:r>
                <a:r>
                  <a:rPr lang="en-US" sz="1600" dirty="0">
                    <a:solidFill>
                      <a:srgbClr val="1F497D"/>
                    </a:solidFill>
                  </a:rPr>
                  <a:t>,yr</a:t>
                </a:r>
              </a:p>
            </p:txBody>
          </p:sp>
          <p:sp>
            <p:nvSpPr>
              <p:cNvPr id="28" name="Rectangle 27"/>
              <p:cNvSpPr/>
              <p:nvPr/>
            </p:nvSpPr>
            <p:spPr bwMode="auto">
              <a:xfrm>
                <a:off x="2171700" y="6172200"/>
                <a:ext cx="1612900" cy="2743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sp>
            <p:nvSpPr>
              <p:cNvPr id="2502677" name="AutoShape 21"/>
              <p:cNvSpPr>
                <a:spLocks noChangeArrowheads="1"/>
              </p:cNvSpPr>
              <p:nvPr/>
            </p:nvSpPr>
            <p:spPr bwMode="auto">
              <a:xfrm>
                <a:off x="2743200" y="5994400"/>
                <a:ext cx="863600" cy="297954"/>
              </a:xfrm>
              <a:prstGeom prst="flowChartAlternateProcess">
                <a:avLst/>
              </a:prstGeom>
              <a:solidFill>
                <a:schemeClr val="bg1"/>
              </a:solidFill>
              <a:ln w="28575">
                <a:noFill/>
                <a:miter lim="800000"/>
                <a:headEnd/>
                <a:tailEnd/>
              </a:ln>
              <a:effectLst/>
            </p:spPr>
            <p:txBody>
              <a:bodyPr wrap="square" lIns="0" tIns="0" rIns="0" bIns="0" anchor="ctr">
                <a:prstTxWarp prst="textNoShape">
                  <a:avLst/>
                </a:prstTxWarp>
                <a:spAutoFit/>
              </a:bodyPr>
              <a:lstStyle/>
              <a:p>
                <a:pPr algn="ctr" eaLnBrk="1" fontAlgn="ctr" hangingPunct="1">
                  <a:spcBef>
                    <a:spcPct val="0"/>
                  </a:spcBef>
                </a:pPr>
                <a:r>
                  <a:rPr lang="en-US" sz="1400" b="1" dirty="0">
                    <a:solidFill>
                      <a:schemeClr val="accent2"/>
                    </a:solidFill>
                    <a:ea typeface="ＭＳ Ｐゴシック" pitchFamily="-65" charset="-128"/>
                    <a:cs typeface="ＭＳ Ｐゴシック" pitchFamily="-65" charset="-128"/>
                  </a:rPr>
                  <a:t>1 </a:t>
                </a:r>
                <a:r>
                  <a:rPr lang="en-US" sz="1400" b="1" dirty="0" err="1">
                    <a:solidFill>
                      <a:schemeClr val="accent2"/>
                    </a:solidFill>
                    <a:ea typeface="ＭＳ Ｐゴシック" pitchFamily="-65" charset="-128"/>
                    <a:cs typeface="ＭＳ Ｐゴシック" pitchFamily="-65" charset="-128"/>
                  </a:rPr>
                  <a:t>GeV</a:t>
                </a:r>
                <a:endParaRPr lang="en-US" sz="1400" b="1" dirty="0">
                  <a:solidFill>
                    <a:schemeClr val="accent2"/>
                  </a:solidFill>
                </a:endParaRPr>
              </a:p>
            </p:txBody>
          </p:sp>
        </p:grpSp>
        <p:sp>
          <p:nvSpPr>
            <p:cNvPr id="30" name="AutoShape 21"/>
            <p:cNvSpPr>
              <a:spLocks noChangeArrowheads="1"/>
            </p:cNvSpPr>
            <p:nvPr/>
          </p:nvSpPr>
          <p:spPr bwMode="auto">
            <a:xfrm>
              <a:off x="1358900" y="6007100"/>
              <a:ext cx="863600" cy="297954"/>
            </a:xfrm>
            <a:prstGeom prst="flowChartAlternateProcess">
              <a:avLst/>
            </a:prstGeom>
            <a:solidFill>
              <a:schemeClr val="bg1"/>
            </a:solidFill>
            <a:ln w="28575">
              <a:noFill/>
              <a:miter lim="800000"/>
              <a:headEnd/>
              <a:tailEnd/>
            </a:ln>
            <a:effectLst/>
          </p:spPr>
          <p:txBody>
            <a:bodyPr wrap="square" lIns="0" tIns="0" rIns="0" bIns="0" anchor="ctr">
              <a:prstTxWarp prst="textNoShape">
                <a:avLst/>
              </a:prstTxWarp>
              <a:spAutoFit/>
            </a:bodyPr>
            <a:lstStyle/>
            <a:p>
              <a:pPr algn="ctr" eaLnBrk="1" fontAlgn="ctr" hangingPunct="1">
                <a:spcBef>
                  <a:spcPct val="0"/>
                </a:spcBef>
              </a:pPr>
              <a:r>
                <a:rPr lang="en-US" sz="1400" b="1" dirty="0">
                  <a:solidFill>
                    <a:schemeClr val="accent2"/>
                  </a:solidFill>
                  <a:ea typeface="ＭＳ Ｐゴシック" pitchFamily="-65" charset="-128"/>
                  <a:cs typeface="ＭＳ Ｐゴシック" pitchFamily="-65" charset="-128"/>
                </a:rPr>
                <a:t>1</a:t>
              </a:r>
              <a:r>
                <a:rPr lang="en-US" sz="1400" b="1" dirty="0" smtClean="0">
                  <a:solidFill>
                    <a:schemeClr val="accent2"/>
                  </a:solidFill>
                  <a:ea typeface="ＭＳ Ｐゴシック" pitchFamily="-65" charset="-128"/>
                  <a:cs typeface="ＭＳ Ｐゴシック" pitchFamily="-65" charset="-128"/>
                </a:rPr>
                <a:t> </a:t>
              </a:r>
              <a:r>
                <a:rPr lang="en-US" sz="1400" b="1" dirty="0" err="1">
                  <a:solidFill>
                    <a:schemeClr val="accent2"/>
                  </a:solidFill>
                  <a:ea typeface="ＭＳ Ｐゴシック" pitchFamily="-65" charset="-128"/>
                  <a:cs typeface="ＭＳ Ｐゴシック" pitchFamily="-65" charset="-128"/>
                </a:rPr>
                <a:t>M</a:t>
              </a:r>
              <a:r>
                <a:rPr lang="en-US" sz="1400" b="1" dirty="0" err="1" smtClean="0">
                  <a:solidFill>
                    <a:schemeClr val="accent2"/>
                  </a:solidFill>
                  <a:ea typeface="ＭＳ Ｐゴシック" pitchFamily="-65" charset="-128"/>
                  <a:cs typeface="ＭＳ Ｐゴシック" pitchFamily="-65" charset="-128"/>
                </a:rPr>
                <a:t>eV</a:t>
              </a:r>
              <a:endParaRPr lang="en-US" sz="1400" b="1" dirty="0">
                <a:solidFill>
                  <a:schemeClr val="accent2"/>
                </a:solidFill>
              </a:endParaRPr>
            </a:p>
          </p:txBody>
        </p:sp>
        <p:cxnSp>
          <p:nvCxnSpPr>
            <p:cNvPr id="32" name="Straight Connector 31"/>
            <p:cNvCxnSpPr/>
            <p:nvPr/>
          </p:nvCxnSpPr>
          <p:spPr bwMode="auto">
            <a:xfrm>
              <a:off x="1803400" y="5384800"/>
              <a:ext cx="2844800" cy="1588"/>
            </a:xfrm>
            <a:prstGeom prst="line">
              <a:avLst/>
            </a:prstGeom>
            <a:solidFill>
              <a:schemeClr val="bg1"/>
            </a:solidFill>
            <a:ln w="12700" cap="flat" cmpd="sng" algn="ctr">
              <a:solidFill>
                <a:srgbClr val="C0504D"/>
              </a:solidFill>
              <a:prstDash val="sysDash"/>
              <a:round/>
              <a:headEnd type="none" w="med" len="med"/>
              <a:tailEnd type="none" w="med" len="med"/>
            </a:ln>
            <a:effectLst/>
          </p:spPr>
        </p:cxnSp>
      </p:gr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87" fill="hold"/>
                                        <p:tgtEl>
                                          <p:spTgt spid="2502680"/>
                                        </p:tgtEl>
                                      </p:cBhvr>
                                    </p:cmd>
                                  </p:childTnLst>
                                </p:cTn>
                              </p:par>
                              <p:par>
                                <p:cTn id="7" presetID="1" presetClass="mediacall" presetSubtype="0" fill="hold" nodeType="withEffect">
                                  <p:stCondLst>
                                    <p:cond delay="0"/>
                                  </p:stCondLst>
                                  <p:childTnLst>
                                    <p:cmd type="call" cmd="playFrom(0.0)">
                                      <p:cBhvr>
                                        <p:cTn id="8" dur="19987" fill="hold"/>
                                        <p:tgtEl>
                                          <p:spTgt spid="250265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Next" delay="0">
                      <p:tgtEl>
                        <p:sldTgt/>
                      </p:tgtEl>
                    </p:cond>
                    <p:cond evt="onPrev" delay="0">
                      <p:tgtEl>
                        <p:sldTgt/>
                      </p:tgtEl>
                    </p:cond>
                  </p:endCondLst>
                </p:cTn>
                <p:tgtEl>
                  <p:spTgt spid="2502680"/>
                </p:tgtEl>
              </p:cMediaNode>
            </p:video>
            <p:video>
              <p:cMediaNode>
                <p:cTn id="10" repeatCount="indefinite" fill="hold" display="0">
                  <p:stCondLst>
                    <p:cond delay="indefinite"/>
                  </p:stCondLst>
                  <p:endCondLst>
                    <p:cond evt="onNext" delay="0">
                      <p:tgtEl>
                        <p:sldTgt/>
                      </p:tgtEl>
                    </p:cond>
                    <p:cond evt="onPrev" delay="0">
                      <p:tgtEl>
                        <p:sldTgt/>
                      </p:tgtEl>
                    </p:cond>
                  </p:endCondLst>
                </p:cTn>
                <p:tgtEl>
                  <p:spTgt spid="2502658"/>
                </p:tgtEl>
              </p:cMediaNode>
            </p:video>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33350" y="165059"/>
            <a:ext cx="8884755" cy="6273842"/>
          </a:xfrm>
          <a:prstGeom prst="rect">
            <a:avLst/>
          </a:prstGeom>
          <a:effectLst>
            <a:outerShdw blurRad="50800" dist="38100" dir="2700000">
              <a:srgbClr val="000000">
                <a:alpha val="43000"/>
              </a:srgbClr>
            </a:outerShdw>
          </a:effectLst>
        </p:spPr>
      </p:pic>
      <p:sp>
        <p:nvSpPr>
          <p:cNvPr id="5" name="TextBox 4"/>
          <p:cNvSpPr txBox="1"/>
          <p:nvPr/>
        </p:nvSpPr>
        <p:spPr>
          <a:xfrm>
            <a:off x="177800" y="6121400"/>
            <a:ext cx="1148722" cy="323165"/>
          </a:xfrm>
          <a:prstGeom prst="rect">
            <a:avLst/>
          </a:prstGeom>
          <a:noFill/>
        </p:spPr>
        <p:txBody>
          <a:bodyPr wrap="none" rtlCol="0">
            <a:spAutoFit/>
          </a:bodyPr>
          <a:lstStyle/>
          <a:p>
            <a:r>
              <a:rPr lang="en-US" sz="1200" dirty="0" smtClean="0"/>
              <a:t>Latronico+’09</a:t>
            </a:r>
            <a:endParaRPr lang="en-US" sz="1200" dirty="0"/>
          </a:p>
        </p:txBody>
      </p:sp>
      <p:sp>
        <p:nvSpPr>
          <p:cNvPr id="10" name="Freeform 9"/>
          <p:cNvSpPr/>
          <p:nvPr/>
        </p:nvSpPr>
        <p:spPr bwMode="auto">
          <a:xfrm>
            <a:off x="5689600" y="3107267"/>
            <a:ext cx="1562100" cy="1960032"/>
          </a:xfrm>
          <a:custGeom>
            <a:avLst/>
            <a:gdLst>
              <a:gd name="connsiteX0" fmla="*/ 0 w 1722967"/>
              <a:gd name="connsiteY0" fmla="*/ 338667 h 2531534"/>
              <a:gd name="connsiteX1" fmla="*/ 673100 w 1722967"/>
              <a:gd name="connsiteY1" fmla="*/ 313267 h 2531534"/>
              <a:gd name="connsiteX2" fmla="*/ 1562100 w 1722967"/>
              <a:gd name="connsiteY2" fmla="*/ 2218267 h 2531534"/>
              <a:gd name="connsiteX3" fmla="*/ 1638300 w 1722967"/>
              <a:gd name="connsiteY3" fmla="*/ 2192867 h 2531534"/>
              <a:gd name="connsiteX0" fmla="*/ 0 w 1562100"/>
              <a:gd name="connsiteY0" fmla="*/ 338667 h 2218267"/>
              <a:gd name="connsiteX1" fmla="*/ 673100 w 1562100"/>
              <a:gd name="connsiteY1" fmla="*/ 313267 h 2218267"/>
              <a:gd name="connsiteX2" fmla="*/ 1562100 w 1562100"/>
              <a:gd name="connsiteY2" fmla="*/ 2218267 h 2218267"/>
              <a:gd name="connsiteX0" fmla="*/ 0 w 1562100"/>
              <a:gd name="connsiteY0" fmla="*/ 25400 h 1905000"/>
              <a:gd name="connsiteX1" fmla="*/ 673100 w 1562100"/>
              <a:gd name="connsiteY1" fmla="*/ 0 h 1905000"/>
              <a:gd name="connsiteX2" fmla="*/ 1562100 w 1562100"/>
              <a:gd name="connsiteY2" fmla="*/ 1905000 h 1905000"/>
              <a:gd name="connsiteX0" fmla="*/ 0 w 1562100"/>
              <a:gd name="connsiteY0" fmla="*/ 25400 h 1905000"/>
              <a:gd name="connsiteX1" fmla="*/ 673100 w 1562100"/>
              <a:gd name="connsiteY1" fmla="*/ 0 h 1905000"/>
              <a:gd name="connsiteX2" fmla="*/ 1562100 w 1562100"/>
              <a:gd name="connsiteY2" fmla="*/ 1905000 h 1905000"/>
              <a:gd name="connsiteX0" fmla="*/ 0 w 1562100"/>
              <a:gd name="connsiteY0" fmla="*/ 25400 h 1905000"/>
              <a:gd name="connsiteX1" fmla="*/ 673100 w 1562100"/>
              <a:gd name="connsiteY1" fmla="*/ 0 h 1905000"/>
              <a:gd name="connsiteX2" fmla="*/ 1562100 w 1562100"/>
              <a:gd name="connsiteY2" fmla="*/ 1905000 h 1905000"/>
              <a:gd name="connsiteX0" fmla="*/ 0 w 1562100"/>
              <a:gd name="connsiteY0" fmla="*/ 0 h 1955800"/>
              <a:gd name="connsiteX1" fmla="*/ 673100 w 1562100"/>
              <a:gd name="connsiteY1" fmla="*/ 50800 h 1955800"/>
              <a:gd name="connsiteX2" fmla="*/ 1562100 w 1562100"/>
              <a:gd name="connsiteY2" fmla="*/ 1955800 h 1955800"/>
              <a:gd name="connsiteX0" fmla="*/ 0 w 1562100"/>
              <a:gd name="connsiteY0" fmla="*/ 0 h 1955800"/>
              <a:gd name="connsiteX1" fmla="*/ 656167 w 1562100"/>
              <a:gd name="connsiteY1" fmla="*/ 46567 h 1955800"/>
              <a:gd name="connsiteX2" fmla="*/ 673100 w 1562100"/>
              <a:gd name="connsiteY2" fmla="*/ 50800 h 1955800"/>
              <a:gd name="connsiteX3" fmla="*/ 1562100 w 1562100"/>
              <a:gd name="connsiteY3" fmla="*/ 1955800 h 1955800"/>
              <a:gd name="connsiteX0" fmla="*/ 0 w 1562100"/>
              <a:gd name="connsiteY0" fmla="*/ 2822 h 1958622"/>
              <a:gd name="connsiteX1" fmla="*/ 656167 w 1562100"/>
              <a:gd name="connsiteY1" fmla="*/ 49389 h 1958622"/>
              <a:gd name="connsiteX2" fmla="*/ 673100 w 1562100"/>
              <a:gd name="connsiteY2" fmla="*/ 53622 h 1958622"/>
              <a:gd name="connsiteX3" fmla="*/ 1562100 w 1562100"/>
              <a:gd name="connsiteY3" fmla="*/ 1958622 h 1958622"/>
              <a:gd name="connsiteX0" fmla="*/ 0 w 1562100"/>
              <a:gd name="connsiteY0" fmla="*/ 25400 h 1981200"/>
              <a:gd name="connsiteX1" fmla="*/ 656167 w 1562100"/>
              <a:gd name="connsiteY1" fmla="*/ 71967 h 1981200"/>
              <a:gd name="connsiteX2" fmla="*/ 673100 w 1562100"/>
              <a:gd name="connsiteY2" fmla="*/ 76200 h 1981200"/>
              <a:gd name="connsiteX3" fmla="*/ 673100 w 1562100"/>
              <a:gd name="connsiteY3" fmla="*/ 0 h 1981200"/>
              <a:gd name="connsiteX4" fmla="*/ 1562100 w 1562100"/>
              <a:gd name="connsiteY4" fmla="*/ 1981200 h 1981200"/>
              <a:gd name="connsiteX0" fmla="*/ 0 w 1562100"/>
              <a:gd name="connsiteY0" fmla="*/ 343605 h 2299405"/>
              <a:gd name="connsiteX1" fmla="*/ 656167 w 1562100"/>
              <a:gd name="connsiteY1" fmla="*/ 390172 h 2299405"/>
              <a:gd name="connsiteX2" fmla="*/ 673100 w 1562100"/>
              <a:gd name="connsiteY2" fmla="*/ 318205 h 2299405"/>
              <a:gd name="connsiteX3" fmla="*/ 1562100 w 1562100"/>
              <a:gd name="connsiteY3" fmla="*/ 2299405 h 2299405"/>
              <a:gd name="connsiteX0" fmla="*/ 0 w 1562100"/>
              <a:gd name="connsiteY0" fmla="*/ 25400 h 1981200"/>
              <a:gd name="connsiteX1" fmla="*/ 673100 w 1562100"/>
              <a:gd name="connsiteY1" fmla="*/ 0 h 1981200"/>
              <a:gd name="connsiteX2" fmla="*/ 1562100 w 1562100"/>
              <a:gd name="connsiteY2" fmla="*/ 1981200 h 1981200"/>
              <a:gd name="connsiteX0" fmla="*/ 0 w 1562100"/>
              <a:gd name="connsiteY0" fmla="*/ 25400 h 1981200"/>
              <a:gd name="connsiteX1" fmla="*/ 673100 w 1562100"/>
              <a:gd name="connsiteY1" fmla="*/ 0 h 1981200"/>
              <a:gd name="connsiteX2" fmla="*/ 677333 w 1562100"/>
              <a:gd name="connsiteY2" fmla="*/ 63500 h 1981200"/>
              <a:gd name="connsiteX3" fmla="*/ 1562100 w 1562100"/>
              <a:gd name="connsiteY3" fmla="*/ 1981200 h 1981200"/>
              <a:gd name="connsiteX0" fmla="*/ 0 w 1562100"/>
              <a:gd name="connsiteY0" fmla="*/ 0 h 1955800"/>
              <a:gd name="connsiteX1" fmla="*/ 677333 w 1562100"/>
              <a:gd name="connsiteY1" fmla="*/ 38100 h 1955800"/>
              <a:gd name="connsiteX2" fmla="*/ 1562100 w 1562100"/>
              <a:gd name="connsiteY2" fmla="*/ 1955800 h 1955800"/>
              <a:gd name="connsiteX0" fmla="*/ 4233 w 1566333"/>
              <a:gd name="connsiteY0" fmla="*/ 0 h 1955800"/>
              <a:gd name="connsiteX1" fmla="*/ 0 w 1566333"/>
              <a:gd name="connsiteY1" fmla="*/ 0 h 1955800"/>
              <a:gd name="connsiteX2" fmla="*/ 681566 w 1566333"/>
              <a:gd name="connsiteY2" fmla="*/ 38100 h 1955800"/>
              <a:gd name="connsiteX3" fmla="*/ 1566333 w 1566333"/>
              <a:gd name="connsiteY3" fmla="*/ 1955800 h 1955800"/>
              <a:gd name="connsiteX0" fmla="*/ 4233 w 1566333"/>
              <a:gd name="connsiteY0" fmla="*/ 0 h 1955800"/>
              <a:gd name="connsiteX1" fmla="*/ 0 w 1566333"/>
              <a:gd name="connsiteY1" fmla="*/ 0 h 1955800"/>
              <a:gd name="connsiteX2" fmla="*/ 681566 w 1566333"/>
              <a:gd name="connsiteY2" fmla="*/ 38100 h 1955800"/>
              <a:gd name="connsiteX3" fmla="*/ 1566333 w 1566333"/>
              <a:gd name="connsiteY3" fmla="*/ 1955800 h 1955800"/>
              <a:gd name="connsiteX0" fmla="*/ 4233 w 1566333"/>
              <a:gd name="connsiteY0" fmla="*/ 0 h 1955800"/>
              <a:gd name="connsiteX1" fmla="*/ 0 w 1566333"/>
              <a:gd name="connsiteY1" fmla="*/ 0 h 1955800"/>
              <a:gd name="connsiteX2" fmla="*/ 681566 w 1566333"/>
              <a:gd name="connsiteY2" fmla="*/ 38100 h 1955800"/>
              <a:gd name="connsiteX3" fmla="*/ 1566333 w 1566333"/>
              <a:gd name="connsiteY3" fmla="*/ 1955800 h 1955800"/>
              <a:gd name="connsiteX0" fmla="*/ 4233 w 1566333"/>
              <a:gd name="connsiteY0" fmla="*/ 0 h 1955800"/>
              <a:gd name="connsiteX1" fmla="*/ 0 w 1566333"/>
              <a:gd name="connsiteY1" fmla="*/ 0 h 1955800"/>
              <a:gd name="connsiteX2" fmla="*/ 681566 w 1566333"/>
              <a:gd name="connsiteY2" fmla="*/ 38100 h 1955800"/>
              <a:gd name="connsiteX3" fmla="*/ 1566333 w 1566333"/>
              <a:gd name="connsiteY3" fmla="*/ 1955800 h 1955800"/>
              <a:gd name="connsiteX0" fmla="*/ 4233 w 1566333"/>
              <a:gd name="connsiteY0" fmla="*/ 0 h 1955800"/>
              <a:gd name="connsiteX1" fmla="*/ 0 w 1566333"/>
              <a:gd name="connsiteY1" fmla="*/ 0 h 1955800"/>
              <a:gd name="connsiteX2" fmla="*/ 681566 w 1566333"/>
              <a:gd name="connsiteY2" fmla="*/ 38100 h 1955800"/>
              <a:gd name="connsiteX3" fmla="*/ 1566333 w 1566333"/>
              <a:gd name="connsiteY3" fmla="*/ 1955800 h 1955800"/>
              <a:gd name="connsiteX0" fmla="*/ 0 w 1562100"/>
              <a:gd name="connsiteY0" fmla="*/ 287867 h 2243667"/>
              <a:gd name="connsiteX1" fmla="*/ 677333 w 1562100"/>
              <a:gd name="connsiteY1" fmla="*/ 325967 h 2243667"/>
              <a:gd name="connsiteX2" fmla="*/ 1562100 w 1562100"/>
              <a:gd name="connsiteY2" fmla="*/ 2243667 h 2243667"/>
              <a:gd name="connsiteX0" fmla="*/ 0 w 1562100"/>
              <a:gd name="connsiteY0" fmla="*/ 287867 h 2243667"/>
              <a:gd name="connsiteX1" fmla="*/ 677333 w 1562100"/>
              <a:gd name="connsiteY1" fmla="*/ 325967 h 2243667"/>
              <a:gd name="connsiteX2" fmla="*/ 1562100 w 1562100"/>
              <a:gd name="connsiteY2" fmla="*/ 2243667 h 2243667"/>
              <a:gd name="connsiteX0" fmla="*/ 0 w 1562100"/>
              <a:gd name="connsiteY0" fmla="*/ 288572 h 2244372"/>
              <a:gd name="connsiteX1" fmla="*/ 651933 w 1562100"/>
              <a:gd name="connsiteY1" fmla="*/ 284340 h 2244372"/>
              <a:gd name="connsiteX2" fmla="*/ 677333 w 1562100"/>
              <a:gd name="connsiteY2" fmla="*/ 326672 h 2244372"/>
              <a:gd name="connsiteX3" fmla="*/ 1562100 w 1562100"/>
              <a:gd name="connsiteY3" fmla="*/ 2244372 h 2244372"/>
              <a:gd name="connsiteX0" fmla="*/ 0 w 1562100"/>
              <a:gd name="connsiteY0" fmla="*/ 330199 h 2285999"/>
              <a:gd name="connsiteX1" fmla="*/ 651933 w 1562100"/>
              <a:gd name="connsiteY1" fmla="*/ 325967 h 2285999"/>
              <a:gd name="connsiteX2" fmla="*/ 1562100 w 1562100"/>
              <a:gd name="connsiteY2" fmla="*/ 2285999 h 2285999"/>
              <a:gd name="connsiteX0" fmla="*/ 0 w 1562100"/>
              <a:gd name="connsiteY0" fmla="*/ 4232 h 1960032"/>
              <a:gd name="connsiteX1" fmla="*/ 651933 w 1562100"/>
              <a:gd name="connsiteY1" fmla="*/ 0 h 1960032"/>
              <a:gd name="connsiteX2" fmla="*/ 1562100 w 1562100"/>
              <a:gd name="connsiteY2" fmla="*/ 1960032 h 1960032"/>
              <a:gd name="connsiteX0" fmla="*/ 0 w 1562100"/>
              <a:gd name="connsiteY0" fmla="*/ 4232 h 1960032"/>
              <a:gd name="connsiteX1" fmla="*/ 651933 w 1562100"/>
              <a:gd name="connsiteY1" fmla="*/ 0 h 1960032"/>
              <a:gd name="connsiteX2" fmla="*/ 1562100 w 1562100"/>
              <a:gd name="connsiteY2" fmla="*/ 1960032 h 1960032"/>
            </a:gdLst>
            <a:ahLst/>
            <a:cxnLst>
              <a:cxn ang="0">
                <a:pos x="connsiteX0" y="connsiteY0"/>
              </a:cxn>
              <a:cxn ang="0">
                <a:pos x="connsiteX1" y="connsiteY1"/>
              </a:cxn>
              <a:cxn ang="0">
                <a:pos x="connsiteX2" y="connsiteY2"/>
              </a:cxn>
            </a:cxnLst>
            <a:rect l="l" t="t" r="r" b="b"/>
            <a:pathLst>
              <a:path w="1562100" h="1960032">
                <a:moveTo>
                  <a:pt x="0" y="4232"/>
                </a:moveTo>
                <a:lnTo>
                  <a:pt x="651933" y="0"/>
                </a:lnTo>
                <a:lnTo>
                  <a:pt x="1562100" y="1960032"/>
                </a:lnTo>
              </a:path>
            </a:pathLst>
          </a:custGeom>
          <a:noFill/>
          <a:ln w="22225" cap="flat" cmpd="sng" algn="ctr">
            <a:solidFill>
              <a:srgbClr val="0000FF"/>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sp>
        <p:nvSpPr>
          <p:cNvPr id="11" name="TextBox 10"/>
          <p:cNvSpPr txBox="1"/>
          <p:nvPr/>
        </p:nvSpPr>
        <p:spPr>
          <a:xfrm>
            <a:off x="6769100" y="3314700"/>
            <a:ext cx="1625903" cy="438582"/>
          </a:xfrm>
          <a:prstGeom prst="rect">
            <a:avLst/>
          </a:prstGeom>
          <a:noFill/>
        </p:spPr>
        <p:txBody>
          <a:bodyPr wrap="none" rtlCol="0">
            <a:spAutoFit/>
          </a:bodyPr>
          <a:lstStyle/>
          <a:p>
            <a:r>
              <a:rPr lang="en-US" sz="1800" dirty="0" smtClean="0">
                <a:solidFill>
                  <a:srgbClr val="FF0000"/>
                </a:solidFill>
              </a:rPr>
              <a:t>What’s here?</a:t>
            </a:r>
            <a:endParaRPr lang="en-US" sz="1800" dirty="0">
              <a:solidFill>
                <a:srgbClr val="FF0000"/>
              </a:solidFill>
            </a:endParaRPr>
          </a:p>
        </p:txBody>
      </p:sp>
      <p:cxnSp>
        <p:nvCxnSpPr>
          <p:cNvPr id="13" name="Straight Arrow Connector 12"/>
          <p:cNvCxnSpPr/>
          <p:nvPr/>
        </p:nvCxnSpPr>
        <p:spPr bwMode="auto">
          <a:xfrm>
            <a:off x="6908800" y="3783013"/>
            <a:ext cx="1308100" cy="1587"/>
          </a:xfrm>
          <a:prstGeom prst="straightConnector1">
            <a:avLst/>
          </a:prstGeom>
          <a:solidFill>
            <a:schemeClr val="bg1"/>
          </a:solidFill>
          <a:ln w="28575" cap="flat" cmpd="sng" algn="ctr">
            <a:solidFill>
              <a:srgbClr val="FF0000"/>
            </a:solidFill>
            <a:prstDash val="solid"/>
            <a:round/>
            <a:headEnd type="none" w="med" len="med"/>
            <a:tailEnd type="arrow" w="med" len="med"/>
          </a:ln>
          <a:effectLst/>
        </p:spPr>
      </p:cxn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Interpretation of CR Electron Data</a:t>
            </a:r>
            <a:endParaRPr lang="en-US" dirty="0">
              <a:solidFill>
                <a:schemeClr val="tx2"/>
              </a:solidFill>
            </a:endParaRPr>
          </a:p>
        </p:txBody>
      </p:sp>
      <p:sp>
        <p:nvSpPr>
          <p:cNvPr id="3" name="Content Placeholder 2"/>
          <p:cNvSpPr>
            <a:spLocks noGrp="1"/>
          </p:cNvSpPr>
          <p:nvPr>
            <p:ph idx="1"/>
          </p:nvPr>
        </p:nvSpPr>
        <p:spPr>
          <a:xfrm>
            <a:off x="5600701" y="812800"/>
            <a:ext cx="3352800" cy="5562600"/>
          </a:xfrm>
        </p:spPr>
        <p:txBody>
          <a:bodyPr/>
          <a:lstStyle/>
          <a:p>
            <a:r>
              <a:rPr lang="en-US" sz="1800" dirty="0" smtClean="0">
                <a:solidFill>
                  <a:srgbClr val="1F497D"/>
                </a:solidFill>
              </a:rPr>
              <a:t>CR electron spectrum is consistent with a single power-</a:t>
            </a:r>
            <a:r>
              <a:rPr lang="en-US" sz="1800" dirty="0" smtClean="0">
                <a:solidFill>
                  <a:srgbClr val="1F497D"/>
                </a:solidFill>
              </a:rPr>
              <a:t>law with index -3.05</a:t>
            </a:r>
          </a:p>
          <a:p>
            <a:r>
              <a:rPr lang="en-US" sz="1800" dirty="0" smtClean="0">
                <a:solidFill>
                  <a:srgbClr val="1F497D"/>
                </a:solidFill>
              </a:rPr>
              <a:t> Can be reproduced well by the propagation models</a:t>
            </a:r>
          </a:p>
          <a:p>
            <a:r>
              <a:rPr lang="en-US" sz="1800" dirty="0" smtClean="0">
                <a:solidFill>
                  <a:srgbClr val="1F497D"/>
                </a:solidFill>
              </a:rPr>
              <a:t>Multi-component interpretation is also possible</a:t>
            </a:r>
          </a:p>
          <a:p>
            <a:pPr lvl="1"/>
            <a:r>
              <a:rPr lang="en-US" sz="1600" dirty="0" smtClean="0">
                <a:solidFill>
                  <a:schemeClr val="accent2"/>
                </a:solidFill>
              </a:rPr>
              <a:t>Dark matter contribution</a:t>
            </a:r>
          </a:p>
          <a:p>
            <a:pPr lvl="1"/>
            <a:r>
              <a:rPr lang="en-US" sz="1600" dirty="0" smtClean="0">
                <a:solidFill>
                  <a:schemeClr val="accent2"/>
                </a:solidFill>
              </a:rPr>
              <a:t>Nearby sources (SNR, pulsars)</a:t>
            </a:r>
          </a:p>
          <a:p>
            <a:pPr lvl="1"/>
            <a:r>
              <a:rPr lang="en-US" sz="1600" dirty="0" smtClean="0">
                <a:solidFill>
                  <a:schemeClr val="accent2"/>
                </a:solidFill>
              </a:rPr>
              <a:t>…</a:t>
            </a:r>
            <a:endParaRPr lang="en-US" dirty="0" smtClean="0"/>
          </a:p>
          <a:p>
            <a:r>
              <a:rPr lang="en-US" sz="1800" dirty="0" smtClean="0">
                <a:solidFill>
                  <a:schemeClr val="tx2"/>
                </a:solidFill>
              </a:rPr>
              <a:t>The key</a:t>
            </a:r>
            <a:r>
              <a:rPr lang="en-US" sz="1800" dirty="0" smtClean="0">
                <a:solidFill>
                  <a:schemeClr val="tx2"/>
                </a:solidFill>
              </a:rPr>
              <a:t> in understanding of the electron spectrum is </a:t>
            </a:r>
            <a:r>
              <a:rPr lang="en-US" sz="1800" dirty="0" smtClean="0">
                <a:solidFill>
                  <a:schemeClr val="tx2"/>
                </a:solidFill>
              </a:rPr>
              <a:t>the origin of the positron excess and the diffuse gamma-ray emission </a:t>
            </a:r>
          </a:p>
          <a:p>
            <a:pPr>
              <a:buNone/>
            </a:pPr>
            <a:endParaRPr lang="en-US" sz="1800" dirty="0" smtClean="0"/>
          </a:p>
        </p:txBody>
      </p:sp>
      <p:pic>
        <p:nvPicPr>
          <p:cNvPr id="4" name="Picture 3"/>
          <p:cNvPicPr>
            <a:picLocks noChangeAspect="1"/>
          </p:cNvPicPr>
          <p:nvPr/>
        </p:nvPicPr>
        <p:blipFill>
          <a:blip r:embed="rId2"/>
          <a:srcRect l="11650" t="16600" r="16594" b="10526"/>
          <a:stretch>
            <a:fillRect/>
          </a:stretch>
        </p:blipFill>
        <p:spPr>
          <a:xfrm>
            <a:off x="152400" y="1206500"/>
            <a:ext cx="5401381" cy="3873500"/>
          </a:xfrm>
          <a:prstGeom prst="rect">
            <a:avLst/>
          </a:prstGeom>
          <a:effectLst>
            <a:outerShdw blurRad="50800" dist="38100" dir="2700000">
              <a:srgbClr val="000000">
                <a:alpha val="43000"/>
              </a:srgbClr>
            </a:outerShdw>
          </a:effectLst>
        </p:spPr>
      </p:pic>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49474" name="Rectangle 2"/>
          <p:cNvSpPr>
            <a:spLocks noGrp="1" noChangeArrowheads="1"/>
          </p:cNvSpPr>
          <p:nvPr>
            <p:ph type="title"/>
          </p:nvPr>
        </p:nvSpPr>
        <p:spPr/>
        <p:txBody>
          <a:bodyPr/>
          <a:lstStyle/>
          <a:p>
            <a:r>
              <a:rPr lang="en-US" dirty="0" smtClean="0">
                <a:solidFill>
                  <a:schemeClr val="tx2"/>
                </a:solidFill>
              </a:rPr>
              <a:t>PAMELA Positron </a:t>
            </a:r>
            <a:r>
              <a:rPr lang="en-US" dirty="0">
                <a:solidFill>
                  <a:schemeClr val="tx2"/>
                </a:solidFill>
              </a:rPr>
              <a:t>F</a:t>
            </a:r>
            <a:r>
              <a:rPr lang="en-US" dirty="0" smtClean="0">
                <a:solidFill>
                  <a:schemeClr val="tx2"/>
                </a:solidFill>
              </a:rPr>
              <a:t>raction</a:t>
            </a:r>
            <a:endParaRPr lang="en-US" dirty="0">
              <a:solidFill>
                <a:schemeClr val="tx2"/>
              </a:solidFill>
            </a:endParaRPr>
          </a:p>
        </p:txBody>
      </p:sp>
      <p:pic>
        <p:nvPicPr>
          <p:cNvPr id="3049476" name="Picture 4"/>
          <p:cNvPicPr>
            <a:picLocks noGrp="1" noChangeAspect="1" noChangeArrowheads="1"/>
          </p:cNvPicPr>
          <p:nvPr>
            <p:ph type="body" idx="1"/>
          </p:nvPr>
        </p:nvPicPr>
        <p:blipFill>
          <a:blip r:embed="rId2"/>
          <a:srcRect/>
          <a:stretch>
            <a:fillRect/>
          </a:stretch>
        </p:blipFill>
        <p:spPr>
          <a:xfrm>
            <a:off x="468313" y="698500"/>
            <a:ext cx="3905250" cy="3659188"/>
          </a:xfrm>
          <a:noFill/>
          <a:ln/>
          <a:effectLst>
            <a:outerShdw blurRad="50800" dist="38100" dir="2700000">
              <a:srgbClr val="000000">
                <a:alpha val="43000"/>
              </a:srgbClr>
            </a:outerShdw>
          </a:effectLst>
        </p:spPr>
      </p:pic>
      <p:sp>
        <p:nvSpPr>
          <p:cNvPr id="3049477" name="Text Box 5"/>
          <p:cNvSpPr txBox="1">
            <a:spLocks noChangeArrowheads="1"/>
          </p:cNvSpPr>
          <p:nvPr/>
        </p:nvSpPr>
        <p:spPr bwMode="auto">
          <a:xfrm>
            <a:off x="3163888" y="3632200"/>
            <a:ext cx="1131966" cy="307777"/>
          </a:xfrm>
          <a:prstGeom prst="rect">
            <a:avLst/>
          </a:prstGeom>
          <a:noFill/>
          <a:ln w="9525">
            <a:noFill/>
            <a:miter lim="800000"/>
            <a:headEnd/>
            <a:tailEnd/>
          </a:ln>
          <a:effectLst/>
        </p:spPr>
        <p:txBody>
          <a:bodyPr wrap="none">
            <a:prstTxWarp prst="textNoShape">
              <a:avLst/>
            </a:prstTxWarp>
            <a:spAutoFit/>
          </a:bodyPr>
          <a:lstStyle/>
          <a:p>
            <a:pPr marL="342900" indent="-342900">
              <a:lnSpc>
                <a:spcPct val="100000"/>
              </a:lnSpc>
            </a:pPr>
            <a:r>
              <a:rPr lang="en-US" sz="1400" dirty="0">
                <a:solidFill>
                  <a:srgbClr val="1F497D"/>
                </a:solidFill>
                <a:effectLst>
                  <a:outerShdw blurRad="38100" dist="38100" dir="2700000" algn="tl">
                    <a:srgbClr val="DDDDDD"/>
                  </a:outerShdw>
                </a:effectLst>
              </a:rPr>
              <a:t>Adriani+’</a:t>
            </a:r>
            <a:r>
              <a:rPr lang="en-US" sz="1400" dirty="0" smtClean="0">
                <a:solidFill>
                  <a:srgbClr val="1F497D"/>
                </a:solidFill>
                <a:effectLst>
                  <a:outerShdw blurRad="38100" dist="38100" dir="2700000" algn="tl">
                    <a:srgbClr val="DDDDDD"/>
                  </a:outerShdw>
                </a:effectLst>
              </a:rPr>
              <a:t>08</a:t>
            </a:r>
            <a:endParaRPr lang="en-US" sz="1400" dirty="0">
              <a:solidFill>
                <a:srgbClr val="1F497D"/>
              </a:solidFill>
              <a:effectLst>
                <a:outerShdw blurRad="38100" dist="38100" dir="2700000" algn="tl">
                  <a:srgbClr val="DDDDDD"/>
                </a:outerShdw>
              </a:effectLst>
            </a:endParaRPr>
          </a:p>
        </p:txBody>
      </p:sp>
      <p:pic>
        <p:nvPicPr>
          <p:cNvPr id="3049478" name="Picture 6"/>
          <p:cNvPicPr>
            <a:picLocks noChangeAspect="1" noChangeArrowheads="1"/>
          </p:cNvPicPr>
          <p:nvPr/>
        </p:nvPicPr>
        <p:blipFill>
          <a:blip r:embed="rId3"/>
          <a:srcRect/>
          <a:stretch>
            <a:fillRect/>
          </a:stretch>
        </p:blipFill>
        <p:spPr bwMode="auto">
          <a:xfrm>
            <a:off x="4762500" y="700088"/>
            <a:ext cx="3984625" cy="3686175"/>
          </a:xfrm>
          <a:prstGeom prst="rect">
            <a:avLst/>
          </a:prstGeom>
          <a:noFill/>
          <a:ln w="9525">
            <a:noFill/>
            <a:miter lim="800000"/>
            <a:headEnd/>
            <a:tailEnd/>
          </a:ln>
          <a:effectLst>
            <a:outerShdw blurRad="50800" dist="38100" dir="2700000">
              <a:srgbClr val="000000">
                <a:alpha val="43000"/>
              </a:srgbClr>
            </a:outerShdw>
          </a:effectLst>
        </p:spPr>
      </p:pic>
      <p:sp>
        <p:nvSpPr>
          <p:cNvPr id="3049481" name="Rectangle 9"/>
          <p:cNvSpPr>
            <a:spLocks noChangeArrowheads="1"/>
          </p:cNvSpPr>
          <p:nvPr/>
        </p:nvSpPr>
        <p:spPr bwMode="auto">
          <a:xfrm>
            <a:off x="368299" y="4486275"/>
            <a:ext cx="8382001" cy="2012858"/>
          </a:xfrm>
          <a:prstGeom prst="rect">
            <a:avLst/>
          </a:prstGeom>
          <a:noFill/>
          <a:ln w="9525">
            <a:noFill/>
            <a:miter lim="800000"/>
            <a:headEnd/>
            <a:tailEnd/>
          </a:ln>
          <a:effectLst/>
        </p:spPr>
        <p:txBody>
          <a:bodyPr wrap="square">
            <a:prstTxWarp prst="textNoShape">
              <a:avLst/>
            </a:prstTxWarp>
            <a:spAutoFit/>
          </a:bodyPr>
          <a:lstStyle/>
          <a:p>
            <a:pPr marL="342900" indent="-342900" eaLnBrk="1" hangingPunct="1">
              <a:lnSpc>
                <a:spcPct val="100000"/>
              </a:lnSpc>
              <a:buFont typeface="Wingdings" pitchFamily="-108" charset="2"/>
              <a:buChar char="§"/>
            </a:pPr>
            <a:r>
              <a:rPr lang="en-US" sz="1600" dirty="0" smtClean="0">
                <a:solidFill>
                  <a:srgbClr val="1F497D"/>
                </a:solidFill>
              </a:rPr>
              <a:t>The excess </a:t>
            </a:r>
            <a:r>
              <a:rPr lang="en-US" sz="1600" dirty="0">
                <a:solidFill>
                  <a:srgbClr val="1F497D"/>
                </a:solidFill>
              </a:rPr>
              <a:t>in positron fraction is confirmed and extended to higher </a:t>
            </a:r>
            <a:r>
              <a:rPr lang="en-US" sz="1600" dirty="0" smtClean="0">
                <a:solidFill>
                  <a:srgbClr val="1F497D"/>
                </a:solidFill>
              </a:rPr>
              <a:t>energies while regular propagation models predict a decrease at HE</a:t>
            </a:r>
          </a:p>
          <a:p>
            <a:pPr marL="342900" indent="-342900" eaLnBrk="1" hangingPunct="1">
              <a:lnSpc>
                <a:spcPct val="100000"/>
              </a:lnSpc>
              <a:buFont typeface="Wingdings" pitchFamily="-108" charset="2"/>
              <a:buChar char="§"/>
            </a:pPr>
            <a:r>
              <a:rPr lang="en-US" sz="1600" dirty="0" smtClean="0">
                <a:solidFill>
                  <a:srgbClr val="1F497D"/>
                </a:solidFill>
              </a:rPr>
              <a:t>Low-energy behavior is expected due to the charge-sign dependent solar modulation</a:t>
            </a:r>
          </a:p>
          <a:p>
            <a:pPr marL="342900" indent="-342900" eaLnBrk="1" hangingPunct="1">
              <a:lnSpc>
                <a:spcPct val="100000"/>
              </a:lnSpc>
              <a:buFont typeface="Wingdings" pitchFamily="-108" charset="2"/>
              <a:buChar char="§"/>
            </a:pPr>
            <a:r>
              <a:rPr lang="en-US" sz="1600" dirty="0" smtClean="0">
                <a:solidFill>
                  <a:schemeClr val="accent2"/>
                </a:solidFill>
              </a:rPr>
              <a:t>Perhaps the most intriguing puzzle!</a:t>
            </a:r>
          </a:p>
          <a:p>
            <a:pPr marL="342900" indent="-342900" eaLnBrk="1" hangingPunct="1">
              <a:lnSpc>
                <a:spcPct val="100000"/>
              </a:lnSpc>
              <a:buFont typeface="Wingdings" pitchFamily="-108" charset="2"/>
              <a:buChar char="§"/>
            </a:pPr>
            <a:r>
              <a:rPr lang="en-US" sz="1600" dirty="0" smtClean="0">
                <a:solidFill>
                  <a:srgbClr val="1F497D"/>
                </a:solidFill>
              </a:rPr>
              <a:t>There is no deficit in explanations (Dark Matter</a:t>
            </a:r>
            <a:r>
              <a:rPr lang="en-US" sz="1600" dirty="0" smtClean="0">
                <a:solidFill>
                  <a:srgbClr val="1F497D"/>
                </a:solidFill>
              </a:rPr>
              <a:t> </a:t>
            </a:r>
            <a:r>
              <a:rPr lang="en-US" sz="1600" dirty="0" smtClean="0">
                <a:solidFill>
                  <a:srgbClr val="1F497D"/>
                </a:solidFill>
              </a:rPr>
              <a:t>vs.</a:t>
            </a:r>
            <a:r>
              <a:rPr lang="en-US" sz="1600" dirty="0" smtClean="0">
                <a:solidFill>
                  <a:srgbClr val="1F497D"/>
                </a:solidFill>
              </a:rPr>
              <a:t> </a:t>
            </a:r>
            <a:r>
              <a:rPr lang="en-US" sz="1600" dirty="0" smtClean="0">
                <a:solidFill>
                  <a:srgbClr val="1F497D"/>
                </a:solidFill>
              </a:rPr>
              <a:t>regular Astrophysical sources)</a:t>
            </a:r>
          </a:p>
          <a:p>
            <a:pPr marL="342900" indent="-342900" eaLnBrk="1" hangingPunct="1">
              <a:lnSpc>
                <a:spcPct val="100000"/>
              </a:lnSpc>
              <a:buFont typeface="Wingdings" pitchFamily="-108" charset="2"/>
              <a:buChar char="§"/>
            </a:pPr>
            <a:r>
              <a:rPr lang="en-US" sz="1600" dirty="0" smtClean="0">
                <a:solidFill>
                  <a:srgbClr val="C0504D"/>
                </a:solidFill>
              </a:rPr>
              <a:t>More accurate data including at HE are necessary</a:t>
            </a:r>
            <a:endParaRPr lang="en-US" sz="1600" dirty="0">
              <a:solidFill>
                <a:srgbClr val="C0504D"/>
              </a:solidFill>
            </a:endParaRPr>
          </a:p>
        </p:txBody>
      </p:sp>
      <p:sp>
        <p:nvSpPr>
          <p:cNvPr id="3049482" name="Rectangle 10" descr="5%"/>
          <p:cNvSpPr>
            <a:spLocks noChangeArrowheads="1"/>
          </p:cNvSpPr>
          <p:nvPr/>
        </p:nvSpPr>
        <p:spPr bwMode="auto">
          <a:xfrm>
            <a:off x="5214938" y="1136650"/>
            <a:ext cx="1714500" cy="2263775"/>
          </a:xfrm>
          <a:prstGeom prst="rect">
            <a:avLst/>
          </a:prstGeom>
          <a:gradFill rotWithShape="1">
            <a:gsLst>
              <a:gs pos="0">
                <a:schemeClr val="bg1">
                  <a:alpha val="50000"/>
                </a:schemeClr>
              </a:gs>
              <a:gs pos="50000">
                <a:schemeClr val="bg1">
                  <a:gamma/>
                  <a:shade val="46275"/>
                  <a:invGamma/>
                  <a:alpha val="50000"/>
                </a:schemeClr>
              </a:gs>
              <a:gs pos="100000">
                <a:schemeClr val="bg1">
                  <a:alpha val="50000"/>
                </a:schemeClr>
              </a:gs>
            </a:gsLst>
            <a:lin ang="5400000" scaled="1"/>
          </a:gradFill>
          <a:ln w="9525">
            <a:noFill/>
            <a:miter lim="800000"/>
            <a:headEnd/>
            <a:tailEnd/>
          </a:ln>
          <a:effectLst/>
        </p:spPr>
        <p:txBody>
          <a:bodyPr wrap="none" anchor="ctr">
            <a:prstTxWarp prst="textNoShape">
              <a:avLst/>
            </a:prstTxWarp>
          </a:bodyPr>
          <a:lstStyle/>
          <a:p>
            <a:pPr marL="342900" indent="-342900" algn="ctr"/>
            <a:endParaRPr lang="de-DE"/>
          </a:p>
        </p:txBody>
      </p:sp>
      <p:sp>
        <p:nvSpPr>
          <p:cNvPr id="3049484" name="Text Box 12"/>
          <p:cNvSpPr txBox="1">
            <a:spLocks noChangeArrowheads="1"/>
          </p:cNvSpPr>
          <p:nvPr/>
        </p:nvSpPr>
        <p:spPr bwMode="auto">
          <a:xfrm>
            <a:off x="5213350" y="2682875"/>
            <a:ext cx="1765300" cy="409575"/>
          </a:xfrm>
          <a:prstGeom prst="rect">
            <a:avLst/>
          </a:prstGeom>
          <a:noFill/>
          <a:ln w="9525">
            <a:noFill/>
            <a:miter lim="800000"/>
            <a:headEnd/>
            <a:tailEnd/>
          </a:ln>
          <a:effectLst/>
        </p:spPr>
        <p:txBody>
          <a:bodyPr wrap="none">
            <a:prstTxWarp prst="textNoShape">
              <a:avLst/>
            </a:prstTxWarp>
            <a:spAutoFit/>
          </a:bodyPr>
          <a:lstStyle/>
          <a:p>
            <a:pPr marL="342900" indent="-342900"/>
            <a:r>
              <a:rPr lang="en-US" sz="1600" dirty="0">
                <a:solidFill>
                  <a:srgbClr val="1F497D"/>
                </a:solidFill>
              </a:rPr>
              <a:t>Solar modulation</a:t>
            </a:r>
          </a:p>
        </p:txBody>
      </p:sp>
      <p:sp>
        <p:nvSpPr>
          <p:cNvPr id="3049479" name="Text Box 7"/>
          <p:cNvSpPr txBox="1">
            <a:spLocks noChangeArrowheads="1"/>
          </p:cNvSpPr>
          <p:nvPr/>
        </p:nvSpPr>
        <p:spPr bwMode="auto">
          <a:xfrm rot="2115503">
            <a:off x="5036141" y="1915475"/>
            <a:ext cx="2432464" cy="361637"/>
          </a:xfrm>
          <a:prstGeom prst="rect">
            <a:avLst/>
          </a:prstGeom>
          <a:noFill/>
          <a:ln w="9525">
            <a:noFill/>
            <a:miter lim="800000"/>
            <a:headEnd/>
            <a:tailEnd/>
          </a:ln>
          <a:effectLst/>
        </p:spPr>
        <p:txBody>
          <a:bodyPr wrap="none">
            <a:prstTxWarp prst="textNoShape">
              <a:avLst/>
            </a:prstTxWarp>
            <a:spAutoFit/>
          </a:bodyPr>
          <a:lstStyle/>
          <a:p>
            <a:pPr marL="342900" indent="-342900"/>
            <a:r>
              <a:rPr lang="en-US" sz="1400" dirty="0" smtClean="0">
                <a:solidFill>
                  <a:srgbClr val="1F497D"/>
                </a:solidFill>
              </a:rPr>
              <a:t>sec. production (GALPROP)</a:t>
            </a:r>
            <a:endParaRPr lang="en-US" sz="1400" dirty="0">
              <a:solidFill>
                <a:srgbClr val="1F497D"/>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04706" name="Text Box 2"/>
          <p:cNvSpPr txBox="1">
            <a:spLocks noChangeArrowheads="1"/>
          </p:cNvSpPr>
          <p:nvPr/>
        </p:nvSpPr>
        <p:spPr bwMode="auto">
          <a:xfrm>
            <a:off x="1144588" y="177800"/>
            <a:ext cx="7204296" cy="463717"/>
          </a:xfrm>
          <a:prstGeom prst="rect">
            <a:avLst/>
          </a:prstGeom>
          <a:noFill/>
          <a:ln w="9525">
            <a:noFill/>
            <a:miter lim="800000"/>
            <a:headEnd/>
            <a:tailEnd/>
          </a:ln>
        </p:spPr>
        <p:txBody>
          <a:bodyPr wrap="none" lIns="0" tIns="0" rIns="0" bIns="0">
            <a:prstTxWarp prst="textNoShape">
              <a:avLst/>
            </a:prstTxWarp>
            <a:spAutoFit/>
          </a:bodyPr>
          <a:lstStyle/>
          <a:p>
            <a:pPr defTabSz="828675" eaLnBrk="1">
              <a:lnSpc>
                <a:spcPct val="93000"/>
              </a:lnSpc>
              <a:spcBef>
                <a:spcPct val="0"/>
              </a:spcBef>
              <a:buClr>
                <a:srgbClr val="000000"/>
              </a:buClr>
              <a:buSzPct val="45000"/>
              <a:buFont typeface="StarSymbol" charset="0"/>
              <a:buNone/>
              <a:tabLst>
                <a:tab pos="657225" algn="l"/>
                <a:tab pos="1312863" algn="l"/>
                <a:tab pos="1970088" algn="l"/>
                <a:tab pos="2627313" algn="l"/>
                <a:tab pos="3282950" algn="l"/>
                <a:tab pos="3940175" algn="l"/>
                <a:tab pos="4595813" algn="l"/>
              </a:tabLst>
            </a:pPr>
            <a:r>
              <a:rPr lang="en-GB" sz="3200" dirty="0" smtClean="0">
                <a:solidFill>
                  <a:schemeClr val="tx2"/>
                </a:solidFill>
              </a:rPr>
              <a:t>EGRET: The famous </a:t>
            </a:r>
            <a:r>
              <a:rPr lang="en-GB" sz="3200" dirty="0" err="1" smtClean="0">
                <a:solidFill>
                  <a:schemeClr val="tx2"/>
                </a:solidFill>
              </a:rPr>
              <a:t>GeV</a:t>
            </a:r>
            <a:r>
              <a:rPr lang="en-GB" sz="3200" dirty="0" smtClean="0">
                <a:solidFill>
                  <a:schemeClr val="tx2"/>
                </a:solidFill>
              </a:rPr>
              <a:t> </a:t>
            </a:r>
            <a:r>
              <a:rPr lang="en-GB" sz="3200" b="1" dirty="0" err="1">
                <a:solidFill>
                  <a:schemeClr val="tx2"/>
                </a:solidFill>
                <a:sym typeface="Symbol" charset="2"/>
              </a:rPr>
              <a:t></a:t>
            </a:r>
            <a:r>
              <a:rPr lang="en-GB" sz="3200" dirty="0">
                <a:solidFill>
                  <a:schemeClr val="tx2"/>
                </a:solidFill>
              </a:rPr>
              <a:t>-ray excess</a:t>
            </a:r>
            <a:r>
              <a:rPr lang="en-GB" sz="3200" dirty="0" smtClean="0">
                <a:solidFill>
                  <a:schemeClr val="tx2"/>
                </a:solidFill>
              </a:rPr>
              <a:t> </a:t>
            </a:r>
            <a:endParaRPr lang="en-GB" sz="3200" dirty="0">
              <a:solidFill>
                <a:schemeClr val="tx2"/>
              </a:solidFill>
            </a:endParaRPr>
          </a:p>
        </p:txBody>
      </p:sp>
      <p:sp>
        <p:nvSpPr>
          <p:cNvPr id="2504708" name="Oval 4"/>
          <p:cNvSpPr>
            <a:spLocks noChangeArrowheads="1"/>
          </p:cNvSpPr>
          <p:nvPr/>
        </p:nvSpPr>
        <p:spPr bwMode="auto">
          <a:xfrm>
            <a:off x="4359275" y="3611563"/>
            <a:ext cx="679450" cy="100012"/>
          </a:xfrm>
          <a:prstGeom prst="ellipse">
            <a:avLst/>
          </a:prstGeom>
          <a:noFill/>
          <a:ln w="9525">
            <a:solidFill>
              <a:srgbClr val="FFFF00"/>
            </a:solidFill>
            <a:round/>
            <a:headEnd/>
            <a:tailEnd/>
          </a:ln>
        </p:spPr>
        <p:txBody>
          <a:bodyPr wrap="none" anchor="ctr">
            <a:prstTxWarp prst="textNoShape">
              <a:avLst/>
            </a:prstTxWarp>
          </a:bodyPr>
          <a:lstStyle/>
          <a:p>
            <a:endParaRPr lang="en-US"/>
          </a:p>
        </p:txBody>
      </p:sp>
      <p:grpSp>
        <p:nvGrpSpPr>
          <p:cNvPr id="2" name="Group 6"/>
          <p:cNvGrpSpPr>
            <a:grpSpLocks/>
          </p:cNvGrpSpPr>
          <p:nvPr/>
        </p:nvGrpSpPr>
        <p:grpSpPr bwMode="auto">
          <a:xfrm>
            <a:off x="2874963" y="2841625"/>
            <a:ext cx="3689350" cy="1909763"/>
            <a:chOff x="1996" y="1791"/>
            <a:chExt cx="2563" cy="1326"/>
          </a:xfrm>
        </p:grpSpPr>
        <p:pic>
          <p:nvPicPr>
            <p:cNvPr id="2504711" name="Picture 7" descr="Graph_18c"/>
            <p:cNvPicPr>
              <a:picLocks noChangeAspect="1" noChangeArrowheads="1"/>
            </p:cNvPicPr>
            <p:nvPr/>
          </p:nvPicPr>
          <p:blipFill>
            <a:blip r:embed="rId4"/>
            <a:srcRect/>
            <a:stretch>
              <a:fillRect/>
            </a:stretch>
          </p:blipFill>
          <p:spPr bwMode="auto">
            <a:xfrm>
              <a:off x="1996" y="1791"/>
              <a:ext cx="2540" cy="1326"/>
            </a:xfrm>
            <a:prstGeom prst="rect">
              <a:avLst/>
            </a:prstGeom>
            <a:noFill/>
            <a:ln w="50800">
              <a:solidFill>
                <a:schemeClr val="bg1"/>
              </a:solidFill>
              <a:miter lim="800000"/>
              <a:headEnd/>
              <a:tailEnd/>
            </a:ln>
          </p:spPr>
        </p:pic>
        <p:sp>
          <p:nvSpPr>
            <p:cNvPr id="2504712" name="Oval 8"/>
            <p:cNvSpPr>
              <a:spLocks noChangeArrowheads="1"/>
            </p:cNvSpPr>
            <p:nvPr/>
          </p:nvSpPr>
          <p:spPr bwMode="auto">
            <a:xfrm>
              <a:off x="2846" y="2381"/>
              <a:ext cx="796" cy="141"/>
            </a:xfrm>
            <a:prstGeom prst="ellipse">
              <a:avLst/>
            </a:prstGeom>
            <a:noFill/>
            <a:ln w="36000">
              <a:solidFill>
                <a:srgbClr val="FFFF00"/>
              </a:solidFill>
              <a:round/>
              <a:headEnd/>
              <a:tailEnd/>
            </a:ln>
          </p:spPr>
          <p:txBody>
            <a:bodyPr wrap="none" anchor="ctr">
              <a:prstTxWarp prst="textNoShape">
                <a:avLst/>
              </a:prstTxWarp>
            </a:bodyPr>
            <a:lstStyle/>
            <a:p>
              <a:endParaRPr lang="en-US"/>
            </a:p>
          </p:txBody>
        </p:sp>
        <p:sp>
          <p:nvSpPr>
            <p:cNvPr id="2504713" name="Oval 9"/>
            <p:cNvSpPr>
              <a:spLocks noChangeArrowheads="1"/>
            </p:cNvSpPr>
            <p:nvPr/>
          </p:nvSpPr>
          <p:spPr bwMode="auto">
            <a:xfrm>
              <a:off x="2028" y="2381"/>
              <a:ext cx="958" cy="161"/>
            </a:xfrm>
            <a:prstGeom prst="ellipse">
              <a:avLst/>
            </a:prstGeom>
            <a:noFill/>
            <a:ln w="36000">
              <a:solidFill>
                <a:srgbClr val="FFFF00"/>
              </a:solidFill>
              <a:round/>
              <a:headEnd/>
              <a:tailEnd/>
            </a:ln>
          </p:spPr>
          <p:txBody>
            <a:bodyPr wrap="none" anchor="ctr">
              <a:prstTxWarp prst="textNoShape">
                <a:avLst/>
              </a:prstTxWarp>
            </a:bodyPr>
            <a:lstStyle/>
            <a:p>
              <a:endParaRPr lang="en-US"/>
            </a:p>
          </p:txBody>
        </p:sp>
        <p:sp>
          <p:nvSpPr>
            <p:cNvPr id="2504714" name="Oval 10"/>
            <p:cNvSpPr>
              <a:spLocks noChangeArrowheads="1"/>
            </p:cNvSpPr>
            <p:nvPr/>
          </p:nvSpPr>
          <p:spPr bwMode="auto">
            <a:xfrm>
              <a:off x="2260" y="2704"/>
              <a:ext cx="2063" cy="162"/>
            </a:xfrm>
            <a:prstGeom prst="ellipse">
              <a:avLst/>
            </a:prstGeom>
            <a:noFill/>
            <a:ln w="36000">
              <a:solidFill>
                <a:srgbClr val="FFFF00"/>
              </a:solidFill>
              <a:round/>
              <a:headEnd/>
              <a:tailEnd/>
            </a:ln>
          </p:spPr>
          <p:txBody>
            <a:bodyPr wrap="none" anchor="ctr">
              <a:prstTxWarp prst="textNoShape">
                <a:avLst/>
              </a:prstTxWarp>
            </a:bodyPr>
            <a:lstStyle/>
            <a:p>
              <a:endParaRPr lang="en-US"/>
            </a:p>
          </p:txBody>
        </p:sp>
        <p:sp>
          <p:nvSpPr>
            <p:cNvPr id="2504715" name="Oval 11"/>
            <p:cNvSpPr>
              <a:spLocks noChangeArrowheads="1"/>
            </p:cNvSpPr>
            <p:nvPr/>
          </p:nvSpPr>
          <p:spPr bwMode="auto">
            <a:xfrm>
              <a:off x="2091" y="2556"/>
              <a:ext cx="2345" cy="106"/>
            </a:xfrm>
            <a:prstGeom prst="ellipse">
              <a:avLst/>
            </a:prstGeom>
            <a:noFill/>
            <a:ln w="36000">
              <a:solidFill>
                <a:srgbClr val="FFFF00"/>
              </a:solidFill>
              <a:round/>
              <a:headEnd/>
              <a:tailEnd/>
            </a:ln>
          </p:spPr>
          <p:txBody>
            <a:bodyPr wrap="none" anchor="ctr">
              <a:prstTxWarp prst="textNoShape">
                <a:avLst/>
              </a:prstTxWarp>
            </a:bodyPr>
            <a:lstStyle/>
            <a:p>
              <a:endParaRPr lang="en-US"/>
            </a:p>
          </p:txBody>
        </p:sp>
        <p:sp>
          <p:nvSpPr>
            <p:cNvPr id="2504716" name="Oval 12"/>
            <p:cNvSpPr>
              <a:spLocks noChangeArrowheads="1"/>
            </p:cNvSpPr>
            <p:nvPr/>
          </p:nvSpPr>
          <p:spPr bwMode="auto">
            <a:xfrm>
              <a:off x="3943" y="2366"/>
              <a:ext cx="616" cy="204"/>
            </a:xfrm>
            <a:prstGeom prst="ellipse">
              <a:avLst/>
            </a:prstGeom>
            <a:noFill/>
            <a:ln w="36000">
              <a:solidFill>
                <a:srgbClr val="FFFF00"/>
              </a:solidFill>
              <a:round/>
              <a:headEnd/>
              <a:tailEnd/>
            </a:ln>
          </p:spPr>
          <p:txBody>
            <a:bodyPr wrap="none" anchor="ctr">
              <a:prstTxWarp prst="textNoShape">
                <a:avLst/>
              </a:prstTxWarp>
            </a:bodyPr>
            <a:lstStyle/>
            <a:p>
              <a:endParaRPr lang="en-US"/>
            </a:p>
          </p:txBody>
        </p:sp>
      </p:grpSp>
      <p:graphicFrame>
        <p:nvGraphicFramePr>
          <p:cNvPr id="2504718" name="Object 14"/>
          <p:cNvGraphicFramePr>
            <a:graphicFrameLocks noChangeAspect="1"/>
          </p:cNvGraphicFramePr>
          <p:nvPr/>
        </p:nvGraphicFramePr>
        <p:xfrm>
          <a:off x="2874963" y="766763"/>
          <a:ext cx="1824037" cy="1970087"/>
        </p:xfrm>
        <a:graphic>
          <a:graphicData uri="http://schemas.openxmlformats.org/presentationml/2006/ole">
            <p:oleObj spid="_x0000_s451586" name="PhotoImpact" r:id="rId5" imgW="2285714" imgH="2466667" progId="">
              <p:embed/>
            </p:oleObj>
          </a:graphicData>
        </a:graphic>
      </p:graphicFrame>
      <p:graphicFrame>
        <p:nvGraphicFramePr>
          <p:cNvPr id="2504719" name="Object 15"/>
          <p:cNvGraphicFramePr>
            <a:graphicFrameLocks noChangeAspect="1"/>
          </p:cNvGraphicFramePr>
          <p:nvPr/>
        </p:nvGraphicFramePr>
        <p:xfrm>
          <a:off x="4767263" y="766763"/>
          <a:ext cx="1844675" cy="1976437"/>
        </p:xfrm>
        <a:graphic>
          <a:graphicData uri="http://schemas.openxmlformats.org/presentationml/2006/ole">
            <p:oleObj spid="_x0000_s451587" name="PhotoImpact" r:id="rId6" imgW="2285714" imgH="2447619" progId="">
              <p:embed/>
            </p:oleObj>
          </a:graphicData>
        </a:graphic>
      </p:graphicFrame>
      <p:graphicFrame>
        <p:nvGraphicFramePr>
          <p:cNvPr id="2504720" name="Object 16"/>
          <p:cNvGraphicFramePr>
            <a:graphicFrameLocks noChangeAspect="1"/>
          </p:cNvGraphicFramePr>
          <p:nvPr/>
        </p:nvGraphicFramePr>
        <p:xfrm>
          <a:off x="720725" y="2244725"/>
          <a:ext cx="1931988" cy="1973263"/>
        </p:xfrm>
        <a:graphic>
          <a:graphicData uri="http://schemas.openxmlformats.org/presentationml/2006/ole">
            <p:oleObj spid="_x0000_s451588" name="PhotoImpact" r:id="rId7" imgW="2285714" imgH="2333333" progId="">
              <p:embed/>
            </p:oleObj>
          </a:graphicData>
        </a:graphic>
      </p:graphicFrame>
      <p:graphicFrame>
        <p:nvGraphicFramePr>
          <p:cNvPr id="2504721" name="Object 17"/>
          <p:cNvGraphicFramePr>
            <a:graphicFrameLocks noChangeAspect="1"/>
          </p:cNvGraphicFramePr>
          <p:nvPr/>
        </p:nvGraphicFramePr>
        <p:xfrm>
          <a:off x="6716713" y="2146300"/>
          <a:ext cx="1854200" cy="1949450"/>
        </p:xfrm>
        <a:graphic>
          <a:graphicData uri="http://schemas.openxmlformats.org/presentationml/2006/ole">
            <p:oleObj spid="_x0000_s451589" name="PhotoImpact" r:id="rId8" imgW="2971429" imgH="3123810" progId="">
              <p:embed/>
            </p:oleObj>
          </a:graphicData>
        </a:graphic>
      </p:graphicFrame>
      <p:graphicFrame>
        <p:nvGraphicFramePr>
          <p:cNvPr id="2504722" name="Object 18"/>
          <p:cNvGraphicFramePr>
            <a:graphicFrameLocks noChangeAspect="1"/>
          </p:cNvGraphicFramePr>
          <p:nvPr/>
        </p:nvGraphicFramePr>
        <p:xfrm>
          <a:off x="765175" y="4473575"/>
          <a:ext cx="1881188" cy="1979613"/>
        </p:xfrm>
        <a:graphic>
          <a:graphicData uri="http://schemas.openxmlformats.org/presentationml/2006/ole">
            <p:oleObj spid="_x0000_s451590" name="PhotoImpact" r:id="rId9" imgW="2895238" imgH="3047619" progId="">
              <p:embed/>
            </p:oleObj>
          </a:graphicData>
        </a:graphic>
      </p:graphicFrame>
      <p:graphicFrame>
        <p:nvGraphicFramePr>
          <p:cNvPr id="2504723" name="Object 19"/>
          <p:cNvGraphicFramePr>
            <a:graphicFrameLocks noChangeAspect="1"/>
          </p:cNvGraphicFramePr>
          <p:nvPr/>
        </p:nvGraphicFramePr>
        <p:xfrm>
          <a:off x="6735763" y="4424363"/>
          <a:ext cx="1871662" cy="1938337"/>
        </p:xfrm>
        <a:graphic>
          <a:graphicData uri="http://schemas.openxmlformats.org/presentationml/2006/ole">
            <p:oleObj spid="_x0000_s451591" name="PhotoImpact" r:id="rId10" imgW="3161905" imgH="3276190" progId="">
              <p:embed/>
            </p:oleObj>
          </a:graphicData>
        </a:graphic>
      </p:graphicFrame>
      <p:sp>
        <p:nvSpPr>
          <p:cNvPr id="2504724" name="Line 20"/>
          <p:cNvSpPr>
            <a:spLocks noChangeShapeType="1"/>
          </p:cNvSpPr>
          <p:nvPr/>
        </p:nvSpPr>
        <p:spPr bwMode="auto">
          <a:xfrm>
            <a:off x="4049713" y="1419225"/>
            <a:ext cx="381000" cy="2332038"/>
          </a:xfrm>
          <a:prstGeom prst="line">
            <a:avLst/>
          </a:prstGeom>
          <a:noFill/>
          <a:ln w="19050">
            <a:solidFill>
              <a:srgbClr val="FF0000"/>
            </a:solidFill>
            <a:round/>
            <a:headEnd/>
            <a:tailEnd type="triangle" w="med" len="med"/>
          </a:ln>
        </p:spPr>
        <p:txBody>
          <a:bodyPr>
            <a:prstTxWarp prst="textNoShape">
              <a:avLst/>
            </a:prstTxWarp>
          </a:bodyPr>
          <a:lstStyle/>
          <a:p>
            <a:endParaRPr lang="en-US"/>
          </a:p>
        </p:txBody>
      </p:sp>
      <p:sp>
        <p:nvSpPr>
          <p:cNvPr id="2504725" name="Line 21"/>
          <p:cNvSpPr>
            <a:spLocks noChangeShapeType="1"/>
          </p:cNvSpPr>
          <p:nvPr/>
        </p:nvSpPr>
        <p:spPr bwMode="auto">
          <a:xfrm flipH="1">
            <a:off x="4637088" y="1419225"/>
            <a:ext cx="1436687" cy="2416175"/>
          </a:xfrm>
          <a:prstGeom prst="line">
            <a:avLst/>
          </a:prstGeom>
          <a:noFill/>
          <a:ln w="19050">
            <a:solidFill>
              <a:srgbClr val="FF0000"/>
            </a:solidFill>
            <a:round/>
            <a:headEnd/>
            <a:tailEnd type="triangle" w="med" len="med"/>
          </a:ln>
        </p:spPr>
        <p:txBody>
          <a:bodyPr>
            <a:prstTxWarp prst="textNoShape">
              <a:avLst/>
            </a:prstTxWarp>
          </a:bodyPr>
          <a:lstStyle/>
          <a:p>
            <a:endParaRPr lang="en-US"/>
          </a:p>
        </p:txBody>
      </p:sp>
      <p:sp>
        <p:nvSpPr>
          <p:cNvPr id="2504726" name="Line 22"/>
          <p:cNvSpPr>
            <a:spLocks noChangeShapeType="1"/>
          </p:cNvSpPr>
          <p:nvPr/>
        </p:nvSpPr>
        <p:spPr bwMode="auto">
          <a:xfrm flipH="1">
            <a:off x="6578600" y="3076575"/>
            <a:ext cx="587375" cy="581025"/>
          </a:xfrm>
          <a:prstGeom prst="line">
            <a:avLst/>
          </a:prstGeom>
          <a:noFill/>
          <a:ln w="19050">
            <a:solidFill>
              <a:srgbClr val="FF0000"/>
            </a:solidFill>
            <a:round/>
            <a:headEnd/>
            <a:tailEnd type="triangle" w="med" len="med"/>
          </a:ln>
        </p:spPr>
        <p:txBody>
          <a:bodyPr>
            <a:prstTxWarp prst="textNoShape">
              <a:avLst/>
            </a:prstTxWarp>
          </a:bodyPr>
          <a:lstStyle/>
          <a:p>
            <a:endParaRPr lang="en-US"/>
          </a:p>
        </p:txBody>
      </p:sp>
      <p:sp>
        <p:nvSpPr>
          <p:cNvPr id="2504727" name="Line 23"/>
          <p:cNvSpPr>
            <a:spLocks noChangeShapeType="1"/>
          </p:cNvSpPr>
          <p:nvPr/>
        </p:nvSpPr>
        <p:spPr bwMode="auto">
          <a:xfrm>
            <a:off x="2071688" y="3049588"/>
            <a:ext cx="858837" cy="808037"/>
          </a:xfrm>
          <a:prstGeom prst="line">
            <a:avLst/>
          </a:prstGeom>
          <a:noFill/>
          <a:ln w="19050">
            <a:solidFill>
              <a:srgbClr val="FF0000"/>
            </a:solidFill>
            <a:round/>
            <a:headEnd/>
            <a:tailEnd type="triangle" w="med" len="med"/>
          </a:ln>
        </p:spPr>
        <p:txBody>
          <a:bodyPr>
            <a:prstTxWarp prst="textNoShape">
              <a:avLst/>
            </a:prstTxWarp>
          </a:bodyPr>
          <a:lstStyle/>
          <a:p>
            <a:endParaRPr lang="en-US"/>
          </a:p>
        </p:txBody>
      </p:sp>
      <p:sp>
        <p:nvSpPr>
          <p:cNvPr id="2504728" name="Line 24"/>
          <p:cNvSpPr>
            <a:spLocks noChangeShapeType="1"/>
          </p:cNvSpPr>
          <p:nvPr/>
        </p:nvSpPr>
        <p:spPr bwMode="auto">
          <a:xfrm flipH="1">
            <a:off x="2057400" y="4017963"/>
            <a:ext cx="1909763" cy="1255712"/>
          </a:xfrm>
          <a:prstGeom prst="line">
            <a:avLst/>
          </a:prstGeom>
          <a:noFill/>
          <a:ln w="19050">
            <a:solidFill>
              <a:srgbClr val="FF0000"/>
            </a:solidFill>
            <a:round/>
            <a:headEnd type="triangle" w="med" len="med"/>
            <a:tailEnd/>
          </a:ln>
        </p:spPr>
        <p:txBody>
          <a:bodyPr>
            <a:prstTxWarp prst="textNoShape">
              <a:avLst/>
            </a:prstTxWarp>
          </a:bodyPr>
          <a:lstStyle/>
          <a:p>
            <a:endParaRPr lang="en-US"/>
          </a:p>
        </p:txBody>
      </p:sp>
      <p:sp>
        <p:nvSpPr>
          <p:cNvPr id="2504729" name="Line 25"/>
          <p:cNvSpPr>
            <a:spLocks noChangeShapeType="1"/>
          </p:cNvSpPr>
          <p:nvPr/>
        </p:nvSpPr>
        <p:spPr bwMode="auto">
          <a:xfrm>
            <a:off x="5311775" y="4262438"/>
            <a:ext cx="2122488" cy="1003300"/>
          </a:xfrm>
          <a:prstGeom prst="line">
            <a:avLst/>
          </a:prstGeom>
          <a:noFill/>
          <a:ln w="19050">
            <a:solidFill>
              <a:srgbClr val="FF0000"/>
            </a:solidFill>
            <a:round/>
            <a:headEnd type="triangle" w="med" len="med"/>
            <a:tailEnd/>
          </a:ln>
        </p:spPr>
        <p:txBody>
          <a:bodyPr>
            <a:prstTxWarp prst="textNoShape">
              <a:avLst/>
            </a:prstTxWarp>
          </a:bodyPr>
          <a:lstStyle/>
          <a:p>
            <a:endParaRPr lang="en-US"/>
          </a:p>
        </p:txBody>
      </p:sp>
      <p:sp>
        <p:nvSpPr>
          <p:cNvPr id="2504731" name="Text Box 27"/>
          <p:cNvSpPr txBox="1">
            <a:spLocks noChangeArrowheads="1"/>
          </p:cNvSpPr>
          <p:nvPr/>
        </p:nvSpPr>
        <p:spPr bwMode="auto">
          <a:xfrm>
            <a:off x="3144838" y="5022850"/>
            <a:ext cx="3089275" cy="1400383"/>
          </a:xfrm>
          <a:prstGeom prst="rect">
            <a:avLst/>
          </a:prstGeom>
          <a:noFill/>
          <a:ln w="9525">
            <a:noFill/>
            <a:miter lim="800000"/>
            <a:headEnd/>
            <a:tailEnd/>
          </a:ln>
          <a:effectLst/>
        </p:spPr>
        <p:txBody>
          <a:bodyPr>
            <a:prstTxWarp prst="textNoShape">
              <a:avLst/>
            </a:prstTxWarp>
            <a:spAutoFit/>
          </a:bodyPr>
          <a:lstStyle/>
          <a:p>
            <a:pPr marL="119063" indent="-119063">
              <a:buFontTx/>
              <a:buChar char="•"/>
            </a:pPr>
            <a:r>
              <a:rPr lang="en-US" dirty="0" smtClean="0">
                <a:solidFill>
                  <a:srgbClr val="1F497D"/>
                </a:solidFill>
              </a:rPr>
              <a:t>Physical </a:t>
            </a:r>
            <a:r>
              <a:rPr lang="en-US" dirty="0">
                <a:solidFill>
                  <a:srgbClr val="1F497D"/>
                </a:solidFill>
              </a:rPr>
              <a:t>phenomena</a:t>
            </a:r>
            <a:r>
              <a:rPr lang="en-US" dirty="0" smtClean="0">
                <a:solidFill>
                  <a:srgbClr val="1F497D"/>
                </a:solidFill>
              </a:rPr>
              <a:t>?</a:t>
            </a:r>
          </a:p>
          <a:p>
            <a:pPr marL="119063" indent="-119063">
              <a:buFontTx/>
              <a:buChar char="•"/>
            </a:pPr>
            <a:r>
              <a:rPr lang="en-US" dirty="0" smtClean="0">
                <a:solidFill>
                  <a:srgbClr val="1F497D"/>
                </a:solidFill>
              </a:rPr>
              <a:t>Dark </a:t>
            </a:r>
            <a:r>
              <a:rPr lang="en-US" dirty="0" smtClean="0">
                <a:solidFill>
                  <a:srgbClr val="1F497D"/>
                </a:solidFill>
              </a:rPr>
              <a:t>Matter?</a:t>
            </a:r>
          </a:p>
          <a:p>
            <a:pPr marL="119063" indent="-119063">
              <a:buFontTx/>
              <a:buChar char="•"/>
            </a:pPr>
            <a:r>
              <a:rPr lang="en-US" dirty="0" smtClean="0">
                <a:solidFill>
                  <a:srgbClr val="1F497D"/>
                </a:solidFill>
              </a:rPr>
              <a:t>Instrumental artifact?</a:t>
            </a:r>
            <a:endParaRPr lang="en-US" dirty="0" smtClean="0">
              <a:solidFill>
                <a:srgbClr val="1F497D"/>
              </a:solidFill>
            </a:endParaRPr>
          </a:p>
        </p:txBody>
      </p:sp>
      <p:sp>
        <p:nvSpPr>
          <p:cNvPr id="2504732" name="Text Box 28"/>
          <p:cNvSpPr txBox="1">
            <a:spLocks noChangeArrowheads="1"/>
          </p:cNvSpPr>
          <p:nvPr/>
        </p:nvSpPr>
        <p:spPr bwMode="auto">
          <a:xfrm>
            <a:off x="5473700" y="6124575"/>
            <a:ext cx="1228672" cy="323165"/>
          </a:xfrm>
          <a:prstGeom prst="rect">
            <a:avLst/>
          </a:prstGeom>
          <a:noFill/>
          <a:ln w="9525">
            <a:noFill/>
            <a:miter lim="800000"/>
            <a:headEnd/>
            <a:tailEnd/>
          </a:ln>
          <a:effectLst/>
        </p:spPr>
        <p:txBody>
          <a:bodyPr wrap="none">
            <a:prstTxWarp prst="textNoShape">
              <a:avLst/>
            </a:prstTxWarp>
            <a:spAutoFit/>
          </a:bodyPr>
          <a:lstStyle/>
          <a:p>
            <a:pPr marL="342900" indent="-342900"/>
            <a:r>
              <a:rPr lang="en-US" sz="1200" dirty="0">
                <a:solidFill>
                  <a:srgbClr val="1F497D"/>
                </a:solidFill>
              </a:rPr>
              <a:t>Strong+’00,’04</a:t>
            </a:r>
          </a:p>
        </p:txBody>
      </p:sp>
    </p:spTree>
  </p:cSld>
  <p:clrMapOvr>
    <a:masterClrMapping/>
  </p:clrMapOvr>
  <mc:AlternateContent xmlns:mp="http://schemas.microsoft.com/office/mac/powerpoint/2008/main">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Title 1"/>
          <p:cNvSpPr>
            <a:spLocks noGrp="1"/>
          </p:cNvSpPr>
          <p:nvPr>
            <p:ph type="title"/>
          </p:nvPr>
        </p:nvSpPr>
        <p:spPr>
          <a:xfrm>
            <a:off x="533400" y="136525"/>
            <a:ext cx="8077199" cy="533400"/>
          </a:xfrm>
        </p:spPr>
        <p:txBody>
          <a:bodyPr/>
          <a:lstStyle/>
          <a:p>
            <a:r>
              <a:rPr lang="en-US" dirty="0" smtClean="0">
                <a:solidFill>
                  <a:srgbClr val="1F497D"/>
                </a:solidFill>
                <a:ea typeface="ＭＳ Ｐゴシック" pitchFamily="-108" charset="-128"/>
                <a:cs typeface="ＭＳ Ｐゴシック" pitchFamily="-108" charset="-128"/>
              </a:rPr>
              <a:t>Fermi/LAT: Diffuse emission at mid-latitudes</a:t>
            </a:r>
          </a:p>
        </p:txBody>
      </p:sp>
      <p:sp>
        <p:nvSpPr>
          <p:cNvPr id="3" name="Content Placeholder 2"/>
          <p:cNvSpPr>
            <a:spLocks noGrp="1"/>
          </p:cNvSpPr>
          <p:nvPr>
            <p:ph idx="1"/>
          </p:nvPr>
        </p:nvSpPr>
        <p:spPr>
          <a:xfrm>
            <a:off x="3784600" y="831850"/>
            <a:ext cx="5181600" cy="1762534"/>
          </a:xfrm>
        </p:spPr>
        <p:txBody>
          <a:bodyPr wrap="square">
            <a:spAutoFit/>
          </a:bodyPr>
          <a:lstStyle/>
          <a:p>
            <a:pPr marL="228600" indent="-228600">
              <a:lnSpc>
                <a:spcPct val="110000"/>
              </a:lnSpc>
            </a:pPr>
            <a:r>
              <a:rPr lang="en-US" sz="1600" dirty="0" smtClean="0">
                <a:solidFill>
                  <a:srgbClr val="1F497D"/>
                </a:solidFill>
                <a:ea typeface="ＭＳ Ｐゴシック" pitchFamily="-108" charset="-128"/>
                <a:cs typeface="ＭＳ Ｐゴシック" pitchFamily="-108" charset="-128"/>
              </a:rPr>
              <a:t>Conventional GALPROP model is in agreement with the LAT data at mid-latitudes (mostly local emission)</a:t>
            </a:r>
          </a:p>
          <a:p>
            <a:pPr marL="228600" indent="-228600">
              <a:lnSpc>
                <a:spcPct val="110000"/>
              </a:lnSpc>
            </a:pPr>
            <a:r>
              <a:rPr lang="en-US" sz="1600" dirty="0" smtClean="0">
                <a:solidFill>
                  <a:srgbClr val="1F497D"/>
                </a:solidFill>
                <a:ea typeface="ＭＳ Ｐゴシック" pitchFamily="-108" charset="-128"/>
                <a:cs typeface="ＭＳ Ｐゴシック" pitchFamily="-108" charset="-128"/>
              </a:rPr>
              <a:t>This means that we understand the basics of cosmic ray propagation and calculate correctly interstellar gas and radiation field</a:t>
            </a:r>
          </a:p>
        </p:txBody>
      </p:sp>
      <p:pic>
        <p:nvPicPr>
          <p:cNvPr id="132100" name="Picture 4"/>
          <p:cNvPicPr>
            <a:picLocks noChangeAspect="1"/>
          </p:cNvPicPr>
          <p:nvPr/>
        </p:nvPicPr>
        <p:blipFill>
          <a:blip r:embed="rId2">
            <a:lum bright="-50000" contrast="60000"/>
          </a:blip>
          <a:srcRect/>
          <a:stretch>
            <a:fillRect/>
          </a:stretch>
        </p:blipFill>
        <p:spPr bwMode="auto">
          <a:xfrm>
            <a:off x="1287434" y="2857500"/>
            <a:ext cx="7688291" cy="3733800"/>
          </a:xfrm>
          <a:prstGeom prst="rect">
            <a:avLst/>
          </a:prstGeom>
          <a:noFill/>
          <a:ln w="9525">
            <a:noFill/>
            <a:miter lim="800000"/>
            <a:headEnd/>
            <a:tailEnd/>
          </a:ln>
          <a:effectLst>
            <a:outerShdw blurRad="50800" dist="38100" dir="2700000">
              <a:srgbClr val="000000">
                <a:alpha val="43000"/>
              </a:srgbClr>
            </a:outerShdw>
          </a:effectLst>
        </p:spPr>
      </p:pic>
      <p:sp>
        <p:nvSpPr>
          <p:cNvPr id="7" name="TextBox 6"/>
          <p:cNvSpPr txBox="1"/>
          <p:nvPr/>
        </p:nvSpPr>
        <p:spPr>
          <a:xfrm>
            <a:off x="6057900" y="3314700"/>
            <a:ext cx="880219" cy="477054"/>
          </a:xfrm>
          <a:prstGeom prst="rect">
            <a:avLst/>
          </a:prstGeom>
          <a:noFill/>
          <a:ln>
            <a:noFill/>
          </a:ln>
        </p:spPr>
        <p:txBody>
          <a:bodyPr wrap="none" rtlCol="0">
            <a:spAutoFit/>
          </a:bodyPr>
          <a:lstStyle/>
          <a:p>
            <a:r>
              <a:rPr lang="en-US" dirty="0" smtClean="0">
                <a:solidFill>
                  <a:schemeClr val="tx2"/>
                </a:solidFill>
              </a:rPr>
              <a:t>model</a:t>
            </a:r>
            <a:endParaRPr lang="en-US" dirty="0">
              <a:solidFill>
                <a:schemeClr val="tx2"/>
              </a:solidFill>
            </a:endParaRPr>
          </a:p>
        </p:txBody>
      </p:sp>
      <p:cxnSp>
        <p:nvCxnSpPr>
          <p:cNvPr id="9" name="Straight Arrow Connector 8"/>
          <p:cNvCxnSpPr/>
          <p:nvPr/>
        </p:nvCxnSpPr>
        <p:spPr bwMode="auto">
          <a:xfrm flipV="1">
            <a:off x="6963519" y="3403600"/>
            <a:ext cx="338981" cy="187728"/>
          </a:xfrm>
          <a:prstGeom prst="straightConnector1">
            <a:avLst/>
          </a:prstGeom>
          <a:solidFill>
            <a:schemeClr val="bg1"/>
          </a:solidFill>
          <a:ln w="9525" cap="flat" cmpd="sng" algn="ctr">
            <a:solidFill>
              <a:schemeClr val="tx2"/>
            </a:solidFill>
            <a:prstDash val="solid"/>
            <a:round/>
            <a:headEnd type="none" w="med" len="med"/>
            <a:tailEnd type="arrow"/>
          </a:ln>
          <a:effectLst/>
        </p:spPr>
      </p:cxnSp>
      <p:pic>
        <p:nvPicPr>
          <p:cNvPr id="8" name="Picture 7"/>
          <p:cNvPicPr>
            <a:picLocks noChangeAspect="1" noChangeArrowheads="1"/>
          </p:cNvPicPr>
          <p:nvPr/>
        </p:nvPicPr>
        <p:blipFill>
          <a:blip r:embed="rId3"/>
          <a:srcRect/>
          <a:stretch>
            <a:fillRect/>
          </a:stretch>
        </p:blipFill>
        <p:spPr bwMode="auto">
          <a:xfrm>
            <a:off x="152400" y="794441"/>
            <a:ext cx="3467100" cy="1983684"/>
          </a:xfrm>
          <a:prstGeom prst="rect">
            <a:avLst/>
          </a:prstGeom>
          <a:noFill/>
          <a:ln w="9525">
            <a:noFill/>
            <a:miter lim="800000"/>
            <a:headEnd/>
            <a:tailEnd/>
          </a:ln>
          <a:effectLst>
            <a:outerShdw blurRad="50800" dist="38100" dir="2700000">
              <a:srgbClr val="000000">
                <a:alpha val="43000"/>
              </a:srgbClr>
            </a:outerShdw>
          </a:effectLst>
        </p:spPr>
      </p:pic>
      <p:sp>
        <p:nvSpPr>
          <p:cNvPr id="10" name="Rectangle 9"/>
          <p:cNvSpPr/>
          <p:nvPr/>
        </p:nvSpPr>
        <p:spPr bwMode="auto">
          <a:xfrm>
            <a:off x="88900" y="1422401"/>
            <a:ext cx="3520440" cy="143116"/>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cxnSp>
        <p:nvCxnSpPr>
          <p:cNvPr id="14" name="Straight Arrow Connector 13"/>
          <p:cNvCxnSpPr/>
          <p:nvPr/>
        </p:nvCxnSpPr>
        <p:spPr bwMode="auto">
          <a:xfrm rot="10800000" flipV="1">
            <a:off x="3632200" y="1231900"/>
            <a:ext cx="431800" cy="228600"/>
          </a:xfrm>
          <a:prstGeom prst="straightConnector1">
            <a:avLst/>
          </a:prstGeom>
          <a:solidFill>
            <a:schemeClr val="bg1"/>
          </a:solidFill>
          <a:ln w="9525" cap="flat" cmpd="sng" algn="ctr">
            <a:solidFill>
              <a:schemeClr val="accent2"/>
            </a:solidFill>
            <a:prstDash val="solid"/>
            <a:round/>
            <a:headEnd type="none" w="med" len="med"/>
            <a:tailEnd type="arrow"/>
          </a:ln>
          <a:effectLst/>
        </p:spPr>
      </p:cxnSp>
      <p:cxnSp>
        <p:nvCxnSpPr>
          <p:cNvPr id="17" name="Straight Arrow Connector 16"/>
          <p:cNvCxnSpPr/>
          <p:nvPr/>
        </p:nvCxnSpPr>
        <p:spPr bwMode="auto">
          <a:xfrm rot="5400000">
            <a:off x="3543303" y="1435101"/>
            <a:ext cx="609598" cy="406397"/>
          </a:xfrm>
          <a:prstGeom prst="straightConnector1">
            <a:avLst/>
          </a:prstGeom>
          <a:solidFill>
            <a:schemeClr val="bg1"/>
          </a:solidFill>
          <a:ln w="9525" cap="flat" cmpd="sng" algn="ctr">
            <a:solidFill>
              <a:schemeClr val="accent2"/>
            </a:solidFill>
            <a:prstDash val="solid"/>
            <a:round/>
            <a:headEnd type="none" w="med" len="med"/>
            <a:tailEnd type="arrow"/>
          </a:ln>
          <a:effectLst/>
        </p:spPr>
      </p:cxnSp>
      <p:sp>
        <p:nvSpPr>
          <p:cNvPr id="15" name="Rectangle 14"/>
          <p:cNvSpPr/>
          <p:nvPr/>
        </p:nvSpPr>
        <p:spPr bwMode="auto">
          <a:xfrm>
            <a:off x="101600" y="1828801"/>
            <a:ext cx="3520440" cy="143116"/>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342900" marR="0" indent="-342900" algn="l" defTabSz="914400" rtl="0" eaLnBrk="0" fontAlgn="base" latinLnBrk="0" hangingPunct="0">
              <a:lnSpc>
                <a:spcPct val="130000"/>
              </a:lnSpc>
              <a:spcBef>
                <a:spcPct val="20000"/>
              </a:spcBef>
              <a:spcAft>
                <a:spcPct val="0"/>
              </a:spcAft>
              <a:buClrTx/>
              <a:buSzTx/>
              <a:buFontTx/>
              <a:buNone/>
              <a:tabLst/>
            </a:pPr>
            <a:endParaRPr kumimoji="0" lang="en-US" sz="2000" b="0" i="0" u="none" strike="noStrike" cap="none" normalizeH="0" baseline="0">
              <a:ln>
                <a:noFill/>
              </a:ln>
              <a:solidFill>
                <a:srgbClr val="294390"/>
              </a:solidFill>
              <a:effectLst/>
              <a:latin typeface="Comic Sans MS" charset="0"/>
            </a:endParaRPr>
          </a:p>
        </p:txBody>
      </p:sp>
      <p:sp>
        <p:nvSpPr>
          <p:cNvPr id="24" name="TextBox 23"/>
          <p:cNvSpPr txBox="1"/>
          <p:nvPr/>
        </p:nvSpPr>
        <p:spPr>
          <a:xfrm>
            <a:off x="4864100" y="6210300"/>
            <a:ext cx="960144" cy="361637"/>
          </a:xfrm>
          <a:prstGeom prst="rect">
            <a:avLst/>
          </a:prstGeom>
          <a:noFill/>
        </p:spPr>
        <p:txBody>
          <a:bodyPr wrap="none" rtlCol="0">
            <a:spAutoFit/>
          </a:bodyPr>
          <a:lstStyle/>
          <a:p>
            <a:r>
              <a:rPr lang="en-US" sz="1400" dirty="0" smtClean="0"/>
              <a:t>Abdo+’09</a:t>
            </a:r>
            <a:endParaRPr lang="en-US" sz="1400" dirty="0"/>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44500" y="187324"/>
            <a:ext cx="8394700" cy="663575"/>
          </a:xfrm>
        </p:spPr>
        <p:txBody>
          <a:bodyPr/>
          <a:lstStyle/>
          <a:p>
            <a:r>
              <a:rPr lang="en-US" sz="2400" dirty="0" smtClean="0">
                <a:solidFill>
                  <a:srgbClr val="1F497D"/>
                </a:solidFill>
                <a:ea typeface="ＭＳ Ｐゴシック" pitchFamily="-108" charset="-128"/>
                <a:cs typeface="ＭＳ Ｐゴシック" pitchFamily="-108" charset="-128"/>
              </a:rPr>
              <a:t>Fermi/LAT: </a:t>
            </a:r>
            <a:r>
              <a:rPr lang="en-US" sz="2400" dirty="0" smtClean="0">
                <a:solidFill>
                  <a:srgbClr val="1F497D"/>
                </a:solidFill>
              </a:rPr>
              <a:t>Diffuse </a:t>
            </a:r>
            <a:r>
              <a:rPr lang="en-US" sz="2400" dirty="0" err="1" smtClean="0">
                <a:solidFill>
                  <a:srgbClr val="1F497D"/>
                </a:solidFill>
              </a:rPr>
              <a:t>γ</a:t>
            </a:r>
            <a:r>
              <a:rPr lang="en-US" sz="2400" dirty="0" smtClean="0">
                <a:solidFill>
                  <a:srgbClr val="1F497D"/>
                </a:solidFill>
              </a:rPr>
              <a:t>-ray Emission from the Local Gas</a:t>
            </a:r>
            <a:endParaRPr lang="en-US" sz="2400" dirty="0">
              <a:solidFill>
                <a:srgbClr val="1F497D"/>
              </a:solidFill>
            </a:endParaRPr>
          </a:p>
        </p:txBody>
      </p:sp>
      <p:sp>
        <p:nvSpPr>
          <p:cNvPr id="3" name="Content Placeholder 2"/>
          <p:cNvSpPr>
            <a:spLocks noGrp="1"/>
          </p:cNvSpPr>
          <p:nvPr>
            <p:ph idx="1"/>
          </p:nvPr>
        </p:nvSpPr>
        <p:spPr>
          <a:xfrm>
            <a:off x="5753100" y="1371600"/>
            <a:ext cx="3086100" cy="4533900"/>
          </a:xfrm>
        </p:spPr>
        <p:txBody>
          <a:bodyPr/>
          <a:lstStyle/>
          <a:p>
            <a:pPr>
              <a:lnSpc>
                <a:spcPct val="130000"/>
              </a:lnSpc>
            </a:pPr>
            <a:r>
              <a:rPr lang="en-US" dirty="0" smtClean="0">
                <a:solidFill>
                  <a:srgbClr val="1F497D"/>
                </a:solidFill>
              </a:rPr>
              <a:t>The spectrum of the local gas, after the subtraction of the IC emission, agrees well with the model</a:t>
            </a:r>
          </a:p>
          <a:p>
            <a:pPr>
              <a:lnSpc>
                <a:spcPct val="130000"/>
              </a:lnSpc>
            </a:pPr>
            <a:r>
              <a:rPr lang="en-US" dirty="0" smtClean="0">
                <a:solidFill>
                  <a:srgbClr val="1F497D"/>
                </a:solidFill>
              </a:rPr>
              <a:t>Confirms that the local proton spectrum is similar to that from direct measurements </a:t>
            </a:r>
            <a:endParaRPr lang="en-US" dirty="0">
              <a:solidFill>
                <a:srgbClr val="1F497D"/>
              </a:solidFill>
            </a:endParaRPr>
          </a:p>
        </p:txBody>
      </p:sp>
      <p:pic>
        <p:nvPicPr>
          <p:cNvPr id="5" name="Picture 4"/>
          <p:cNvPicPr>
            <a:picLocks noChangeAspect="1"/>
          </p:cNvPicPr>
          <p:nvPr/>
        </p:nvPicPr>
        <p:blipFill>
          <a:blip r:embed="rId2"/>
          <a:srcRect l="3680" t="1210" r="3463" b="29887"/>
          <a:stretch>
            <a:fillRect/>
          </a:stretch>
        </p:blipFill>
        <p:spPr>
          <a:xfrm>
            <a:off x="203200" y="1270000"/>
            <a:ext cx="5448300" cy="3708400"/>
          </a:xfrm>
          <a:prstGeom prst="rect">
            <a:avLst/>
          </a:prstGeom>
          <a:effectLst>
            <a:outerShdw blurRad="50800" dist="38100" dir="2700000">
              <a:srgbClr val="000000">
                <a:alpha val="43000"/>
              </a:srgbClr>
            </a:outerShdw>
          </a:effectLst>
        </p:spPr>
      </p:pic>
      <p:sp>
        <p:nvSpPr>
          <p:cNvPr id="6" name="TextBox 5"/>
          <p:cNvSpPr txBox="1"/>
          <p:nvPr/>
        </p:nvSpPr>
        <p:spPr>
          <a:xfrm>
            <a:off x="939800" y="4089400"/>
            <a:ext cx="960144" cy="361637"/>
          </a:xfrm>
          <a:prstGeom prst="rect">
            <a:avLst/>
          </a:prstGeom>
          <a:noFill/>
        </p:spPr>
        <p:txBody>
          <a:bodyPr wrap="none" rtlCol="0">
            <a:spAutoFit/>
          </a:bodyPr>
          <a:lstStyle/>
          <a:p>
            <a:r>
              <a:rPr lang="en-US" sz="1400" dirty="0" smtClean="0"/>
              <a:t>Abdo+’09</a:t>
            </a:r>
            <a:endParaRPr lang="en-US" sz="1400" dirty="0"/>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36525"/>
            <a:ext cx="8305799" cy="533400"/>
          </a:xfrm>
        </p:spPr>
        <p:txBody>
          <a:bodyPr/>
          <a:lstStyle/>
          <a:p>
            <a:r>
              <a:rPr lang="en-US" dirty="0" smtClean="0">
                <a:solidFill>
                  <a:srgbClr val="1F497D"/>
                </a:solidFill>
              </a:rPr>
              <a:t>Morphology of the Diffuse Emission @ 150 </a:t>
            </a:r>
            <a:r>
              <a:rPr lang="en-US" dirty="0" err="1" smtClean="0">
                <a:solidFill>
                  <a:srgbClr val="1F497D"/>
                </a:solidFill>
              </a:rPr>
              <a:t>GeV</a:t>
            </a:r>
            <a:endParaRPr lang="en-US" dirty="0">
              <a:solidFill>
                <a:srgbClr val="1F497D"/>
              </a:solidFill>
            </a:endParaRPr>
          </a:p>
        </p:txBody>
      </p:sp>
      <p:sp>
        <p:nvSpPr>
          <p:cNvPr id="3" name="Content Placeholder 2"/>
          <p:cNvSpPr>
            <a:spLocks noGrp="1"/>
          </p:cNvSpPr>
          <p:nvPr>
            <p:ph idx="1"/>
          </p:nvPr>
        </p:nvSpPr>
        <p:spPr>
          <a:xfrm>
            <a:off x="317500" y="1384300"/>
            <a:ext cx="1892300" cy="3365500"/>
          </a:xfrm>
        </p:spPr>
        <p:txBody>
          <a:bodyPr/>
          <a:lstStyle/>
          <a:p>
            <a:pPr>
              <a:buNone/>
            </a:pPr>
            <a:r>
              <a:rPr lang="en-US" dirty="0" smtClean="0">
                <a:solidFill>
                  <a:srgbClr val="1F497D"/>
                </a:solidFill>
              </a:rPr>
              <a:t>Conventional</a:t>
            </a:r>
          </a:p>
          <a:p>
            <a:pPr>
              <a:buNone/>
            </a:pPr>
            <a:endParaRPr lang="en-US" dirty="0" smtClean="0">
              <a:solidFill>
                <a:srgbClr val="1F497D"/>
              </a:solidFill>
            </a:endParaRPr>
          </a:p>
          <a:p>
            <a:pPr>
              <a:buNone/>
            </a:pPr>
            <a:endParaRPr lang="en-US" dirty="0" smtClean="0">
              <a:solidFill>
                <a:srgbClr val="1F497D"/>
              </a:solidFill>
            </a:endParaRPr>
          </a:p>
          <a:p>
            <a:pPr>
              <a:buNone/>
            </a:pPr>
            <a:endParaRPr lang="en-US" dirty="0" smtClean="0">
              <a:solidFill>
                <a:srgbClr val="1F497D"/>
              </a:solidFill>
            </a:endParaRPr>
          </a:p>
          <a:p>
            <a:pPr>
              <a:buNone/>
            </a:pPr>
            <a:endParaRPr lang="en-US" dirty="0" smtClean="0">
              <a:solidFill>
                <a:srgbClr val="1F497D"/>
              </a:solidFill>
            </a:endParaRPr>
          </a:p>
          <a:p>
            <a:pPr>
              <a:buNone/>
            </a:pPr>
            <a:endParaRPr lang="en-US" dirty="0" smtClean="0">
              <a:solidFill>
                <a:srgbClr val="1F497D"/>
              </a:solidFill>
            </a:endParaRPr>
          </a:p>
          <a:p>
            <a:pPr>
              <a:buNone/>
            </a:pPr>
            <a:endParaRPr lang="en-US" dirty="0" smtClean="0">
              <a:solidFill>
                <a:srgbClr val="1F497D"/>
              </a:solidFill>
            </a:endParaRPr>
          </a:p>
          <a:p>
            <a:pPr>
              <a:buNone/>
            </a:pPr>
            <a:endParaRPr lang="en-US" dirty="0" smtClean="0">
              <a:solidFill>
                <a:srgbClr val="1F497D"/>
              </a:solidFill>
            </a:endParaRPr>
          </a:p>
          <a:p>
            <a:pPr>
              <a:buNone/>
            </a:pPr>
            <a:r>
              <a:rPr lang="en-US" dirty="0" smtClean="0">
                <a:solidFill>
                  <a:srgbClr val="1F497D"/>
                </a:solidFill>
              </a:rPr>
              <a:t>Dark Matter</a:t>
            </a:r>
            <a:endParaRPr lang="en-US" dirty="0">
              <a:solidFill>
                <a:srgbClr val="1F497D"/>
              </a:solidFill>
            </a:endParaRPr>
          </a:p>
        </p:txBody>
      </p:sp>
      <p:pic>
        <p:nvPicPr>
          <p:cNvPr id="4" name="Picture 3"/>
          <p:cNvPicPr>
            <a:picLocks noChangeAspect="1"/>
          </p:cNvPicPr>
          <p:nvPr/>
        </p:nvPicPr>
        <p:blipFill>
          <a:blip r:embed="rId2"/>
          <a:stretch>
            <a:fillRect/>
          </a:stretch>
        </p:blipFill>
        <p:spPr>
          <a:xfrm>
            <a:off x="1943170" y="1028700"/>
            <a:ext cx="7162730" cy="5416939"/>
          </a:xfrm>
          <a:prstGeom prst="rect">
            <a:avLst/>
          </a:prstGeom>
        </p:spPr>
      </p:pic>
      <p:sp>
        <p:nvSpPr>
          <p:cNvPr id="5" name="TextBox 4"/>
          <p:cNvSpPr txBox="1"/>
          <p:nvPr/>
        </p:nvSpPr>
        <p:spPr>
          <a:xfrm>
            <a:off x="7769195" y="5651500"/>
            <a:ext cx="1373218" cy="361637"/>
          </a:xfrm>
          <a:prstGeom prst="rect">
            <a:avLst/>
          </a:prstGeom>
          <a:noFill/>
        </p:spPr>
        <p:txBody>
          <a:bodyPr wrap="none" rtlCol="0">
            <a:spAutoFit/>
          </a:bodyPr>
          <a:lstStyle/>
          <a:p>
            <a:r>
              <a:rPr lang="en-US" sz="1400" dirty="0" smtClean="0">
                <a:solidFill>
                  <a:srgbClr val="1F497D"/>
                </a:solidFill>
              </a:rPr>
              <a:t>Regis&amp;Ullio’09</a:t>
            </a:r>
            <a:endParaRPr lang="en-US" sz="1400" dirty="0">
              <a:solidFill>
                <a:srgbClr val="1F497D"/>
              </a:solidFill>
            </a:endParaRPr>
          </a:p>
        </p:txBody>
      </p:sp>
      <p:sp>
        <p:nvSpPr>
          <p:cNvPr id="6" name="Rectangle 5"/>
          <p:cNvSpPr/>
          <p:nvPr/>
        </p:nvSpPr>
        <p:spPr>
          <a:xfrm>
            <a:off x="2287628" y="815573"/>
            <a:ext cx="479343" cy="477054"/>
          </a:xfrm>
          <a:prstGeom prst="rect">
            <a:avLst/>
          </a:prstGeom>
        </p:spPr>
        <p:txBody>
          <a:bodyPr wrap="none">
            <a:spAutoFit/>
          </a:bodyPr>
          <a:lstStyle/>
          <a:p>
            <a:r>
              <a:rPr lang="en-US" dirty="0" smtClean="0">
                <a:solidFill>
                  <a:srgbClr val="1F497D"/>
                </a:solidFill>
              </a:rPr>
              <a:t>IC</a:t>
            </a:r>
            <a:endParaRPr lang="en-US" dirty="0">
              <a:solidFill>
                <a:srgbClr val="1F497D"/>
              </a:solidFill>
            </a:endParaRPr>
          </a:p>
        </p:txBody>
      </p:sp>
      <p:sp>
        <p:nvSpPr>
          <p:cNvPr id="7" name="Rectangle 6"/>
          <p:cNvSpPr/>
          <p:nvPr/>
        </p:nvSpPr>
        <p:spPr>
          <a:xfrm>
            <a:off x="5794760" y="828273"/>
            <a:ext cx="450080" cy="477054"/>
          </a:xfrm>
          <a:prstGeom prst="rect">
            <a:avLst/>
          </a:prstGeom>
        </p:spPr>
        <p:txBody>
          <a:bodyPr wrap="none">
            <a:spAutoFit/>
          </a:bodyPr>
          <a:lstStyle/>
          <a:p>
            <a:r>
              <a:rPr lang="en-US" dirty="0" smtClean="0">
                <a:solidFill>
                  <a:srgbClr val="1F497D"/>
                </a:solidFill>
              </a:rPr>
              <a:t>π</a:t>
            </a:r>
            <a:r>
              <a:rPr lang="en-US" baseline="30000" dirty="0" smtClean="0">
                <a:solidFill>
                  <a:srgbClr val="1F497D"/>
                </a:solidFill>
              </a:rPr>
              <a:t>0</a:t>
            </a:r>
            <a:endParaRPr lang="en-US" dirty="0">
              <a:solidFill>
                <a:srgbClr val="1F497D"/>
              </a:solidFill>
            </a:endParaRPr>
          </a:p>
        </p:txBody>
      </p:sp>
      <p:sp>
        <p:nvSpPr>
          <p:cNvPr id="8" name="Rectangle 7"/>
          <p:cNvSpPr/>
          <p:nvPr/>
        </p:nvSpPr>
        <p:spPr>
          <a:xfrm>
            <a:off x="2554328" y="3584173"/>
            <a:ext cx="479343" cy="477054"/>
          </a:xfrm>
          <a:prstGeom prst="rect">
            <a:avLst/>
          </a:prstGeom>
        </p:spPr>
        <p:txBody>
          <a:bodyPr wrap="none">
            <a:spAutoFit/>
          </a:bodyPr>
          <a:lstStyle/>
          <a:p>
            <a:r>
              <a:rPr lang="en-US" dirty="0" smtClean="0">
                <a:solidFill>
                  <a:srgbClr val="1F497D"/>
                </a:solidFill>
              </a:rPr>
              <a:t>IC</a:t>
            </a:r>
            <a:endParaRPr lang="en-US" dirty="0">
              <a:solidFill>
                <a:srgbClr val="1F497D"/>
              </a:solidFill>
            </a:endParaRPr>
          </a:p>
        </p:txBody>
      </p:sp>
      <p:sp>
        <p:nvSpPr>
          <p:cNvPr id="9" name="Rectangle 8"/>
          <p:cNvSpPr/>
          <p:nvPr/>
        </p:nvSpPr>
        <p:spPr>
          <a:xfrm>
            <a:off x="6061460" y="3596873"/>
            <a:ext cx="450080" cy="477054"/>
          </a:xfrm>
          <a:prstGeom prst="rect">
            <a:avLst/>
          </a:prstGeom>
        </p:spPr>
        <p:txBody>
          <a:bodyPr wrap="none">
            <a:spAutoFit/>
          </a:bodyPr>
          <a:lstStyle/>
          <a:p>
            <a:r>
              <a:rPr lang="en-US" dirty="0" smtClean="0">
                <a:solidFill>
                  <a:srgbClr val="1F497D"/>
                </a:solidFill>
              </a:rPr>
              <a:t>π</a:t>
            </a:r>
            <a:r>
              <a:rPr lang="en-US" baseline="30000" dirty="0" smtClean="0">
                <a:solidFill>
                  <a:srgbClr val="1F497D"/>
                </a:solidFill>
              </a:rPr>
              <a:t>0</a:t>
            </a:r>
            <a:endParaRPr lang="en-US" dirty="0">
              <a:solidFill>
                <a:srgbClr val="1F497D"/>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TeV Particle Astrophysics 2009</a:t>
            </a:r>
            <a:endParaRPr lang="en-US">
              <a:ea typeface="Arial" charset="0"/>
              <a:cs typeface="Arial" charset="0"/>
            </a:endParaRPr>
          </a:p>
          <a:p>
            <a:r>
              <a:rPr lang="en-US"/>
              <a:t>Page </a:t>
            </a:r>
            <a:fld id="{98B42B9B-AF66-A24C-B4FE-8417629D3743}" type="slidenum">
              <a:rPr lang="en-US"/>
              <a:pPr/>
              <a:t>5</a:t>
            </a:fld>
            <a:endParaRPr lang="en-US"/>
          </a:p>
          <a:p>
            <a:pPr algn="r"/>
            <a:endParaRPr lang="en-US"/>
          </a:p>
        </p:txBody>
      </p:sp>
      <p:sp>
        <p:nvSpPr>
          <p:cNvPr id="60418" name="Rectangle 2"/>
          <p:cNvSpPr>
            <a:spLocks noGrp="1" noChangeArrowheads="1"/>
          </p:cNvSpPr>
          <p:nvPr>
            <p:ph type="title"/>
          </p:nvPr>
        </p:nvSpPr>
        <p:spPr/>
        <p:txBody>
          <a:bodyPr/>
          <a:lstStyle/>
          <a:p>
            <a:r>
              <a:rPr lang="en-US" dirty="0">
                <a:solidFill>
                  <a:schemeClr val="tx1">
                    <a:lumMod val="65000"/>
                    <a:lumOff val="35000"/>
                  </a:schemeClr>
                </a:solidFill>
              </a:rPr>
              <a:t>A Particle Physicist’s View (pre ~2000)</a:t>
            </a:r>
          </a:p>
        </p:txBody>
      </p:sp>
      <p:sp>
        <p:nvSpPr>
          <p:cNvPr id="60419" name="Rectangle 3"/>
          <p:cNvSpPr>
            <a:spLocks noGrp="1" noChangeArrowheads="1"/>
          </p:cNvSpPr>
          <p:nvPr>
            <p:ph type="body" idx="1"/>
          </p:nvPr>
        </p:nvSpPr>
        <p:spPr/>
        <p:txBody>
          <a:bodyPr/>
          <a:lstStyle/>
          <a:p>
            <a:r>
              <a:rPr lang="en-US" dirty="0">
                <a:solidFill>
                  <a:schemeClr val="tx1">
                    <a:lumMod val="65000"/>
                    <a:lumOff val="35000"/>
                  </a:schemeClr>
                </a:solidFill>
              </a:rPr>
              <a:t>An Astronomer does stamp collecting</a:t>
            </a:r>
          </a:p>
          <a:p>
            <a:r>
              <a:rPr lang="en-US" dirty="0">
                <a:solidFill>
                  <a:schemeClr val="tx1">
                    <a:lumMod val="65000"/>
                    <a:lumOff val="35000"/>
                  </a:schemeClr>
                </a:solidFill>
              </a:rPr>
              <a:t>An Astrophysicist does engineering</a:t>
            </a:r>
          </a:p>
          <a:p>
            <a:r>
              <a:rPr lang="en-US" dirty="0">
                <a:solidFill>
                  <a:schemeClr val="tx1">
                    <a:lumMod val="65000"/>
                    <a:lumOff val="35000"/>
                  </a:schemeClr>
                </a:solidFill>
              </a:rPr>
              <a:t>A Particle physicist does fundamental science</a:t>
            </a:r>
          </a:p>
          <a:p>
            <a:endParaRPr lang="en-US" dirty="0">
              <a:solidFill>
                <a:schemeClr val="tx1">
                  <a:lumMod val="65000"/>
                  <a:lumOff val="35000"/>
                </a:schemeClr>
              </a:solidFill>
            </a:endParaRPr>
          </a:p>
          <a:p>
            <a:pPr lvl="4"/>
            <a:r>
              <a:rPr lang="en-US" sz="2800" dirty="0">
                <a:solidFill>
                  <a:schemeClr val="tx1">
                    <a:lumMod val="65000"/>
                    <a:lumOff val="35000"/>
                  </a:schemeClr>
                </a:solidFill>
              </a:rPr>
              <a:t>.....we have been humbled!</a:t>
            </a:r>
          </a:p>
          <a:p>
            <a:endParaRPr lang="en-US" sz="2800" dirty="0">
              <a:solidFill>
                <a:schemeClr val="tx1">
                  <a:lumMod val="65000"/>
                  <a:lumOff val="35000"/>
                </a:schemeClr>
              </a:solidFill>
            </a:endParaRPr>
          </a:p>
        </p:txBody>
      </p:sp>
      <p:sp>
        <p:nvSpPr>
          <p:cNvPr id="5" name="TextBox 4"/>
          <p:cNvSpPr txBox="1"/>
          <p:nvPr/>
        </p:nvSpPr>
        <p:spPr>
          <a:xfrm>
            <a:off x="6413500" y="4752573"/>
            <a:ext cx="2329634" cy="630942"/>
          </a:xfrm>
          <a:prstGeom prst="rect">
            <a:avLst/>
          </a:prstGeom>
          <a:noFill/>
        </p:spPr>
        <p:txBody>
          <a:bodyPr wrap="none" rtlCol="0">
            <a:spAutoFit/>
          </a:bodyPr>
          <a:lstStyle/>
          <a:p>
            <a:r>
              <a:rPr lang="en-US" sz="2800" dirty="0" smtClean="0">
                <a:solidFill>
                  <a:srgbClr val="595959"/>
                </a:solidFill>
                <a:latin typeface="Helvetica"/>
                <a:cs typeface="Helvetica"/>
              </a:rPr>
              <a:t>− </a:t>
            </a:r>
            <a:r>
              <a:rPr lang="en-US" sz="2800" dirty="0" err="1" smtClean="0">
                <a:solidFill>
                  <a:srgbClr val="595959"/>
                </a:solidFill>
                <a:latin typeface="Helvetica"/>
                <a:cs typeface="Helvetica"/>
              </a:rPr>
              <a:t>Persis</a:t>
            </a:r>
            <a:r>
              <a:rPr lang="en-US" sz="2800" dirty="0" smtClean="0">
                <a:solidFill>
                  <a:srgbClr val="595959"/>
                </a:solidFill>
                <a:latin typeface="Helvetica"/>
                <a:cs typeface="Helvetica"/>
              </a:rPr>
              <a:t> </a:t>
            </a:r>
            <a:r>
              <a:rPr lang="en-US" sz="2800" dirty="0" err="1" smtClean="0">
                <a:solidFill>
                  <a:srgbClr val="595959"/>
                </a:solidFill>
                <a:latin typeface="Helvetica"/>
                <a:cs typeface="Helvetica"/>
              </a:rPr>
              <a:t>Drell</a:t>
            </a:r>
            <a:endParaRPr lang="en-US" sz="2800" dirty="0">
              <a:solidFill>
                <a:srgbClr val="595959"/>
              </a:solidFill>
              <a:latin typeface="Helvetica"/>
              <a:cs typeface="Helvetica"/>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7890" name="Picture 31" descr="The_fermi_sources.png"/>
          <p:cNvPicPr>
            <a:picLocks noChangeAspect="1"/>
          </p:cNvPicPr>
          <p:nvPr/>
        </p:nvPicPr>
        <p:blipFill>
          <a:blip r:embed="rId2"/>
          <a:srcRect/>
          <a:stretch>
            <a:fillRect/>
          </a:stretch>
        </p:blipFill>
        <p:spPr bwMode="auto">
          <a:xfrm>
            <a:off x="0" y="2051244"/>
            <a:ext cx="9144000" cy="3732960"/>
          </a:xfrm>
          <a:prstGeom prst="rect">
            <a:avLst/>
          </a:prstGeom>
          <a:solidFill>
            <a:schemeClr val="bg1"/>
          </a:solidFill>
          <a:ln w="9525">
            <a:noFill/>
            <a:miter lim="800000"/>
            <a:headEnd/>
            <a:tailEnd/>
          </a:ln>
          <a:effectLst>
            <a:outerShdw blurRad="50800" dist="38100" dir="2700000">
              <a:srgbClr val="000000">
                <a:alpha val="43000"/>
              </a:srgbClr>
            </a:outerShdw>
          </a:effectLst>
        </p:spPr>
      </p:pic>
      <p:sp>
        <p:nvSpPr>
          <p:cNvPr id="37891" name="TextBox 4"/>
          <p:cNvSpPr txBox="1">
            <a:spLocks noChangeArrowheads="1"/>
          </p:cNvSpPr>
          <p:nvPr/>
        </p:nvSpPr>
        <p:spPr bwMode="auto">
          <a:xfrm>
            <a:off x="3683000" y="1540256"/>
            <a:ext cx="1417782" cy="489124"/>
          </a:xfrm>
          <a:prstGeom prst="rect">
            <a:avLst/>
          </a:prstGeom>
          <a:noFill/>
          <a:ln w="9525">
            <a:noFill/>
            <a:miter lim="800000"/>
            <a:headEnd/>
            <a:tailEnd/>
          </a:ln>
        </p:spPr>
        <p:txBody>
          <a:bodyPr wrap="square" lIns="82058" tIns="41029" rIns="82058" bIns="41029">
            <a:prstTxWarp prst="textNoShape">
              <a:avLst/>
            </a:prstTxWarp>
            <a:spAutoFit/>
          </a:bodyPr>
          <a:lstStyle/>
          <a:p>
            <a:pPr algn="ctr">
              <a:lnSpc>
                <a:spcPct val="100000"/>
              </a:lnSpc>
            </a:pPr>
            <a:r>
              <a:rPr lang="en-US" sz="1200" u="sng" dirty="0" err="1" smtClean="0">
                <a:solidFill>
                  <a:srgbClr val="1F497D"/>
                </a:solidFill>
              </a:rPr>
              <a:t>Geminga</a:t>
            </a:r>
            <a:r>
              <a:rPr lang="en-US" sz="1200" dirty="0" smtClean="0">
                <a:solidFill>
                  <a:srgbClr val="1F497D"/>
                </a:solidFill>
              </a:rPr>
              <a:t> pulsar</a:t>
            </a:r>
            <a:endParaRPr lang="en-US" sz="1200" dirty="0">
              <a:solidFill>
                <a:srgbClr val="1F497D"/>
              </a:solidFill>
            </a:endParaRPr>
          </a:p>
          <a:p>
            <a:pPr algn="ctr">
              <a:lnSpc>
                <a:spcPct val="100000"/>
              </a:lnSpc>
            </a:pPr>
            <a:r>
              <a:rPr lang="en-US" sz="1200" dirty="0" err="1">
                <a:solidFill>
                  <a:srgbClr val="1F497D"/>
                </a:solidFill>
              </a:rPr>
              <a:t>Milagro</a:t>
            </a:r>
            <a:r>
              <a:rPr lang="en-US" sz="1200" dirty="0">
                <a:solidFill>
                  <a:srgbClr val="1F497D"/>
                </a:solidFill>
              </a:rPr>
              <a:t> C3</a:t>
            </a:r>
          </a:p>
        </p:txBody>
      </p:sp>
      <p:sp>
        <p:nvSpPr>
          <p:cNvPr id="37892" name="TextBox 5"/>
          <p:cNvSpPr txBox="1">
            <a:spLocks noChangeArrowheads="1"/>
          </p:cNvSpPr>
          <p:nvPr/>
        </p:nvSpPr>
        <p:spPr bwMode="auto">
          <a:xfrm>
            <a:off x="3613727" y="5758990"/>
            <a:ext cx="1593273" cy="673790"/>
          </a:xfrm>
          <a:prstGeom prst="rect">
            <a:avLst/>
          </a:prstGeom>
          <a:noFill/>
          <a:ln w="9525">
            <a:noFill/>
            <a:miter lim="800000"/>
            <a:headEnd/>
            <a:tailEnd/>
          </a:ln>
        </p:spPr>
        <p:txBody>
          <a:bodyPr lIns="82058" tIns="41029" rIns="82058" bIns="41029">
            <a:prstTxWarp prst="textNoShape">
              <a:avLst/>
            </a:prstTxWarp>
            <a:spAutoFit/>
          </a:bodyPr>
          <a:lstStyle/>
          <a:p>
            <a:pPr algn="ctr">
              <a:lnSpc>
                <a:spcPct val="100000"/>
              </a:lnSpc>
            </a:pPr>
            <a:r>
              <a:rPr lang="en-US" sz="1200" u="sng" dirty="0">
                <a:solidFill>
                  <a:srgbClr val="1F497D"/>
                </a:solidFill>
              </a:rPr>
              <a:t>Pulsar (AGILE/Fermi)</a:t>
            </a:r>
          </a:p>
          <a:p>
            <a:pPr algn="ctr">
              <a:lnSpc>
                <a:spcPct val="100000"/>
              </a:lnSpc>
            </a:pPr>
            <a:r>
              <a:rPr lang="en-US" sz="1200" dirty="0">
                <a:solidFill>
                  <a:srgbClr val="1F497D"/>
                </a:solidFill>
              </a:rPr>
              <a:t>MGRO 2019+37</a:t>
            </a:r>
          </a:p>
        </p:txBody>
      </p:sp>
      <p:sp>
        <p:nvSpPr>
          <p:cNvPr id="37893" name="TextBox 6"/>
          <p:cNvSpPr txBox="1">
            <a:spLocks noChangeArrowheads="1"/>
          </p:cNvSpPr>
          <p:nvPr/>
        </p:nvSpPr>
        <p:spPr bwMode="auto">
          <a:xfrm>
            <a:off x="5143500" y="5758990"/>
            <a:ext cx="1828800" cy="932323"/>
          </a:xfrm>
          <a:prstGeom prst="rect">
            <a:avLst/>
          </a:prstGeom>
          <a:noFill/>
          <a:ln w="9525">
            <a:noFill/>
            <a:miter lim="800000"/>
            <a:headEnd/>
            <a:tailEnd/>
          </a:ln>
        </p:spPr>
        <p:txBody>
          <a:bodyPr wrap="square" lIns="82058" tIns="41029" rIns="82058" bIns="41029">
            <a:prstTxWarp prst="textNoShape">
              <a:avLst/>
            </a:prstTxWarp>
            <a:spAutoFit/>
          </a:bodyPr>
          <a:lstStyle/>
          <a:p>
            <a:pPr algn="ctr">
              <a:lnSpc>
                <a:spcPct val="100000"/>
              </a:lnSpc>
            </a:pPr>
            <a:r>
              <a:rPr lang="en-US" sz="1200" u="sng" dirty="0">
                <a:solidFill>
                  <a:srgbClr val="1F497D"/>
                </a:solidFill>
              </a:rPr>
              <a:t>Fermi Pulsar</a:t>
            </a:r>
            <a:endParaRPr lang="en-US" sz="1200" u="sng" dirty="0" smtClean="0">
              <a:solidFill>
                <a:srgbClr val="1F497D"/>
              </a:solidFill>
            </a:endParaRPr>
          </a:p>
          <a:p>
            <a:pPr algn="ctr">
              <a:lnSpc>
                <a:spcPct val="100000"/>
              </a:lnSpc>
            </a:pPr>
            <a:r>
              <a:rPr lang="en-US" sz="1200" dirty="0" smtClean="0">
                <a:solidFill>
                  <a:srgbClr val="1F497D"/>
                </a:solidFill>
              </a:rPr>
              <a:t>SNR </a:t>
            </a:r>
            <a:r>
              <a:rPr lang="en-US" sz="1200" dirty="0" err="1" smtClean="0">
                <a:solidFill>
                  <a:srgbClr val="1F497D"/>
                </a:solidFill>
                <a:latin typeface="Symbol" charset="2"/>
                <a:ea typeface="Symbol" charset="2"/>
                <a:cs typeface="Symbol" charset="2"/>
              </a:rPr>
              <a:t>g</a:t>
            </a:r>
            <a:r>
              <a:rPr lang="en-US" sz="1200" dirty="0" smtClean="0">
                <a:solidFill>
                  <a:srgbClr val="1F497D"/>
                </a:solidFill>
                <a:latin typeface="Symbol" charset="2"/>
                <a:ea typeface="Symbol" charset="2"/>
                <a:cs typeface="Symbol" charset="2"/>
              </a:rPr>
              <a:t> </a:t>
            </a:r>
            <a:r>
              <a:rPr lang="en-US" sz="1200" dirty="0" err="1" smtClean="0">
                <a:solidFill>
                  <a:srgbClr val="1F497D"/>
                </a:solidFill>
              </a:rPr>
              <a:t>Cygni</a:t>
            </a:r>
            <a:endParaRPr lang="en-US" sz="1200" dirty="0" smtClean="0">
              <a:solidFill>
                <a:srgbClr val="1F497D"/>
              </a:solidFill>
            </a:endParaRPr>
          </a:p>
          <a:p>
            <a:pPr algn="ctr">
              <a:lnSpc>
                <a:spcPct val="100000"/>
              </a:lnSpc>
            </a:pPr>
            <a:r>
              <a:rPr lang="en-US" sz="1200" u="sng" dirty="0">
                <a:solidFill>
                  <a:srgbClr val="1F497D"/>
                </a:solidFill>
              </a:rPr>
              <a:t>Fermi Pulsar</a:t>
            </a:r>
          </a:p>
          <a:p>
            <a:pPr algn="ctr">
              <a:lnSpc>
                <a:spcPct val="100000"/>
              </a:lnSpc>
            </a:pPr>
            <a:r>
              <a:rPr lang="en-US" sz="1200" dirty="0" smtClean="0">
                <a:solidFill>
                  <a:srgbClr val="1F497D"/>
                </a:solidFill>
              </a:rPr>
              <a:t>HESS, </a:t>
            </a:r>
            <a:r>
              <a:rPr lang="en-US" sz="1200" dirty="0" err="1" smtClean="0">
                <a:solidFill>
                  <a:srgbClr val="1F497D"/>
                </a:solidFill>
              </a:rPr>
              <a:t>Milagro</a:t>
            </a:r>
            <a:r>
              <a:rPr lang="en-US" sz="1200" dirty="0" smtClean="0">
                <a:solidFill>
                  <a:srgbClr val="1F497D"/>
                </a:solidFill>
              </a:rPr>
              <a:t>, Magic</a:t>
            </a:r>
          </a:p>
        </p:txBody>
      </p:sp>
      <p:sp>
        <p:nvSpPr>
          <p:cNvPr id="37894" name="TextBox 7"/>
          <p:cNvSpPr txBox="1">
            <a:spLocks noChangeArrowheads="1"/>
          </p:cNvSpPr>
          <p:nvPr/>
        </p:nvSpPr>
        <p:spPr bwMode="auto">
          <a:xfrm>
            <a:off x="7205518" y="5758990"/>
            <a:ext cx="1352041" cy="932323"/>
          </a:xfrm>
          <a:prstGeom prst="rect">
            <a:avLst/>
          </a:prstGeom>
          <a:noFill/>
          <a:ln w="9525">
            <a:noFill/>
            <a:miter lim="800000"/>
            <a:headEnd/>
            <a:tailEnd/>
          </a:ln>
        </p:spPr>
        <p:txBody>
          <a:bodyPr wrap="square" lIns="82058" tIns="41029" rIns="82058" bIns="41029">
            <a:prstTxWarp prst="textNoShape">
              <a:avLst/>
            </a:prstTxWarp>
            <a:spAutoFit/>
          </a:bodyPr>
          <a:lstStyle/>
          <a:p>
            <a:pPr algn="ctr">
              <a:lnSpc>
                <a:spcPct val="100000"/>
              </a:lnSpc>
            </a:pPr>
            <a:r>
              <a:rPr lang="en-US" sz="1200" u="sng" dirty="0">
                <a:solidFill>
                  <a:srgbClr val="1F497D"/>
                </a:solidFill>
              </a:rPr>
              <a:t>Fermi Pulsar</a:t>
            </a:r>
          </a:p>
          <a:p>
            <a:pPr algn="ctr">
              <a:lnSpc>
                <a:spcPct val="100000"/>
              </a:lnSpc>
            </a:pPr>
            <a:r>
              <a:rPr lang="en-US" sz="1200" dirty="0" err="1">
                <a:solidFill>
                  <a:srgbClr val="1F497D"/>
                </a:solidFill>
              </a:rPr>
              <a:t>Milagro</a:t>
            </a:r>
            <a:r>
              <a:rPr lang="en-US" sz="1200" dirty="0">
                <a:solidFill>
                  <a:srgbClr val="1F497D"/>
                </a:solidFill>
              </a:rPr>
              <a:t> (C4)</a:t>
            </a:r>
          </a:p>
          <a:p>
            <a:pPr algn="ctr">
              <a:lnSpc>
                <a:spcPct val="100000"/>
              </a:lnSpc>
            </a:pPr>
            <a:r>
              <a:rPr lang="en-US" sz="1200" dirty="0">
                <a:solidFill>
                  <a:srgbClr val="1F497D"/>
                </a:solidFill>
              </a:rPr>
              <a:t>3EG 2227+6122</a:t>
            </a:r>
          </a:p>
          <a:p>
            <a:pPr algn="ctr">
              <a:lnSpc>
                <a:spcPct val="100000"/>
              </a:lnSpc>
            </a:pPr>
            <a:r>
              <a:rPr lang="en-US" sz="1200" dirty="0">
                <a:solidFill>
                  <a:srgbClr val="1F497D"/>
                </a:solidFill>
              </a:rPr>
              <a:t>Boomerang PWN</a:t>
            </a:r>
          </a:p>
        </p:txBody>
      </p:sp>
      <p:sp>
        <p:nvSpPr>
          <p:cNvPr id="37895" name="TextBox 8"/>
          <p:cNvSpPr txBox="1">
            <a:spLocks noChangeArrowheads="1"/>
          </p:cNvSpPr>
          <p:nvPr/>
        </p:nvSpPr>
        <p:spPr bwMode="auto">
          <a:xfrm>
            <a:off x="0" y="1579850"/>
            <a:ext cx="1663699" cy="489124"/>
          </a:xfrm>
          <a:prstGeom prst="rect">
            <a:avLst/>
          </a:prstGeom>
          <a:noFill/>
          <a:ln w="9525">
            <a:noFill/>
            <a:miter lim="800000"/>
            <a:headEnd/>
            <a:tailEnd/>
          </a:ln>
        </p:spPr>
        <p:txBody>
          <a:bodyPr wrap="square" lIns="82058" tIns="41029" rIns="82058" bIns="41029">
            <a:prstTxWarp prst="textNoShape">
              <a:avLst/>
            </a:prstTxWarp>
            <a:spAutoFit/>
          </a:bodyPr>
          <a:lstStyle/>
          <a:p>
            <a:pPr algn="ctr">
              <a:lnSpc>
                <a:spcPct val="100000"/>
              </a:lnSpc>
            </a:pPr>
            <a:r>
              <a:rPr lang="en-US" sz="1200" dirty="0" smtClean="0">
                <a:solidFill>
                  <a:srgbClr val="1F497D"/>
                </a:solidFill>
              </a:rPr>
              <a:t>SNR IC433</a:t>
            </a:r>
          </a:p>
          <a:p>
            <a:pPr algn="ctr">
              <a:lnSpc>
                <a:spcPct val="100000"/>
              </a:lnSpc>
            </a:pPr>
            <a:r>
              <a:rPr lang="en-US" sz="1200" dirty="0" smtClean="0">
                <a:solidFill>
                  <a:srgbClr val="1F497D"/>
                </a:solidFill>
              </a:rPr>
              <a:t>MAGIC, VERITAS</a:t>
            </a:r>
            <a:endParaRPr lang="en-US" sz="1200" dirty="0">
              <a:solidFill>
                <a:srgbClr val="1F497D"/>
              </a:solidFill>
            </a:endParaRPr>
          </a:p>
        </p:txBody>
      </p:sp>
      <p:sp>
        <p:nvSpPr>
          <p:cNvPr id="37896" name="TextBox 9"/>
          <p:cNvSpPr txBox="1">
            <a:spLocks noChangeArrowheads="1"/>
          </p:cNvSpPr>
          <p:nvPr/>
        </p:nvSpPr>
        <p:spPr bwMode="auto">
          <a:xfrm>
            <a:off x="1824182" y="1572660"/>
            <a:ext cx="1769918" cy="489124"/>
          </a:xfrm>
          <a:prstGeom prst="rect">
            <a:avLst/>
          </a:prstGeom>
          <a:noFill/>
          <a:ln w="9525">
            <a:noFill/>
            <a:miter lim="800000"/>
            <a:headEnd/>
            <a:tailEnd/>
          </a:ln>
        </p:spPr>
        <p:txBody>
          <a:bodyPr wrap="square" lIns="82058" tIns="41029" rIns="82058" bIns="41029">
            <a:prstTxWarp prst="textNoShape">
              <a:avLst/>
            </a:prstTxWarp>
            <a:spAutoFit/>
          </a:bodyPr>
          <a:lstStyle/>
          <a:p>
            <a:pPr algn="ctr">
              <a:lnSpc>
                <a:spcPct val="100000"/>
              </a:lnSpc>
            </a:pPr>
            <a:r>
              <a:rPr lang="en-US" sz="1200" u="sng" dirty="0">
                <a:solidFill>
                  <a:srgbClr val="1F497D"/>
                </a:solidFill>
              </a:rPr>
              <a:t>Radio </a:t>
            </a:r>
            <a:r>
              <a:rPr lang="en-US" sz="1200" u="sng" dirty="0" smtClean="0">
                <a:solidFill>
                  <a:srgbClr val="1F497D"/>
                </a:solidFill>
              </a:rPr>
              <a:t>pulsa</a:t>
            </a:r>
            <a:r>
              <a:rPr lang="en-US" sz="1200" dirty="0" smtClean="0">
                <a:solidFill>
                  <a:srgbClr val="1F497D"/>
                </a:solidFill>
              </a:rPr>
              <a:t>r </a:t>
            </a:r>
            <a:endParaRPr lang="en-US" sz="1200" dirty="0">
              <a:solidFill>
                <a:srgbClr val="1F497D"/>
              </a:solidFill>
            </a:endParaRPr>
          </a:p>
          <a:p>
            <a:pPr algn="ctr">
              <a:lnSpc>
                <a:spcPct val="100000"/>
              </a:lnSpc>
            </a:pPr>
            <a:r>
              <a:rPr lang="en-US" sz="1200" dirty="0">
                <a:solidFill>
                  <a:srgbClr val="1F497D"/>
                </a:solidFill>
              </a:rPr>
              <a:t>(new </a:t>
            </a:r>
            <a:r>
              <a:rPr lang="en-US" sz="1200" dirty="0" err="1">
                <a:solidFill>
                  <a:srgbClr val="1F497D"/>
                </a:solidFill>
              </a:rPr>
              <a:t>TeV</a:t>
            </a:r>
            <a:r>
              <a:rPr lang="en-US" sz="1200" dirty="0">
                <a:solidFill>
                  <a:srgbClr val="1F497D"/>
                </a:solidFill>
              </a:rPr>
              <a:t> source)</a:t>
            </a:r>
          </a:p>
        </p:txBody>
      </p:sp>
      <p:sp>
        <p:nvSpPr>
          <p:cNvPr id="37897" name="TextBox 11"/>
          <p:cNvSpPr txBox="1">
            <a:spLocks noChangeArrowheads="1"/>
          </p:cNvSpPr>
          <p:nvPr/>
        </p:nvSpPr>
        <p:spPr bwMode="auto">
          <a:xfrm>
            <a:off x="5264727" y="1513361"/>
            <a:ext cx="1731818" cy="489124"/>
          </a:xfrm>
          <a:prstGeom prst="rect">
            <a:avLst/>
          </a:prstGeom>
          <a:noFill/>
          <a:ln w="9525">
            <a:noFill/>
            <a:miter lim="800000"/>
            <a:headEnd/>
            <a:tailEnd/>
          </a:ln>
        </p:spPr>
        <p:txBody>
          <a:bodyPr lIns="82058" tIns="41029" rIns="82058" bIns="41029">
            <a:prstTxWarp prst="textNoShape">
              <a:avLst/>
            </a:prstTxWarp>
            <a:spAutoFit/>
          </a:bodyPr>
          <a:lstStyle/>
          <a:p>
            <a:pPr algn="ctr">
              <a:lnSpc>
                <a:spcPct val="100000"/>
              </a:lnSpc>
            </a:pPr>
            <a:r>
              <a:rPr lang="en-US" sz="1200" u="sng" dirty="0" err="1">
                <a:solidFill>
                  <a:srgbClr val="1F497D"/>
                </a:solidFill>
              </a:rPr>
              <a:t>unID</a:t>
            </a:r>
            <a:endParaRPr lang="en-US" sz="1200" u="sng" dirty="0">
              <a:solidFill>
                <a:srgbClr val="1F497D"/>
              </a:solidFill>
            </a:endParaRPr>
          </a:p>
          <a:p>
            <a:pPr algn="ctr">
              <a:lnSpc>
                <a:spcPct val="100000"/>
              </a:lnSpc>
            </a:pPr>
            <a:r>
              <a:rPr lang="en-US" sz="1200" dirty="0">
                <a:solidFill>
                  <a:srgbClr val="1F497D"/>
                </a:solidFill>
              </a:rPr>
              <a:t>(new </a:t>
            </a:r>
            <a:r>
              <a:rPr lang="en-US" sz="1200" dirty="0" err="1">
                <a:solidFill>
                  <a:srgbClr val="1F497D"/>
                </a:solidFill>
              </a:rPr>
              <a:t>TeV</a:t>
            </a:r>
            <a:r>
              <a:rPr lang="en-US" sz="1200" dirty="0">
                <a:solidFill>
                  <a:srgbClr val="1F497D"/>
                </a:solidFill>
              </a:rPr>
              <a:t> source)</a:t>
            </a:r>
          </a:p>
        </p:txBody>
      </p:sp>
      <p:sp>
        <p:nvSpPr>
          <p:cNvPr id="37898" name="TextBox 12"/>
          <p:cNvSpPr txBox="1">
            <a:spLocks noChangeArrowheads="1"/>
          </p:cNvSpPr>
          <p:nvPr/>
        </p:nvSpPr>
        <p:spPr bwMode="auto">
          <a:xfrm>
            <a:off x="7187046" y="908244"/>
            <a:ext cx="1731818" cy="1153922"/>
          </a:xfrm>
          <a:prstGeom prst="rect">
            <a:avLst/>
          </a:prstGeom>
          <a:noFill/>
          <a:ln w="9525">
            <a:noFill/>
            <a:miter lim="800000"/>
            <a:headEnd/>
            <a:tailEnd/>
          </a:ln>
        </p:spPr>
        <p:txBody>
          <a:bodyPr lIns="82058" tIns="41029" rIns="82058" bIns="41029">
            <a:prstTxWarp prst="textNoShape">
              <a:avLst/>
            </a:prstTxWarp>
            <a:spAutoFit/>
          </a:bodyPr>
          <a:lstStyle/>
          <a:p>
            <a:pPr algn="ctr">
              <a:lnSpc>
                <a:spcPct val="100000"/>
              </a:lnSpc>
            </a:pPr>
            <a:r>
              <a:rPr lang="en-US" sz="1200" u="sng" dirty="0" err="1">
                <a:solidFill>
                  <a:srgbClr val="1F497D"/>
                </a:solidFill>
              </a:rPr>
              <a:t>unID</a:t>
            </a:r>
            <a:endParaRPr lang="en-US" sz="1200" u="sng" dirty="0">
              <a:solidFill>
                <a:srgbClr val="1F497D"/>
              </a:solidFill>
            </a:endParaRPr>
          </a:p>
          <a:p>
            <a:pPr algn="ctr">
              <a:lnSpc>
                <a:spcPct val="100000"/>
              </a:lnSpc>
            </a:pPr>
            <a:r>
              <a:rPr lang="en-US" sz="1200" dirty="0">
                <a:solidFill>
                  <a:srgbClr val="1F497D"/>
                </a:solidFill>
              </a:rPr>
              <a:t>(new </a:t>
            </a:r>
            <a:r>
              <a:rPr lang="en-US" sz="1200" dirty="0" err="1">
                <a:solidFill>
                  <a:srgbClr val="1F497D"/>
                </a:solidFill>
              </a:rPr>
              <a:t>TeV</a:t>
            </a:r>
            <a:r>
              <a:rPr lang="en-US" sz="1200" dirty="0">
                <a:solidFill>
                  <a:srgbClr val="1F497D"/>
                </a:solidFill>
              </a:rPr>
              <a:t> source)</a:t>
            </a:r>
          </a:p>
          <a:p>
            <a:pPr algn="ctr">
              <a:lnSpc>
                <a:spcPct val="100000"/>
              </a:lnSpc>
            </a:pPr>
            <a:r>
              <a:rPr lang="en-US" sz="1200" u="sng" dirty="0">
                <a:solidFill>
                  <a:srgbClr val="1F497D"/>
                </a:solidFill>
              </a:rPr>
              <a:t>Fermi Pulsar</a:t>
            </a:r>
          </a:p>
          <a:p>
            <a:pPr algn="ctr">
              <a:lnSpc>
                <a:spcPct val="100000"/>
              </a:lnSpc>
            </a:pPr>
            <a:r>
              <a:rPr lang="en-US" sz="1200" dirty="0">
                <a:solidFill>
                  <a:srgbClr val="1F497D"/>
                </a:solidFill>
              </a:rPr>
              <a:t>MGRO 1908+06</a:t>
            </a:r>
          </a:p>
          <a:p>
            <a:pPr algn="ctr">
              <a:lnSpc>
                <a:spcPct val="100000"/>
              </a:lnSpc>
            </a:pPr>
            <a:r>
              <a:rPr lang="en-US" sz="1200" dirty="0">
                <a:solidFill>
                  <a:srgbClr val="1F497D"/>
                </a:solidFill>
              </a:rPr>
              <a:t>HESS 1908+063</a:t>
            </a:r>
          </a:p>
        </p:txBody>
      </p:sp>
      <p:sp>
        <p:nvSpPr>
          <p:cNvPr id="37899" name="TextBox 15"/>
          <p:cNvSpPr txBox="1">
            <a:spLocks noChangeArrowheads="1"/>
          </p:cNvSpPr>
          <p:nvPr/>
        </p:nvSpPr>
        <p:spPr bwMode="auto">
          <a:xfrm>
            <a:off x="0" y="5816421"/>
            <a:ext cx="1870364" cy="489124"/>
          </a:xfrm>
          <a:prstGeom prst="rect">
            <a:avLst/>
          </a:prstGeom>
          <a:noFill/>
          <a:ln w="9525">
            <a:noFill/>
            <a:miter lim="800000"/>
            <a:headEnd/>
            <a:tailEnd/>
          </a:ln>
        </p:spPr>
        <p:txBody>
          <a:bodyPr lIns="82058" tIns="41029" rIns="82058" bIns="41029">
            <a:prstTxWarp prst="textNoShape">
              <a:avLst/>
            </a:prstTxWarp>
            <a:spAutoFit/>
          </a:bodyPr>
          <a:lstStyle/>
          <a:p>
            <a:pPr algn="ctr">
              <a:lnSpc>
                <a:spcPct val="100000"/>
              </a:lnSpc>
            </a:pPr>
            <a:r>
              <a:rPr lang="en-US" sz="1200" dirty="0" smtClean="0">
                <a:solidFill>
                  <a:srgbClr val="1F497D"/>
                </a:solidFill>
              </a:rPr>
              <a:t>SNR </a:t>
            </a:r>
            <a:r>
              <a:rPr lang="en-US" sz="1200" u="sng" dirty="0" smtClean="0">
                <a:solidFill>
                  <a:srgbClr val="1F497D"/>
                </a:solidFill>
              </a:rPr>
              <a:t>W51</a:t>
            </a:r>
            <a:endParaRPr lang="en-US" sz="1200" u="sng" dirty="0">
              <a:solidFill>
                <a:srgbClr val="1F497D"/>
              </a:solidFill>
            </a:endParaRPr>
          </a:p>
          <a:p>
            <a:pPr algn="ctr">
              <a:lnSpc>
                <a:spcPct val="100000"/>
              </a:lnSpc>
            </a:pPr>
            <a:r>
              <a:rPr lang="en-US" sz="1200" dirty="0">
                <a:solidFill>
                  <a:srgbClr val="1F497D"/>
                </a:solidFill>
              </a:rPr>
              <a:t>HESS J1923+</a:t>
            </a:r>
            <a:r>
              <a:rPr lang="en-US" sz="1200" dirty="0" smtClean="0">
                <a:solidFill>
                  <a:srgbClr val="1F497D"/>
                </a:solidFill>
              </a:rPr>
              <a:t>141</a:t>
            </a:r>
          </a:p>
        </p:txBody>
      </p:sp>
      <p:sp>
        <p:nvSpPr>
          <p:cNvPr id="37900" name="TextBox 16"/>
          <p:cNvSpPr txBox="1">
            <a:spLocks noChangeArrowheads="1"/>
          </p:cNvSpPr>
          <p:nvPr/>
        </p:nvSpPr>
        <p:spPr bwMode="auto">
          <a:xfrm>
            <a:off x="1662546" y="5784204"/>
            <a:ext cx="2008909" cy="710724"/>
          </a:xfrm>
          <a:prstGeom prst="rect">
            <a:avLst/>
          </a:prstGeom>
          <a:noFill/>
          <a:ln w="9525">
            <a:noFill/>
            <a:miter lim="800000"/>
            <a:headEnd/>
            <a:tailEnd/>
          </a:ln>
        </p:spPr>
        <p:txBody>
          <a:bodyPr lIns="82058" tIns="41029" rIns="82058" bIns="41029">
            <a:prstTxWarp prst="textNoShape">
              <a:avLst/>
            </a:prstTxWarp>
            <a:spAutoFit/>
          </a:bodyPr>
          <a:lstStyle/>
          <a:p>
            <a:pPr algn="ctr">
              <a:lnSpc>
                <a:spcPct val="100000"/>
              </a:lnSpc>
            </a:pPr>
            <a:r>
              <a:rPr lang="en-US" sz="1200" u="sng" dirty="0">
                <a:solidFill>
                  <a:srgbClr val="1F497D"/>
                </a:solidFill>
              </a:rPr>
              <a:t>G65.1+0.6 (SNR)</a:t>
            </a:r>
          </a:p>
          <a:p>
            <a:pPr algn="ctr">
              <a:lnSpc>
                <a:spcPct val="100000"/>
              </a:lnSpc>
            </a:pPr>
            <a:r>
              <a:rPr lang="en-US" sz="1200" u="sng" dirty="0">
                <a:solidFill>
                  <a:srgbClr val="1F497D"/>
                </a:solidFill>
              </a:rPr>
              <a:t>Fermi Pulsar (J1958)</a:t>
            </a:r>
          </a:p>
          <a:p>
            <a:pPr algn="ctr">
              <a:lnSpc>
                <a:spcPct val="100000"/>
              </a:lnSpc>
            </a:pPr>
            <a:r>
              <a:rPr lang="en-US" sz="1200" dirty="0">
                <a:solidFill>
                  <a:srgbClr val="1F497D"/>
                </a:solidFill>
              </a:rPr>
              <a:t>New </a:t>
            </a:r>
            <a:r>
              <a:rPr lang="en-US" sz="1200" dirty="0" err="1">
                <a:solidFill>
                  <a:srgbClr val="1F497D"/>
                </a:solidFill>
              </a:rPr>
              <a:t>TeV</a:t>
            </a:r>
            <a:r>
              <a:rPr lang="en-US" sz="1200" dirty="0">
                <a:solidFill>
                  <a:srgbClr val="1F497D"/>
                </a:solidFill>
              </a:rPr>
              <a:t> sources</a:t>
            </a:r>
          </a:p>
        </p:txBody>
      </p:sp>
      <p:cxnSp>
        <p:nvCxnSpPr>
          <p:cNvPr id="37901" name="Straight Arrow Connector 18"/>
          <p:cNvCxnSpPr>
            <a:cxnSpLocks noChangeShapeType="1"/>
          </p:cNvCxnSpPr>
          <p:nvPr/>
        </p:nvCxnSpPr>
        <p:spPr bwMode="auto">
          <a:xfrm rot="5400000" flipH="1" flipV="1">
            <a:off x="6105168" y="5479225"/>
            <a:ext cx="605118" cy="69273"/>
          </a:xfrm>
          <a:prstGeom prst="straightConnector1">
            <a:avLst/>
          </a:prstGeom>
          <a:noFill/>
          <a:ln w="9525">
            <a:solidFill>
              <a:schemeClr val="tx1"/>
            </a:solidFill>
            <a:round/>
            <a:headEnd/>
            <a:tailEnd type="arrow" w="med" len="med"/>
          </a:ln>
        </p:spPr>
      </p:cxnSp>
      <p:cxnSp>
        <p:nvCxnSpPr>
          <p:cNvPr id="37902" name="Straight Arrow Connector 19"/>
          <p:cNvCxnSpPr>
            <a:cxnSpLocks noChangeShapeType="1"/>
            <a:stCxn id="37900" idx="0"/>
          </p:cNvCxnSpPr>
          <p:nvPr/>
        </p:nvCxnSpPr>
        <p:spPr bwMode="auto">
          <a:xfrm rot="5400000" flipH="1" flipV="1">
            <a:off x="2331652" y="5344947"/>
            <a:ext cx="774606" cy="103908"/>
          </a:xfrm>
          <a:prstGeom prst="straightConnector1">
            <a:avLst/>
          </a:prstGeom>
          <a:noFill/>
          <a:ln w="9525">
            <a:solidFill>
              <a:schemeClr val="tx1"/>
            </a:solidFill>
            <a:round/>
            <a:headEnd/>
            <a:tailEnd type="arrow" w="med" len="med"/>
          </a:ln>
        </p:spPr>
      </p:cxnSp>
      <p:cxnSp>
        <p:nvCxnSpPr>
          <p:cNvPr id="37903" name="Straight Arrow Connector 21"/>
          <p:cNvCxnSpPr>
            <a:cxnSpLocks noChangeShapeType="1"/>
          </p:cNvCxnSpPr>
          <p:nvPr/>
        </p:nvCxnSpPr>
        <p:spPr bwMode="auto">
          <a:xfrm rot="5400000" flipH="1" flipV="1">
            <a:off x="1748415" y="5282231"/>
            <a:ext cx="1143000" cy="463261"/>
          </a:xfrm>
          <a:prstGeom prst="straightConnector1">
            <a:avLst/>
          </a:prstGeom>
          <a:noFill/>
          <a:ln w="9525">
            <a:solidFill>
              <a:schemeClr val="tx1"/>
            </a:solidFill>
            <a:round/>
            <a:headEnd/>
            <a:tailEnd type="arrow" w="med" len="med"/>
          </a:ln>
        </p:spPr>
      </p:cxnSp>
      <p:cxnSp>
        <p:nvCxnSpPr>
          <p:cNvPr id="37904" name="Straight Arrow Connector 24"/>
          <p:cNvCxnSpPr>
            <a:cxnSpLocks noChangeShapeType="1"/>
          </p:cNvCxnSpPr>
          <p:nvPr/>
        </p:nvCxnSpPr>
        <p:spPr bwMode="auto">
          <a:xfrm rot="16200000" flipV="1">
            <a:off x="5175080" y="5573966"/>
            <a:ext cx="1322294" cy="103909"/>
          </a:xfrm>
          <a:prstGeom prst="straightConnector1">
            <a:avLst/>
          </a:prstGeom>
          <a:noFill/>
          <a:ln w="9525">
            <a:solidFill>
              <a:schemeClr val="tx1"/>
            </a:solidFill>
            <a:round/>
            <a:headEnd/>
            <a:tailEnd type="arrow" w="med" len="med"/>
          </a:ln>
        </p:spPr>
      </p:cxnSp>
      <p:cxnSp>
        <p:nvCxnSpPr>
          <p:cNvPr id="37905" name="Straight Arrow Connector 27"/>
          <p:cNvCxnSpPr>
            <a:cxnSpLocks noChangeShapeType="1"/>
          </p:cNvCxnSpPr>
          <p:nvPr/>
        </p:nvCxnSpPr>
        <p:spPr bwMode="auto">
          <a:xfrm rot="16200000" flipH="1">
            <a:off x="7102662" y="2110160"/>
            <a:ext cx="2050676" cy="184727"/>
          </a:xfrm>
          <a:prstGeom prst="straightConnector1">
            <a:avLst/>
          </a:prstGeom>
          <a:noFill/>
          <a:ln w="9525">
            <a:solidFill>
              <a:schemeClr val="tx1"/>
            </a:solidFill>
            <a:round/>
            <a:headEnd/>
            <a:tailEnd type="arrow" w="med" len="med"/>
          </a:ln>
        </p:spPr>
      </p:cxnSp>
      <p:cxnSp>
        <p:nvCxnSpPr>
          <p:cNvPr id="37906" name="Straight Arrow Connector 34"/>
          <p:cNvCxnSpPr>
            <a:cxnSpLocks noChangeShapeType="1"/>
          </p:cNvCxnSpPr>
          <p:nvPr/>
        </p:nvCxnSpPr>
        <p:spPr bwMode="auto">
          <a:xfrm rot="5400000">
            <a:off x="7329496" y="2308130"/>
            <a:ext cx="638735" cy="57727"/>
          </a:xfrm>
          <a:prstGeom prst="straightConnector1">
            <a:avLst/>
          </a:prstGeom>
          <a:noFill/>
          <a:ln w="9525">
            <a:solidFill>
              <a:schemeClr val="tx1"/>
            </a:solidFill>
            <a:round/>
            <a:headEnd/>
            <a:tailEnd type="arrow" w="med" len="med"/>
          </a:ln>
        </p:spPr>
      </p:cxnSp>
      <p:sp>
        <p:nvSpPr>
          <p:cNvPr id="19" name="TextBox 18"/>
          <p:cNvSpPr txBox="1"/>
          <p:nvPr/>
        </p:nvSpPr>
        <p:spPr>
          <a:xfrm>
            <a:off x="165100" y="5338619"/>
            <a:ext cx="972141" cy="276999"/>
          </a:xfrm>
          <a:prstGeom prst="rect">
            <a:avLst/>
          </a:prstGeom>
          <a:noFill/>
        </p:spPr>
        <p:txBody>
          <a:bodyPr wrap="none" rtlCol="0">
            <a:spAutoFit/>
          </a:bodyPr>
          <a:lstStyle/>
          <a:p>
            <a:pPr>
              <a:lnSpc>
                <a:spcPct val="100000"/>
              </a:lnSpc>
              <a:spcBef>
                <a:spcPts val="0"/>
              </a:spcBef>
            </a:pPr>
            <a:r>
              <a:rPr lang="en-US" sz="1200" dirty="0" smtClean="0">
                <a:solidFill>
                  <a:srgbClr val="FFFF00"/>
                </a:solidFill>
              </a:rPr>
              <a:t>G.Sinnis’09</a:t>
            </a:r>
            <a:endParaRPr lang="en-US" sz="1200" dirty="0">
              <a:solidFill>
                <a:srgbClr val="FFFF00"/>
              </a:solidFill>
            </a:endParaRPr>
          </a:p>
        </p:txBody>
      </p:sp>
      <p:sp>
        <p:nvSpPr>
          <p:cNvPr id="20" name="Title 1"/>
          <p:cNvSpPr>
            <a:spLocks noGrp="1"/>
          </p:cNvSpPr>
          <p:nvPr>
            <p:ph type="title"/>
          </p:nvPr>
        </p:nvSpPr>
        <p:spPr>
          <a:xfrm>
            <a:off x="520700" y="0"/>
            <a:ext cx="8140700" cy="660400"/>
          </a:xfrm>
        </p:spPr>
        <p:txBody>
          <a:bodyPr/>
          <a:lstStyle/>
          <a:p>
            <a:r>
              <a:rPr lang="en-US" dirty="0" err="1" smtClean="0">
                <a:solidFill>
                  <a:srgbClr val="1F497D"/>
                </a:solidFill>
              </a:rPr>
              <a:t>Milagro</a:t>
            </a:r>
            <a:r>
              <a:rPr lang="en-US" dirty="0" smtClean="0">
                <a:solidFill>
                  <a:srgbClr val="1F497D"/>
                </a:solidFill>
              </a:rPr>
              <a:t>: </a:t>
            </a:r>
            <a:r>
              <a:rPr lang="en-US" dirty="0" err="1" smtClean="0">
                <a:solidFill>
                  <a:srgbClr val="1F497D"/>
                </a:solidFill>
              </a:rPr>
              <a:t>TeV</a:t>
            </a:r>
            <a:r>
              <a:rPr lang="en-US" dirty="0" smtClean="0">
                <a:solidFill>
                  <a:srgbClr val="1F497D"/>
                </a:solidFill>
              </a:rPr>
              <a:t> Observations of Fermi Sources</a:t>
            </a:r>
          </a:p>
        </p:txBody>
      </p:sp>
      <p:sp>
        <p:nvSpPr>
          <p:cNvPr id="21" name="TextBox 20"/>
          <p:cNvSpPr txBox="1"/>
          <p:nvPr/>
        </p:nvSpPr>
        <p:spPr>
          <a:xfrm>
            <a:off x="203200" y="637538"/>
            <a:ext cx="7429500" cy="764312"/>
          </a:xfrm>
          <a:prstGeom prst="rect">
            <a:avLst/>
          </a:prstGeom>
          <a:noFill/>
        </p:spPr>
        <p:txBody>
          <a:bodyPr wrap="square" rtlCol="0">
            <a:spAutoFit/>
          </a:bodyPr>
          <a:lstStyle/>
          <a:p>
            <a:pPr>
              <a:lnSpc>
                <a:spcPct val="110000"/>
              </a:lnSpc>
            </a:pPr>
            <a:r>
              <a:rPr lang="en-US" dirty="0" smtClean="0">
                <a:solidFill>
                  <a:schemeClr val="accent2">
                    <a:lumMod val="75000"/>
                  </a:schemeClr>
                </a:solidFill>
              </a:rPr>
              <a:t>Many </a:t>
            </a:r>
            <a:r>
              <a:rPr lang="en-US" dirty="0" err="1" smtClean="0">
                <a:solidFill>
                  <a:schemeClr val="accent2">
                    <a:lumMod val="75000"/>
                  </a:schemeClr>
                </a:solidFill>
                <a:latin typeface="Lucida Grande"/>
                <a:ea typeface="Lucida Grande"/>
                <a:cs typeface="Lucida Grande"/>
              </a:rPr>
              <a:t>γ</a:t>
            </a:r>
            <a:r>
              <a:rPr lang="en-US" dirty="0" smtClean="0">
                <a:solidFill>
                  <a:schemeClr val="accent2">
                    <a:lumMod val="75000"/>
                  </a:schemeClr>
                </a:solidFill>
              </a:rPr>
              <a:t>-ray sources show extended structures</a:t>
            </a:r>
            <a:r>
              <a:rPr lang="en-US" dirty="0" smtClean="0">
                <a:solidFill>
                  <a:schemeClr val="accent2">
                    <a:lumMod val="75000"/>
                  </a:schemeClr>
                </a:solidFill>
              </a:rPr>
              <a:t> at HE – </a:t>
            </a:r>
            <a:r>
              <a:rPr lang="en-US" dirty="0" smtClean="0">
                <a:solidFill>
                  <a:schemeClr val="accent2">
                    <a:lumMod val="75000"/>
                  </a:schemeClr>
                </a:solidFill>
              </a:rPr>
              <a:t>thus they are also the sources of accelerated particles (</a:t>
            </a:r>
            <a:r>
              <a:rPr lang="en-US" dirty="0" err="1" smtClean="0">
                <a:solidFill>
                  <a:schemeClr val="accent2">
                    <a:lumMod val="75000"/>
                  </a:schemeClr>
                </a:solidFill>
              </a:rPr>
              <a:t>CRs</a:t>
            </a:r>
            <a:r>
              <a:rPr lang="en-US" dirty="0" smtClean="0">
                <a:solidFill>
                  <a:schemeClr val="accent2">
                    <a:lumMod val="75000"/>
                  </a:schemeClr>
                </a:solidFill>
              </a:rPr>
              <a:t>)</a:t>
            </a:r>
            <a:endParaRPr lang="en-US" dirty="0">
              <a:solidFill>
                <a:schemeClr val="accent2">
                  <a:lumMod val="75000"/>
                </a:schemeClr>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F497D"/>
                </a:solidFill>
              </a:rPr>
              <a:t>(Some) Important Questions to Answer</a:t>
            </a:r>
            <a:endParaRPr lang="en-US" dirty="0">
              <a:solidFill>
                <a:srgbClr val="1F497D"/>
              </a:solidFill>
            </a:endParaRPr>
          </a:p>
        </p:txBody>
      </p:sp>
      <p:sp>
        <p:nvSpPr>
          <p:cNvPr id="3" name="Content Placeholder 2"/>
          <p:cNvSpPr>
            <a:spLocks noGrp="1"/>
          </p:cNvSpPr>
          <p:nvPr>
            <p:ph idx="1"/>
          </p:nvPr>
        </p:nvSpPr>
        <p:spPr>
          <a:xfrm>
            <a:off x="342900" y="711200"/>
            <a:ext cx="8521700" cy="5880100"/>
          </a:xfrm>
        </p:spPr>
        <p:txBody>
          <a:bodyPr>
            <a:noAutofit/>
          </a:bodyPr>
          <a:lstStyle/>
          <a:p>
            <a:r>
              <a:rPr lang="en-US" dirty="0" smtClean="0">
                <a:solidFill>
                  <a:srgbClr val="1F497D"/>
                </a:solidFill>
              </a:rPr>
              <a:t>How large is the positron fraction at HE (PAMELA)</a:t>
            </a:r>
          </a:p>
          <a:p>
            <a:pPr lvl="1"/>
            <a:r>
              <a:rPr lang="en-US" dirty="0" smtClean="0">
                <a:solidFill>
                  <a:schemeClr val="accent2"/>
                </a:solidFill>
              </a:rPr>
              <a:t>Identifies the nature of sources of primary positrons </a:t>
            </a:r>
          </a:p>
          <a:p>
            <a:r>
              <a:rPr lang="en-US" dirty="0" smtClean="0">
                <a:solidFill>
                  <a:srgbClr val="1F497D"/>
                </a:solidFill>
              </a:rPr>
              <a:t>If </a:t>
            </a:r>
            <a:r>
              <a:rPr lang="en-US" dirty="0" err="1" smtClean="0">
                <a:solidFill>
                  <a:srgbClr val="1F497D"/>
                </a:solidFill>
              </a:rPr>
              <a:t>SNRs</a:t>
            </a:r>
            <a:r>
              <a:rPr lang="en-US" dirty="0" smtClean="0">
                <a:solidFill>
                  <a:srgbClr val="1F497D"/>
                </a:solidFill>
              </a:rPr>
              <a:t> are the sources of primary positrons, this should also affect antiprotons and secondary nuclei @ HE…</a:t>
            </a:r>
          </a:p>
          <a:p>
            <a:pPr lvl="1"/>
            <a:r>
              <a:rPr lang="en-US" dirty="0" smtClean="0">
                <a:solidFill>
                  <a:srgbClr val="C0504D"/>
                </a:solidFill>
              </a:rPr>
              <a:t>Measure </a:t>
            </a:r>
            <a:r>
              <a:rPr lang="en-US" dirty="0" err="1" smtClean="0">
                <a:solidFill>
                  <a:srgbClr val="C0504D"/>
                </a:solidFill>
              </a:rPr>
              <a:t>pbars</a:t>
            </a:r>
            <a:r>
              <a:rPr lang="en-US" dirty="0" smtClean="0">
                <a:solidFill>
                  <a:srgbClr val="C0504D"/>
                </a:solidFill>
              </a:rPr>
              <a:t> and secondary nuclei (PAMELA, CREAM…)</a:t>
            </a:r>
          </a:p>
          <a:p>
            <a:r>
              <a:rPr lang="en-US" dirty="0" smtClean="0">
                <a:solidFill>
                  <a:srgbClr val="1F497D"/>
                </a:solidFill>
              </a:rPr>
              <a:t>How typical for the local Galactic environment is the observed Fermi/LAT spectrum</a:t>
            </a:r>
          </a:p>
          <a:p>
            <a:pPr lvl="1"/>
            <a:r>
              <a:rPr lang="en-US" dirty="0" smtClean="0">
                <a:solidFill>
                  <a:srgbClr val="C0504D"/>
                </a:solidFill>
              </a:rPr>
              <a:t>If this is the typical spectrum </a:t>
            </a:r>
            <a:r>
              <a:rPr lang="en-US" dirty="0" smtClean="0">
                <a:solidFill>
                  <a:srgbClr val="C0504D"/>
                </a:solidFill>
              </a:rPr>
              <a:t>then </a:t>
            </a:r>
            <a:r>
              <a:rPr lang="en-US" dirty="0" smtClean="0">
                <a:solidFill>
                  <a:srgbClr val="C0504D"/>
                </a:solidFill>
              </a:rPr>
              <a:t>the sources of primary positrons are distributed in the Galaxy (could be pulsars, </a:t>
            </a:r>
            <a:r>
              <a:rPr lang="en-US" dirty="0" err="1" smtClean="0">
                <a:solidFill>
                  <a:srgbClr val="C0504D"/>
                </a:solidFill>
              </a:rPr>
              <a:t>SNRs</a:t>
            </a:r>
            <a:r>
              <a:rPr lang="en-US" dirty="0" smtClean="0">
                <a:solidFill>
                  <a:srgbClr val="C0504D"/>
                </a:solidFill>
              </a:rPr>
              <a:t>, or DM)</a:t>
            </a:r>
          </a:p>
          <a:p>
            <a:pPr lvl="1"/>
            <a:r>
              <a:rPr lang="en-US" dirty="0" smtClean="0">
                <a:solidFill>
                  <a:srgbClr val="C0504D"/>
                </a:solidFill>
              </a:rPr>
              <a:t>If this spectrum is peculiar </a:t>
            </a:r>
            <a:r>
              <a:rPr lang="en-US" dirty="0" smtClean="0">
                <a:solidFill>
                  <a:srgbClr val="C0504D"/>
                </a:solidFill>
              </a:rPr>
              <a:t>then </a:t>
            </a:r>
            <a:r>
              <a:rPr lang="en-US" dirty="0" smtClean="0">
                <a:solidFill>
                  <a:srgbClr val="C0504D"/>
                </a:solidFill>
              </a:rPr>
              <a:t>there is a local source or sources of primary positrons</a:t>
            </a:r>
          </a:p>
          <a:p>
            <a:pPr lvl="1"/>
            <a:r>
              <a:rPr lang="en-US" dirty="0" smtClean="0">
                <a:solidFill>
                  <a:srgbClr val="C0504D"/>
                </a:solidFill>
              </a:rPr>
              <a:t>The answer is in the diffuse gamma-ray emission (Fermi/LAT)</a:t>
            </a:r>
          </a:p>
          <a:p>
            <a:r>
              <a:rPr lang="en-US" dirty="0" smtClean="0">
                <a:solidFill>
                  <a:srgbClr val="1F497D"/>
                </a:solidFill>
              </a:rPr>
              <a:t>Dark matter </a:t>
            </a:r>
            <a:r>
              <a:rPr lang="en-US" dirty="0" err="1" smtClean="0">
                <a:solidFill>
                  <a:srgbClr val="1F497D"/>
                </a:solidFill>
              </a:rPr>
              <a:t>vs</a:t>
            </a:r>
            <a:r>
              <a:rPr lang="en-US" dirty="0" smtClean="0">
                <a:solidFill>
                  <a:srgbClr val="1F497D"/>
                </a:solidFill>
              </a:rPr>
              <a:t> Astrophysical source</a:t>
            </a:r>
          </a:p>
          <a:p>
            <a:pPr lvl="1"/>
            <a:r>
              <a:rPr lang="en-US" dirty="0" smtClean="0">
                <a:solidFill>
                  <a:srgbClr val="C0504D"/>
                </a:solidFill>
              </a:rPr>
              <a:t>Distribution and spectrum of the diffuse </a:t>
            </a:r>
            <a:r>
              <a:rPr lang="en-US" dirty="0" err="1" smtClean="0">
                <a:solidFill>
                  <a:srgbClr val="C0504D"/>
                </a:solidFill>
              </a:rPr>
              <a:t>γ</a:t>
            </a:r>
            <a:r>
              <a:rPr lang="en-US" dirty="0" smtClean="0">
                <a:solidFill>
                  <a:srgbClr val="C0504D"/>
                </a:solidFill>
              </a:rPr>
              <a:t>-ray emission at HE (Fermi)</a:t>
            </a:r>
          </a:p>
          <a:p>
            <a:r>
              <a:rPr lang="en-US" u="sng" dirty="0" smtClean="0">
                <a:solidFill>
                  <a:srgbClr val="1F497D"/>
                </a:solidFill>
              </a:rPr>
              <a:t>To answer these important questions we should consider all relevant astrophysical data (</a:t>
            </a:r>
            <a:r>
              <a:rPr lang="en-US" u="sng" dirty="0" err="1" smtClean="0">
                <a:solidFill>
                  <a:srgbClr val="1F497D"/>
                </a:solidFill>
              </a:rPr>
              <a:t>CRs</a:t>
            </a:r>
            <a:r>
              <a:rPr lang="en-US" u="sng" dirty="0" smtClean="0">
                <a:solidFill>
                  <a:srgbClr val="1F497D"/>
                </a:solidFill>
              </a:rPr>
              <a:t>, gamma rays) and particle data (LHC) together</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31875" y="1508125"/>
            <a:ext cx="6988175" cy="533400"/>
          </a:xfrm>
        </p:spPr>
        <p:txBody>
          <a:bodyPr/>
          <a:lstStyle/>
          <a:p>
            <a:r>
              <a:rPr lang="en-US" sz="3600" dirty="0" smtClean="0">
                <a:solidFill>
                  <a:schemeClr val="accent2"/>
                </a:solidFill>
              </a:rPr>
              <a:t>Instrumentation</a:t>
            </a:r>
            <a:endParaRPr lang="en-US" sz="3600" dirty="0">
              <a:solidFill>
                <a:schemeClr val="accent2"/>
              </a:solidFill>
            </a:endParaRPr>
          </a:p>
        </p:txBody>
      </p:sp>
      <p:pic>
        <p:nvPicPr>
          <p:cNvPr id="4" name="Picture 3"/>
          <p:cNvPicPr>
            <a:picLocks noChangeAspect="1"/>
          </p:cNvPicPr>
          <p:nvPr/>
        </p:nvPicPr>
        <p:blipFill>
          <a:blip r:embed="rId2"/>
          <a:stretch>
            <a:fillRect/>
          </a:stretch>
        </p:blipFill>
        <p:spPr>
          <a:xfrm>
            <a:off x="0" y="2184400"/>
            <a:ext cx="4581705" cy="3937000"/>
          </a:xfrm>
          <a:prstGeom prst="rect">
            <a:avLst/>
          </a:prstGeom>
          <a:effectLst>
            <a:outerShdw blurRad="50800" dist="38100" dir="2700000">
              <a:srgbClr val="000000">
                <a:alpha val="43000"/>
              </a:srgbClr>
            </a:outerShdw>
          </a:effectLst>
        </p:spPr>
      </p:pic>
      <p:sp>
        <p:nvSpPr>
          <p:cNvPr id="3" name="Content Placeholder 2"/>
          <p:cNvSpPr>
            <a:spLocks noGrp="1"/>
          </p:cNvSpPr>
          <p:nvPr>
            <p:ph idx="1"/>
          </p:nvPr>
        </p:nvSpPr>
        <p:spPr>
          <a:xfrm>
            <a:off x="4216400" y="762000"/>
            <a:ext cx="4927600" cy="5257800"/>
          </a:xfrm>
        </p:spPr>
        <p:txBody>
          <a:bodyPr/>
          <a:lstStyle/>
          <a:p>
            <a:pPr>
              <a:buNone/>
            </a:pPr>
            <a:endParaRPr lang="en-US" sz="3200" dirty="0" smtClean="0"/>
          </a:p>
          <a:p>
            <a:pPr>
              <a:buNone/>
            </a:pPr>
            <a:endParaRPr lang="en-US" sz="3200" dirty="0" smtClean="0"/>
          </a:p>
          <a:p>
            <a:pPr>
              <a:buNone/>
            </a:pPr>
            <a:endParaRPr lang="en-US" sz="3200" dirty="0" smtClean="0"/>
          </a:p>
          <a:p>
            <a:pPr>
              <a:buNone/>
            </a:pPr>
            <a:endParaRPr lang="en-US" sz="3200" dirty="0"/>
          </a:p>
        </p:txBody>
      </p:sp>
      <p:pic>
        <p:nvPicPr>
          <p:cNvPr id="5" name="Picture 84" descr="BESS-Polar Team">
            <a:hlinkClick r:id="rId3"/>
          </p:cNvPr>
          <p:cNvPicPr>
            <a:picLocks noChangeAspect="1" noChangeArrowheads="1"/>
          </p:cNvPicPr>
          <p:nvPr/>
        </p:nvPicPr>
        <p:blipFill>
          <a:blip r:embed="rId4"/>
          <a:srcRect/>
          <a:stretch>
            <a:fillRect/>
          </a:stretch>
        </p:blipFill>
        <p:spPr bwMode="auto">
          <a:xfrm>
            <a:off x="4286250" y="2479675"/>
            <a:ext cx="4586290" cy="3057525"/>
          </a:xfrm>
          <a:prstGeom prst="rect">
            <a:avLst/>
          </a:prstGeom>
          <a:noFill/>
          <a:ln w="9525">
            <a:noFill/>
            <a:miter lim="800000"/>
            <a:headEnd/>
            <a:tailEnd/>
          </a:ln>
          <a:effectLst>
            <a:outerShdw blurRad="50800" dist="38100" dir="2700000">
              <a:srgbClr val="000000">
                <a:alpha val="43000"/>
              </a:srgbClr>
            </a:outerShdw>
          </a:effectLst>
        </p:spPr>
      </p:pic>
      <p:sp>
        <p:nvSpPr>
          <p:cNvPr id="6" name="Rectangle 5"/>
          <p:cNvSpPr/>
          <p:nvPr/>
        </p:nvSpPr>
        <p:spPr>
          <a:xfrm>
            <a:off x="3962400" y="0"/>
            <a:ext cx="5181600" cy="1277273"/>
          </a:xfrm>
          <a:prstGeom prst="rect">
            <a:avLst/>
          </a:prstGeom>
        </p:spPr>
        <p:txBody>
          <a:bodyPr wrap="square">
            <a:spAutoFit/>
          </a:bodyPr>
          <a:lstStyle/>
          <a:p>
            <a:pPr>
              <a:buNone/>
            </a:pPr>
            <a:r>
              <a:rPr lang="en-US" dirty="0" smtClean="0">
                <a:solidFill>
                  <a:schemeClr val="tx1">
                    <a:lumMod val="65000"/>
                    <a:lumOff val="35000"/>
                  </a:schemeClr>
                </a:solidFill>
                <a:latin typeface="Helvetica"/>
                <a:cs typeface="Helvetica"/>
              </a:rPr>
              <a:t>Nothing tends so much to the advancement of knowledge as the application of a new instrument. </a:t>
            </a:r>
            <a:r>
              <a:rPr lang="en-US" b="1" dirty="0" smtClean="0">
                <a:solidFill>
                  <a:schemeClr val="tx1">
                    <a:lumMod val="65000"/>
                    <a:lumOff val="35000"/>
                  </a:schemeClr>
                </a:solidFill>
                <a:latin typeface="Helvetica"/>
                <a:cs typeface="Helvetica"/>
              </a:rPr>
              <a:t>— </a:t>
            </a:r>
            <a:r>
              <a:rPr lang="en-US" dirty="0" smtClean="0">
                <a:solidFill>
                  <a:schemeClr val="tx1">
                    <a:lumMod val="65000"/>
                    <a:lumOff val="35000"/>
                  </a:schemeClr>
                </a:solidFill>
                <a:latin typeface="Helvetica"/>
                <a:cs typeface="Helvetica"/>
              </a:rPr>
              <a:t>Sir </a:t>
            </a:r>
            <a:r>
              <a:rPr lang="en-US" dirty="0" err="1" smtClean="0">
                <a:solidFill>
                  <a:schemeClr val="tx1">
                    <a:lumMod val="65000"/>
                    <a:lumOff val="35000"/>
                  </a:schemeClr>
                </a:solidFill>
                <a:latin typeface="Helvetica"/>
                <a:cs typeface="Helvetica"/>
              </a:rPr>
              <a:t>Humphry</a:t>
            </a:r>
            <a:r>
              <a:rPr lang="en-US" dirty="0" smtClean="0">
                <a:solidFill>
                  <a:schemeClr val="tx1">
                    <a:lumMod val="65000"/>
                    <a:lumOff val="35000"/>
                  </a:schemeClr>
                </a:solidFill>
                <a:latin typeface="Helvetica"/>
                <a:cs typeface="Helvetica"/>
              </a:rPr>
              <a:t> Davy, 1812</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1614488" y="914400"/>
            <a:ext cx="7329487" cy="5100638"/>
            <a:chOff x="1143" y="576"/>
            <a:chExt cx="4617" cy="3213"/>
          </a:xfrm>
        </p:grpSpPr>
        <p:sp>
          <p:nvSpPr>
            <p:cNvPr id="47187" name="Rectangle 4"/>
            <p:cNvSpPr>
              <a:spLocks noChangeArrowheads="1"/>
            </p:cNvSpPr>
            <p:nvPr/>
          </p:nvSpPr>
          <p:spPr bwMode="auto">
            <a:xfrm>
              <a:off x="1143" y="576"/>
              <a:ext cx="4617" cy="3204"/>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47188" name="Line 6"/>
            <p:cNvSpPr>
              <a:spLocks noChangeShapeType="1"/>
            </p:cNvSpPr>
            <p:nvPr/>
          </p:nvSpPr>
          <p:spPr bwMode="auto">
            <a:xfrm>
              <a:off x="1719" y="576"/>
              <a:ext cx="0" cy="3195"/>
            </a:xfrm>
            <a:prstGeom prst="line">
              <a:avLst/>
            </a:prstGeom>
            <a:noFill/>
            <a:ln w="28575" cap="rnd">
              <a:solidFill>
                <a:schemeClr val="tx1"/>
              </a:solidFill>
              <a:prstDash val="sysDot"/>
              <a:round/>
              <a:headEnd/>
              <a:tailEnd/>
            </a:ln>
          </p:spPr>
          <p:txBody>
            <a:bodyPr>
              <a:prstTxWarp prst="textNoShape">
                <a:avLst/>
              </a:prstTxWarp>
            </a:bodyPr>
            <a:lstStyle/>
            <a:p>
              <a:endParaRPr lang="en-US"/>
            </a:p>
          </p:txBody>
        </p:sp>
        <p:sp>
          <p:nvSpPr>
            <p:cNvPr id="47189" name="Line 7"/>
            <p:cNvSpPr>
              <a:spLocks noChangeShapeType="1"/>
            </p:cNvSpPr>
            <p:nvPr/>
          </p:nvSpPr>
          <p:spPr bwMode="auto">
            <a:xfrm>
              <a:off x="3453" y="582"/>
              <a:ext cx="0" cy="3195"/>
            </a:xfrm>
            <a:prstGeom prst="line">
              <a:avLst/>
            </a:prstGeom>
            <a:noFill/>
            <a:ln w="28575" cap="rnd">
              <a:solidFill>
                <a:schemeClr val="tx1"/>
              </a:solidFill>
              <a:prstDash val="sysDot"/>
              <a:round/>
              <a:headEnd/>
              <a:tailEnd/>
            </a:ln>
          </p:spPr>
          <p:txBody>
            <a:bodyPr>
              <a:prstTxWarp prst="textNoShape">
                <a:avLst/>
              </a:prstTxWarp>
            </a:bodyPr>
            <a:lstStyle/>
            <a:p>
              <a:endParaRPr lang="en-US"/>
            </a:p>
          </p:txBody>
        </p:sp>
        <p:sp>
          <p:nvSpPr>
            <p:cNvPr id="47190" name="Line 8"/>
            <p:cNvSpPr>
              <a:spLocks noChangeShapeType="1"/>
            </p:cNvSpPr>
            <p:nvPr/>
          </p:nvSpPr>
          <p:spPr bwMode="auto">
            <a:xfrm>
              <a:off x="2874" y="579"/>
              <a:ext cx="0" cy="3195"/>
            </a:xfrm>
            <a:prstGeom prst="line">
              <a:avLst/>
            </a:prstGeom>
            <a:noFill/>
            <a:ln w="28575" cap="rnd">
              <a:solidFill>
                <a:schemeClr val="tx1"/>
              </a:solidFill>
              <a:prstDash val="sysDot"/>
              <a:round/>
              <a:headEnd/>
              <a:tailEnd/>
            </a:ln>
          </p:spPr>
          <p:txBody>
            <a:bodyPr>
              <a:prstTxWarp prst="textNoShape">
                <a:avLst/>
              </a:prstTxWarp>
            </a:bodyPr>
            <a:lstStyle/>
            <a:p>
              <a:endParaRPr lang="en-US"/>
            </a:p>
          </p:txBody>
        </p:sp>
        <p:sp>
          <p:nvSpPr>
            <p:cNvPr id="47191" name="Line 9"/>
            <p:cNvSpPr>
              <a:spLocks noChangeShapeType="1"/>
            </p:cNvSpPr>
            <p:nvPr/>
          </p:nvSpPr>
          <p:spPr bwMode="auto">
            <a:xfrm>
              <a:off x="2295" y="576"/>
              <a:ext cx="0" cy="3195"/>
            </a:xfrm>
            <a:prstGeom prst="line">
              <a:avLst/>
            </a:prstGeom>
            <a:noFill/>
            <a:ln w="28575" cap="rnd">
              <a:solidFill>
                <a:schemeClr val="tx1"/>
              </a:solidFill>
              <a:prstDash val="sysDot"/>
              <a:round/>
              <a:headEnd/>
              <a:tailEnd/>
            </a:ln>
          </p:spPr>
          <p:txBody>
            <a:bodyPr>
              <a:prstTxWarp prst="textNoShape">
                <a:avLst/>
              </a:prstTxWarp>
            </a:bodyPr>
            <a:lstStyle/>
            <a:p>
              <a:endParaRPr lang="en-US"/>
            </a:p>
          </p:txBody>
        </p:sp>
        <p:sp>
          <p:nvSpPr>
            <p:cNvPr id="47192" name="Line 11"/>
            <p:cNvSpPr>
              <a:spLocks noChangeShapeType="1"/>
            </p:cNvSpPr>
            <p:nvPr/>
          </p:nvSpPr>
          <p:spPr bwMode="auto">
            <a:xfrm>
              <a:off x="4026" y="588"/>
              <a:ext cx="0" cy="3195"/>
            </a:xfrm>
            <a:prstGeom prst="line">
              <a:avLst/>
            </a:prstGeom>
            <a:noFill/>
            <a:ln w="28575" cap="rnd">
              <a:solidFill>
                <a:schemeClr val="tx1"/>
              </a:solidFill>
              <a:prstDash val="sysDot"/>
              <a:round/>
              <a:headEnd/>
              <a:tailEnd/>
            </a:ln>
          </p:spPr>
          <p:txBody>
            <a:bodyPr>
              <a:prstTxWarp prst="textNoShape">
                <a:avLst/>
              </a:prstTxWarp>
            </a:bodyPr>
            <a:lstStyle/>
            <a:p>
              <a:endParaRPr lang="en-US"/>
            </a:p>
          </p:txBody>
        </p:sp>
        <p:sp>
          <p:nvSpPr>
            <p:cNvPr id="47193" name="Line 12"/>
            <p:cNvSpPr>
              <a:spLocks noChangeShapeType="1"/>
            </p:cNvSpPr>
            <p:nvPr/>
          </p:nvSpPr>
          <p:spPr bwMode="auto">
            <a:xfrm>
              <a:off x="4599" y="594"/>
              <a:ext cx="0" cy="3195"/>
            </a:xfrm>
            <a:prstGeom prst="line">
              <a:avLst/>
            </a:prstGeom>
            <a:noFill/>
            <a:ln w="28575" cap="rnd">
              <a:solidFill>
                <a:schemeClr val="tx1"/>
              </a:solidFill>
              <a:prstDash val="sysDot"/>
              <a:round/>
              <a:headEnd/>
              <a:tailEnd/>
            </a:ln>
          </p:spPr>
          <p:txBody>
            <a:bodyPr>
              <a:prstTxWarp prst="textNoShape">
                <a:avLst/>
              </a:prstTxWarp>
            </a:bodyPr>
            <a:lstStyle/>
            <a:p>
              <a:endParaRPr lang="en-US"/>
            </a:p>
          </p:txBody>
        </p:sp>
        <p:sp>
          <p:nvSpPr>
            <p:cNvPr id="47194" name="Line 13"/>
            <p:cNvSpPr>
              <a:spLocks noChangeShapeType="1"/>
            </p:cNvSpPr>
            <p:nvPr/>
          </p:nvSpPr>
          <p:spPr bwMode="auto">
            <a:xfrm>
              <a:off x="5181" y="582"/>
              <a:ext cx="0" cy="3195"/>
            </a:xfrm>
            <a:prstGeom prst="line">
              <a:avLst/>
            </a:prstGeom>
            <a:noFill/>
            <a:ln w="28575" cap="rnd">
              <a:solidFill>
                <a:schemeClr val="tx1"/>
              </a:solidFill>
              <a:prstDash val="sysDot"/>
              <a:round/>
              <a:headEnd/>
              <a:tailEnd/>
            </a:ln>
          </p:spPr>
          <p:txBody>
            <a:bodyPr>
              <a:prstTxWarp prst="textNoShape">
                <a:avLst/>
              </a:prstTxWarp>
            </a:bodyPr>
            <a:lstStyle/>
            <a:p>
              <a:endParaRPr lang="en-US"/>
            </a:p>
          </p:txBody>
        </p:sp>
      </p:grpSp>
      <p:sp>
        <p:nvSpPr>
          <p:cNvPr id="2686000" name="Text Box 48"/>
          <p:cNvSpPr txBox="1">
            <a:spLocks noChangeArrowheads="1"/>
          </p:cNvSpPr>
          <p:nvPr/>
        </p:nvSpPr>
        <p:spPr bwMode="auto">
          <a:xfrm>
            <a:off x="3636963" y="5456238"/>
            <a:ext cx="4368800" cy="361950"/>
          </a:xfrm>
          <a:prstGeom prst="rect">
            <a:avLst/>
          </a:prstGeom>
          <a:solidFill>
            <a:srgbClr val="FF000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tIns="0" rIns="0">
            <a:prstTxWarp prst="textNoShape">
              <a:avLst/>
            </a:prstTxWarp>
          </a:bodyPr>
          <a:lstStyle/>
          <a:p>
            <a:pPr marL="342900" indent="-342900">
              <a:lnSpc>
                <a:spcPct val="100000"/>
              </a:lnSpc>
              <a:defRPr/>
            </a:pPr>
            <a:r>
              <a:rPr lang="en-US" sz="1600">
                <a:solidFill>
                  <a:schemeClr val="tx1"/>
                </a:solidFill>
                <a:latin typeface="Comic Sans MS" charset="0"/>
              </a:rPr>
              <a:t>				                  Fermi/LAT</a:t>
            </a:r>
          </a:p>
        </p:txBody>
      </p:sp>
      <p:sp>
        <p:nvSpPr>
          <p:cNvPr id="2685990" name="Text Box 38"/>
          <p:cNvSpPr txBox="1">
            <a:spLocks noChangeArrowheads="1"/>
          </p:cNvSpPr>
          <p:nvPr/>
        </p:nvSpPr>
        <p:spPr bwMode="auto">
          <a:xfrm>
            <a:off x="3946525" y="5653088"/>
            <a:ext cx="3657600" cy="263525"/>
          </a:xfrm>
          <a:prstGeom prst="rect">
            <a:avLst/>
          </a:prstGeom>
          <a:solidFill>
            <a:srgbClr val="B2B2B2"/>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bodyPr>
          <a:lstStyle/>
          <a:p>
            <a:pPr marL="342900" indent="-342900">
              <a:lnSpc>
                <a:spcPct val="100000"/>
              </a:lnSpc>
              <a:defRPr/>
            </a:pPr>
            <a:r>
              <a:rPr lang="en-US" sz="1600">
                <a:solidFill>
                  <a:schemeClr val="tx1"/>
                </a:solidFill>
                <a:latin typeface="Comic Sans MS" charset="0"/>
              </a:rPr>
              <a:t>		                   PAMELA</a:t>
            </a:r>
          </a:p>
        </p:txBody>
      </p:sp>
      <p:sp>
        <p:nvSpPr>
          <p:cNvPr id="2685979" name="Text Box 27"/>
          <p:cNvSpPr txBox="1">
            <a:spLocks noChangeArrowheads="1"/>
          </p:cNvSpPr>
          <p:nvPr/>
        </p:nvSpPr>
        <p:spPr bwMode="auto">
          <a:xfrm>
            <a:off x="3957638" y="914400"/>
            <a:ext cx="3657600" cy="3629025"/>
          </a:xfrm>
          <a:prstGeom prst="rect">
            <a:avLst/>
          </a:prstGeom>
          <a:solidFill>
            <a:srgbClr val="B2B2B2"/>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bodyPr>
          <a:lstStyle/>
          <a:p>
            <a:pPr marL="342900" indent="-342900" algn="r">
              <a:lnSpc>
                <a:spcPct val="100000"/>
              </a:lnSpc>
              <a:defRPr/>
            </a:pPr>
            <a:r>
              <a:rPr lang="en-US" dirty="0">
                <a:solidFill>
                  <a:schemeClr val="tx1"/>
                </a:solidFill>
                <a:latin typeface="Comic Sans MS" charset="0"/>
              </a:rPr>
              <a:t>			PAMELA</a:t>
            </a:r>
          </a:p>
        </p:txBody>
      </p:sp>
      <p:sp>
        <p:nvSpPr>
          <p:cNvPr id="47116" name="Rectangle 2"/>
          <p:cNvSpPr>
            <a:spLocks noGrp="1" noChangeArrowheads="1"/>
          </p:cNvSpPr>
          <p:nvPr>
            <p:ph type="title"/>
          </p:nvPr>
        </p:nvSpPr>
        <p:spPr>
          <a:xfrm>
            <a:off x="241300" y="38100"/>
            <a:ext cx="8648700" cy="533400"/>
          </a:xfrm>
        </p:spPr>
        <p:txBody>
          <a:bodyPr/>
          <a:lstStyle/>
          <a:p>
            <a:pPr eaLnBrk="1" hangingPunct="1"/>
            <a:r>
              <a:rPr lang="en-US" sz="2400" dirty="0" smtClean="0">
                <a:solidFill>
                  <a:schemeClr val="tx2"/>
                </a:solidFill>
                <a:ea typeface="ＭＳ Ｐゴシック" pitchFamily="-65" charset="-128"/>
                <a:cs typeface="ＭＳ Ｐゴシック" pitchFamily="-65" charset="-128"/>
              </a:rPr>
              <a:t>A Constellation of CR </a:t>
            </a:r>
            <a:r>
              <a:rPr lang="en-US" sz="2400" dirty="0">
                <a:solidFill>
                  <a:schemeClr val="tx2"/>
                </a:solidFill>
                <a:ea typeface="ＭＳ Ｐゴシック" pitchFamily="-65" charset="-128"/>
                <a:cs typeface="ＭＳ Ｐゴシック" pitchFamily="-65" charset="-128"/>
              </a:rPr>
              <a:t>and gamma-ray </a:t>
            </a:r>
            <a:r>
              <a:rPr lang="en-US" sz="2400" dirty="0" smtClean="0">
                <a:solidFill>
                  <a:schemeClr val="tx2"/>
                </a:solidFill>
                <a:ea typeface="ＭＳ Ｐゴシック" pitchFamily="-65" charset="-128"/>
                <a:cs typeface="ＭＳ Ｐゴシック" pitchFamily="-65" charset="-128"/>
              </a:rPr>
              <a:t>(also CR!) </a:t>
            </a:r>
            <a:r>
              <a:rPr lang="en-US" sz="2400" dirty="0">
                <a:solidFill>
                  <a:schemeClr val="tx2"/>
                </a:solidFill>
                <a:ea typeface="ＭＳ Ｐゴシック" pitchFamily="-65" charset="-128"/>
                <a:cs typeface="ＭＳ Ｐゴシック" pitchFamily="-65" charset="-128"/>
              </a:rPr>
              <a:t>instruments</a:t>
            </a:r>
          </a:p>
        </p:txBody>
      </p:sp>
      <p:sp>
        <p:nvSpPr>
          <p:cNvPr id="47119" name="Text Box 15"/>
          <p:cNvSpPr txBox="1">
            <a:spLocks noChangeArrowheads="1"/>
          </p:cNvSpPr>
          <p:nvPr/>
        </p:nvSpPr>
        <p:spPr bwMode="auto">
          <a:xfrm>
            <a:off x="2165350" y="6056313"/>
            <a:ext cx="1166813" cy="396875"/>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a:solidFill>
                  <a:srgbClr val="1F497D"/>
                </a:solidFill>
              </a:rPr>
              <a:t>1 MeV/n</a:t>
            </a:r>
          </a:p>
        </p:txBody>
      </p:sp>
      <p:sp>
        <p:nvSpPr>
          <p:cNvPr id="47120" name="Text Box 16"/>
          <p:cNvSpPr txBox="1">
            <a:spLocks noChangeArrowheads="1"/>
          </p:cNvSpPr>
          <p:nvPr/>
        </p:nvSpPr>
        <p:spPr bwMode="auto">
          <a:xfrm>
            <a:off x="4918075" y="6080125"/>
            <a:ext cx="1116013" cy="396875"/>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a:solidFill>
                  <a:srgbClr val="1F497D"/>
                </a:solidFill>
              </a:rPr>
              <a:t>1 GeV/n</a:t>
            </a:r>
          </a:p>
        </p:txBody>
      </p:sp>
      <p:sp>
        <p:nvSpPr>
          <p:cNvPr id="47121" name="Text Box 17"/>
          <p:cNvSpPr txBox="1">
            <a:spLocks noChangeArrowheads="1"/>
          </p:cNvSpPr>
          <p:nvPr/>
        </p:nvSpPr>
        <p:spPr bwMode="auto">
          <a:xfrm>
            <a:off x="7646988" y="6065838"/>
            <a:ext cx="1116012" cy="396875"/>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dirty="0">
                <a:solidFill>
                  <a:srgbClr val="1F497D"/>
                </a:solidFill>
              </a:rPr>
              <a:t>1 </a:t>
            </a:r>
            <a:r>
              <a:rPr lang="en-US" dirty="0" err="1">
                <a:solidFill>
                  <a:srgbClr val="1F497D"/>
                </a:solidFill>
              </a:rPr>
              <a:t>TeV/n</a:t>
            </a:r>
            <a:endParaRPr lang="en-US" dirty="0">
              <a:solidFill>
                <a:srgbClr val="1F497D"/>
              </a:solidFill>
            </a:endParaRPr>
          </a:p>
        </p:txBody>
      </p:sp>
      <p:sp>
        <p:nvSpPr>
          <p:cNvPr id="2685976" name="Text Box 24"/>
          <p:cNvSpPr txBox="1">
            <a:spLocks noChangeArrowheads="1"/>
          </p:cNvSpPr>
          <p:nvPr/>
        </p:nvSpPr>
        <p:spPr bwMode="auto">
          <a:xfrm>
            <a:off x="4149725" y="5003800"/>
            <a:ext cx="868363" cy="420688"/>
          </a:xfrm>
          <a:prstGeom prst="rect">
            <a:avLst/>
          </a:prstGeom>
          <a:solidFill>
            <a:srgbClr val="99CC0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a:solidFill>
                  <a:schemeClr val="tx1"/>
                </a:solidFill>
                <a:latin typeface="Comic Sans MS" charset="0"/>
              </a:rPr>
              <a:t>TIGER</a:t>
            </a:r>
          </a:p>
        </p:txBody>
      </p:sp>
      <p:sp>
        <p:nvSpPr>
          <p:cNvPr id="2685977" name="Text Box 25"/>
          <p:cNvSpPr txBox="1">
            <a:spLocks noChangeArrowheads="1"/>
          </p:cNvSpPr>
          <p:nvPr/>
        </p:nvSpPr>
        <p:spPr bwMode="auto">
          <a:xfrm>
            <a:off x="4021138" y="944563"/>
            <a:ext cx="1762125" cy="944562"/>
          </a:xfrm>
          <a:prstGeom prst="rect">
            <a:avLst/>
          </a:prstGeom>
          <a:solidFill>
            <a:srgbClr val="00808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dirty="0">
                <a:solidFill>
                  <a:schemeClr val="tx1"/>
                </a:solidFill>
                <a:latin typeface="Comic Sans MS" charset="0"/>
              </a:rPr>
              <a:t>BESS-Polar</a:t>
            </a:r>
          </a:p>
        </p:txBody>
      </p:sp>
      <p:sp>
        <p:nvSpPr>
          <p:cNvPr id="2685982" name="Text Box 30"/>
          <p:cNvSpPr txBox="1">
            <a:spLocks noChangeArrowheads="1"/>
          </p:cNvSpPr>
          <p:nvPr/>
        </p:nvSpPr>
        <p:spPr bwMode="auto">
          <a:xfrm>
            <a:off x="7104063" y="2941638"/>
            <a:ext cx="1897062" cy="2227262"/>
          </a:xfrm>
          <a:prstGeom prst="rect">
            <a:avLst/>
          </a:prstGeom>
          <a:solidFill>
            <a:srgbClr val="99CC0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endParaRPr lang="en-US" sz="1800">
              <a:solidFill>
                <a:schemeClr val="tx1"/>
              </a:solidFill>
              <a:latin typeface="Comic Sans MS" charset="0"/>
            </a:endParaRPr>
          </a:p>
        </p:txBody>
      </p:sp>
      <p:sp>
        <p:nvSpPr>
          <p:cNvPr id="2685983" name="Text Box 31"/>
          <p:cNvSpPr txBox="1">
            <a:spLocks noChangeArrowheads="1"/>
          </p:cNvSpPr>
          <p:nvPr/>
        </p:nvSpPr>
        <p:spPr bwMode="auto">
          <a:xfrm>
            <a:off x="6615683" y="4133850"/>
            <a:ext cx="2374900" cy="946150"/>
          </a:xfrm>
          <a:prstGeom prst="rect">
            <a:avLst/>
          </a:prstGeom>
          <a:solidFill>
            <a:srgbClr val="00CCFF"/>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a:solidFill>
                  <a:schemeClr val="tx1"/>
                </a:solidFill>
                <a:latin typeface="Comic Sans MS" charset="0"/>
              </a:rPr>
              <a:t>TRACER</a:t>
            </a:r>
          </a:p>
        </p:txBody>
      </p:sp>
      <p:sp>
        <p:nvSpPr>
          <p:cNvPr id="2685981" name="Text Box 29"/>
          <p:cNvSpPr txBox="1">
            <a:spLocks noChangeArrowheads="1"/>
          </p:cNvSpPr>
          <p:nvPr/>
        </p:nvSpPr>
        <p:spPr bwMode="auto">
          <a:xfrm>
            <a:off x="5125467" y="4064000"/>
            <a:ext cx="1397000" cy="792163"/>
          </a:xfrm>
          <a:prstGeom prst="rect">
            <a:avLst/>
          </a:prstGeom>
          <a:solidFill>
            <a:srgbClr val="99CC0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dirty="0">
                <a:solidFill>
                  <a:schemeClr val="tx1"/>
                </a:solidFill>
                <a:latin typeface="Comic Sans MS" charset="0"/>
              </a:rPr>
              <a:t>HEAO-3</a:t>
            </a:r>
          </a:p>
        </p:txBody>
      </p:sp>
      <p:sp>
        <p:nvSpPr>
          <p:cNvPr id="2685987" name="Freeform 35"/>
          <p:cNvSpPr>
            <a:spLocks/>
          </p:cNvSpPr>
          <p:nvPr/>
        </p:nvSpPr>
        <p:spPr bwMode="auto">
          <a:xfrm>
            <a:off x="2551113" y="1924050"/>
            <a:ext cx="4359275" cy="2051050"/>
          </a:xfrm>
          <a:custGeom>
            <a:avLst/>
            <a:gdLst/>
            <a:ahLst/>
            <a:cxnLst>
              <a:cxn ang="0">
                <a:pos x="0" y="0"/>
              </a:cxn>
              <a:cxn ang="0">
                <a:pos x="964" y="8"/>
              </a:cxn>
              <a:cxn ang="0">
                <a:pos x="1129" y="296"/>
              </a:cxn>
              <a:cxn ang="0">
                <a:pos x="2746" y="285"/>
              </a:cxn>
              <a:cxn ang="0">
                <a:pos x="2746" y="1289"/>
              </a:cxn>
              <a:cxn ang="0">
                <a:pos x="4" y="1292"/>
              </a:cxn>
              <a:cxn ang="0">
                <a:pos x="0" y="0"/>
              </a:cxn>
            </a:cxnLst>
            <a:rect l="0" t="0" r="r" b="b"/>
            <a:pathLst>
              <a:path w="2746" h="1292">
                <a:moveTo>
                  <a:pt x="0" y="0"/>
                </a:moveTo>
                <a:lnTo>
                  <a:pt x="964" y="8"/>
                </a:lnTo>
                <a:lnTo>
                  <a:pt x="1129" y="296"/>
                </a:lnTo>
                <a:lnTo>
                  <a:pt x="2746" y="285"/>
                </a:lnTo>
                <a:lnTo>
                  <a:pt x="2746" y="1289"/>
                </a:lnTo>
                <a:lnTo>
                  <a:pt x="4" y="1292"/>
                </a:lnTo>
                <a:lnTo>
                  <a:pt x="0" y="0"/>
                </a:lnTo>
                <a:close/>
              </a:path>
            </a:pathLst>
          </a:custGeom>
          <a:solidFill>
            <a:srgbClr val="FFFF00"/>
          </a:solidFill>
          <a:ln w="9525" cap="flat" cmpd="sng">
            <a:noFill/>
            <a:prstDash val="solid"/>
            <a:round/>
            <a:headEnd/>
            <a:tailEnd/>
          </a:ln>
          <a:effectLst>
            <a:outerShdw blurRad="50800" dist="38100" dir="2700000">
              <a:srgbClr val="000000">
                <a:alpha val="43000"/>
              </a:srgbClr>
            </a:outerShdw>
          </a:effectLst>
          <a:scene3d>
            <a:camera prst="orthographicFront"/>
            <a:lightRig rig="threePt" dir="t"/>
          </a:scene3d>
          <a:sp3d>
            <a:bevelT/>
          </a:sp3d>
        </p:spPr>
        <p:txBody>
          <a:bodyPr>
            <a:prstTxWarp prst="textNoShape">
              <a:avLst/>
            </a:prstTxWarp>
          </a:bodyPr>
          <a:lstStyle/>
          <a:p>
            <a:pPr>
              <a:defRPr/>
            </a:pPr>
            <a:endParaRPr lang="en-US">
              <a:latin typeface="Comic Sans MS" charset="0"/>
            </a:endParaRPr>
          </a:p>
        </p:txBody>
      </p:sp>
      <p:sp>
        <p:nvSpPr>
          <p:cNvPr id="2685973" name="Freeform 21"/>
          <p:cNvSpPr>
            <a:spLocks/>
          </p:cNvSpPr>
          <p:nvPr/>
        </p:nvSpPr>
        <p:spPr bwMode="auto">
          <a:xfrm>
            <a:off x="3629025" y="2028825"/>
            <a:ext cx="4496095" cy="2035175"/>
          </a:xfrm>
          <a:custGeom>
            <a:avLst/>
            <a:gdLst/>
            <a:ahLst/>
            <a:cxnLst>
              <a:cxn ang="0">
                <a:pos x="0" y="0"/>
              </a:cxn>
              <a:cxn ang="0">
                <a:pos x="288" y="0"/>
              </a:cxn>
              <a:cxn ang="0">
                <a:pos x="450" y="288"/>
              </a:cxn>
              <a:cxn ang="0">
                <a:pos x="2770" y="285"/>
              </a:cxn>
              <a:cxn ang="0">
                <a:pos x="2770" y="1282"/>
              </a:cxn>
              <a:cxn ang="0">
                <a:pos x="0" y="1282"/>
              </a:cxn>
              <a:cxn ang="0">
                <a:pos x="0" y="0"/>
              </a:cxn>
            </a:cxnLst>
            <a:rect l="0" t="0" r="r" b="b"/>
            <a:pathLst>
              <a:path w="2770" h="1282">
                <a:moveTo>
                  <a:pt x="0" y="0"/>
                </a:moveTo>
                <a:lnTo>
                  <a:pt x="288" y="0"/>
                </a:lnTo>
                <a:lnTo>
                  <a:pt x="450" y="288"/>
                </a:lnTo>
                <a:lnTo>
                  <a:pt x="2770" y="285"/>
                </a:lnTo>
                <a:lnTo>
                  <a:pt x="2770" y="1282"/>
                </a:lnTo>
                <a:lnTo>
                  <a:pt x="0" y="1282"/>
                </a:lnTo>
                <a:lnTo>
                  <a:pt x="0" y="0"/>
                </a:lnTo>
                <a:close/>
              </a:path>
            </a:pathLst>
          </a:custGeom>
          <a:solidFill>
            <a:srgbClr val="FF0000"/>
          </a:solidFill>
          <a:ln w="9525" cap="flat" cmpd="sng">
            <a:noFill/>
            <a:prstDash val="solid"/>
            <a:round/>
            <a:headEnd/>
            <a:tailEnd/>
          </a:ln>
          <a:effectLst>
            <a:outerShdw blurRad="50800" dist="38100" dir="2700000">
              <a:srgbClr val="000000">
                <a:alpha val="43000"/>
              </a:srgbClr>
            </a:outerShdw>
          </a:effectLst>
          <a:scene3d>
            <a:camera prst="orthographicFront"/>
            <a:lightRig rig="threePt" dir="t"/>
          </a:scene3d>
          <a:sp3d>
            <a:bevelT/>
          </a:sp3d>
        </p:spPr>
        <p:txBody>
          <a:bodyPr>
            <a:prstTxWarp prst="textNoShape">
              <a:avLst/>
            </a:prstTxWarp>
          </a:bodyPr>
          <a:lstStyle/>
          <a:p>
            <a:pPr>
              <a:defRPr/>
            </a:pPr>
            <a:endParaRPr lang="en-US">
              <a:latin typeface="Comic Sans MS" charset="0"/>
            </a:endParaRPr>
          </a:p>
        </p:txBody>
      </p:sp>
      <p:sp>
        <p:nvSpPr>
          <p:cNvPr id="2685980" name="Text Box 28"/>
          <p:cNvSpPr txBox="1">
            <a:spLocks noChangeArrowheads="1"/>
          </p:cNvSpPr>
          <p:nvPr/>
        </p:nvSpPr>
        <p:spPr bwMode="auto">
          <a:xfrm>
            <a:off x="6693432" y="2563813"/>
            <a:ext cx="1377150" cy="369332"/>
          </a:xfrm>
          <a:prstGeom prst="rect">
            <a:avLst/>
          </a:prstGeom>
          <a:no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spAutoFit/>
          </a:bodyPr>
          <a:lstStyle/>
          <a:p>
            <a:pPr marL="342900" indent="-342900">
              <a:lnSpc>
                <a:spcPct val="100000"/>
              </a:lnSpc>
              <a:defRPr/>
            </a:pPr>
            <a:r>
              <a:rPr lang="en-US" sz="1800">
                <a:solidFill>
                  <a:schemeClr val="tx1"/>
                </a:solidFill>
                <a:latin typeface="Comic Sans MS" charset="0"/>
              </a:rPr>
              <a:t>Fermi/LAT</a:t>
            </a:r>
          </a:p>
        </p:txBody>
      </p:sp>
      <p:sp>
        <p:nvSpPr>
          <p:cNvPr id="2685978" name="Text Box 26"/>
          <p:cNvSpPr txBox="1">
            <a:spLocks noChangeArrowheads="1"/>
          </p:cNvSpPr>
          <p:nvPr/>
        </p:nvSpPr>
        <p:spPr bwMode="auto">
          <a:xfrm>
            <a:off x="4008438" y="3044825"/>
            <a:ext cx="3302000" cy="942975"/>
          </a:xfrm>
          <a:prstGeom prst="rect">
            <a:avLst/>
          </a:prstGeom>
          <a:solidFill>
            <a:srgbClr val="00808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a:solidFill>
                  <a:schemeClr val="tx1"/>
                </a:solidFill>
                <a:latin typeface="Comic Sans MS" charset="0"/>
              </a:rPr>
              <a:t>	BESS-Polar</a:t>
            </a:r>
          </a:p>
          <a:p>
            <a:pPr marL="342900" indent="-342900">
              <a:lnSpc>
                <a:spcPct val="100000"/>
              </a:lnSpc>
              <a:defRPr/>
            </a:pPr>
            <a:r>
              <a:rPr lang="en-US">
                <a:solidFill>
                  <a:schemeClr val="tx1"/>
                </a:solidFill>
                <a:latin typeface="Comic Sans MS" charset="0"/>
              </a:rPr>
              <a:t>	AMS-I</a:t>
            </a:r>
          </a:p>
        </p:txBody>
      </p:sp>
      <p:sp>
        <p:nvSpPr>
          <p:cNvPr id="2685975" name="Text Box 23"/>
          <p:cNvSpPr txBox="1">
            <a:spLocks noChangeArrowheads="1"/>
          </p:cNvSpPr>
          <p:nvPr/>
        </p:nvSpPr>
        <p:spPr bwMode="auto">
          <a:xfrm>
            <a:off x="4149725" y="3505200"/>
            <a:ext cx="868363" cy="1490663"/>
          </a:xfrm>
          <a:prstGeom prst="rect">
            <a:avLst/>
          </a:prstGeom>
          <a:solidFill>
            <a:srgbClr val="FF00FF"/>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a:solidFill>
                  <a:schemeClr val="tx1"/>
                </a:solidFill>
                <a:latin typeface="Comic Sans MS" charset="0"/>
              </a:rPr>
              <a:t>ACE</a:t>
            </a:r>
          </a:p>
        </p:txBody>
      </p:sp>
      <p:sp>
        <p:nvSpPr>
          <p:cNvPr id="2685986" name="Text Box 34"/>
          <p:cNvSpPr txBox="1">
            <a:spLocks noChangeArrowheads="1"/>
          </p:cNvSpPr>
          <p:nvPr/>
        </p:nvSpPr>
        <p:spPr bwMode="auto">
          <a:xfrm>
            <a:off x="8143875" y="2435225"/>
            <a:ext cx="800100" cy="1225550"/>
          </a:xfrm>
          <a:prstGeom prst="rect">
            <a:avLst/>
          </a:prstGeom>
          <a:solidFill>
            <a:srgbClr val="B2B2B2"/>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bodyPr>
          <a:lstStyle/>
          <a:p>
            <a:pPr marL="342900" indent="-342900">
              <a:lnSpc>
                <a:spcPct val="90000"/>
              </a:lnSpc>
              <a:defRPr/>
            </a:pPr>
            <a:r>
              <a:rPr lang="en-US" sz="1600">
                <a:solidFill>
                  <a:schemeClr val="tx1"/>
                </a:solidFill>
                <a:latin typeface="Comic Sans MS" charset="0"/>
              </a:rPr>
              <a:t>HESS</a:t>
            </a:r>
          </a:p>
          <a:p>
            <a:pPr marL="342900" indent="-342900">
              <a:lnSpc>
                <a:spcPct val="90000"/>
              </a:lnSpc>
              <a:defRPr/>
            </a:pPr>
            <a:r>
              <a:rPr lang="en-US" sz="1600">
                <a:solidFill>
                  <a:schemeClr val="tx1"/>
                </a:solidFill>
                <a:latin typeface="Comic Sans MS" charset="0"/>
              </a:rPr>
              <a:t>Magic</a:t>
            </a:r>
          </a:p>
          <a:p>
            <a:pPr marL="342900" indent="-342900">
              <a:lnSpc>
                <a:spcPct val="90000"/>
              </a:lnSpc>
              <a:defRPr/>
            </a:pPr>
            <a:r>
              <a:rPr lang="en-US" sz="1600">
                <a:solidFill>
                  <a:schemeClr val="tx1"/>
                </a:solidFill>
                <a:latin typeface="Comic Sans MS" charset="0"/>
              </a:rPr>
              <a:t>Milagro</a:t>
            </a:r>
          </a:p>
          <a:p>
            <a:pPr marL="342900" indent="-342900">
              <a:lnSpc>
                <a:spcPct val="90000"/>
              </a:lnSpc>
              <a:defRPr/>
            </a:pPr>
            <a:r>
              <a:rPr lang="en-US" sz="1600">
                <a:solidFill>
                  <a:schemeClr val="tx1"/>
                </a:solidFill>
                <a:latin typeface="Comic Sans MS" charset="0"/>
              </a:rPr>
              <a:t>Veritas</a:t>
            </a:r>
          </a:p>
        </p:txBody>
      </p:sp>
      <p:sp>
        <p:nvSpPr>
          <p:cNvPr id="2685970" name="Text Box 18"/>
          <p:cNvSpPr txBox="1">
            <a:spLocks noChangeArrowheads="1"/>
          </p:cNvSpPr>
          <p:nvPr/>
        </p:nvSpPr>
        <p:spPr bwMode="auto">
          <a:xfrm>
            <a:off x="1765300" y="1965325"/>
            <a:ext cx="1181100" cy="1050925"/>
          </a:xfrm>
          <a:prstGeom prst="rect">
            <a:avLst/>
          </a:prstGeom>
          <a:solidFill>
            <a:srgbClr val="FF00FF"/>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a:solidFill>
                  <a:schemeClr val="tx1"/>
                </a:solidFill>
                <a:latin typeface="Comic Sans MS" charset="0"/>
              </a:rPr>
              <a:t>Integral</a:t>
            </a:r>
          </a:p>
        </p:txBody>
      </p:sp>
      <p:sp>
        <p:nvSpPr>
          <p:cNvPr id="2685988" name="Text Box 36"/>
          <p:cNvSpPr txBox="1">
            <a:spLocks noChangeArrowheads="1"/>
          </p:cNvSpPr>
          <p:nvPr/>
        </p:nvSpPr>
        <p:spPr bwMode="auto">
          <a:xfrm>
            <a:off x="2482850" y="3262313"/>
            <a:ext cx="1249363" cy="731837"/>
          </a:xfrm>
          <a:prstGeom prst="rect">
            <a:avLst/>
          </a:prstGeom>
          <a:no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spAutoFit/>
          </a:bodyPr>
          <a:lstStyle/>
          <a:p>
            <a:pPr marL="342900" indent="-342900">
              <a:lnSpc>
                <a:spcPct val="100000"/>
              </a:lnSpc>
              <a:defRPr/>
            </a:pPr>
            <a:r>
              <a:rPr lang="en-US" sz="1800">
                <a:solidFill>
                  <a:schemeClr val="tx1"/>
                </a:solidFill>
                <a:latin typeface="Comic Sans MS" charset="0"/>
              </a:rPr>
              <a:t>COMPTEL</a:t>
            </a:r>
          </a:p>
          <a:p>
            <a:pPr marL="342900" indent="-342900">
              <a:lnSpc>
                <a:spcPct val="100000"/>
              </a:lnSpc>
              <a:defRPr/>
            </a:pPr>
            <a:r>
              <a:rPr lang="en-US">
                <a:solidFill>
                  <a:schemeClr val="tx1"/>
                </a:solidFill>
                <a:latin typeface="Comic Sans MS" charset="0"/>
              </a:rPr>
              <a:t>EGRET</a:t>
            </a:r>
          </a:p>
        </p:txBody>
      </p:sp>
      <p:sp>
        <p:nvSpPr>
          <p:cNvPr id="2685989" name="Text Box 37"/>
          <p:cNvSpPr txBox="1">
            <a:spLocks noChangeArrowheads="1"/>
          </p:cNvSpPr>
          <p:nvPr/>
        </p:nvSpPr>
        <p:spPr bwMode="auto">
          <a:xfrm>
            <a:off x="3984625" y="5721350"/>
            <a:ext cx="1776413" cy="220663"/>
          </a:xfrm>
          <a:prstGeom prst="rect">
            <a:avLst/>
          </a:prstGeom>
          <a:solidFill>
            <a:srgbClr val="00808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nchor="ctr" anchorCtr="1">
            <a:prstTxWarp prst="textNoShape">
              <a:avLst/>
            </a:prstTxWarp>
          </a:bodyPr>
          <a:lstStyle/>
          <a:p>
            <a:pPr marL="342900" indent="-342900">
              <a:lnSpc>
                <a:spcPct val="100000"/>
              </a:lnSpc>
              <a:defRPr/>
            </a:pPr>
            <a:r>
              <a:rPr lang="en-US" sz="1600">
                <a:solidFill>
                  <a:schemeClr val="tx1"/>
                </a:solidFill>
                <a:latin typeface="Comic Sans MS" charset="0"/>
              </a:rPr>
              <a:t>BESS-Polar</a:t>
            </a:r>
          </a:p>
        </p:txBody>
      </p:sp>
      <p:sp>
        <p:nvSpPr>
          <p:cNvPr id="2686001" name="Text Box 49"/>
          <p:cNvSpPr txBox="1">
            <a:spLocks noChangeArrowheads="1"/>
          </p:cNvSpPr>
          <p:nvPr/>
        </p:nvSpPr>
        <p:spPr bwMode="auto">
          <a:xfrm>
            <a:off x="7997825" y="3700463"/>
            <a:ext cx="889000" cy="433387"/>
          </a:xfrm>
          <a:prstGeom prst="rect">
            <a:avLst/>
          </a:prstGeom>
          <a:no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spAutoFit/>
          </a:bodyPr>
          <a:lstStyle/>
          <a:p>
            <a:pPr marL="342900" indent="-342900">
              <a:lnSpc>
                <a:spcPct val="60000"/>
              </a:lnSpc>
              <a:defRPr/>
            </a:pPr>
            <a:r>
              <a:rPr lang="en-US" sz="1600">
                <a:solidFill>
                  <a:schemeClr val="tx1"/>
                </a:solidFill>
                <a:latin typeface="Comic Sans MS" charset="0"/>
              </a:rPr>
              <a:t>ATIC</a:t>
            </a:r>
          </a:p>
          <a:p>
            <a:pPr marL="342900" indent="-342900">
              <a:lnSpc>
                <a:spcPct val="60000"/>
              </a:lnSpc>
              <a:defRPr/>
            </a:pPr>
            <a:r>
              <a:rPr lang="en-US" sz="1600">
                <a:solidFill>
                  <a:schemeClr val="tx1"/>
                </a:solidFill>
                <a:latin typeface="Comic Sans MS" charset="0"/>
              </a:rPr>
              <a:t>CREAM</a:t>
            </a:r>
          </a:p>
        </p:txBody>
      </p:sp>
      <p:sp>
        <p:nvSpPr>
          <p:cNvPr id="2686003" name="Freeform 51"/>
          <p:cNvSpPr>
            <a:spLocks/>
          </p:cNvSpPr>
          <p:nvPr/>
        </p:nvSpPr>
        <p:spPr bwMode="auto">
          <a:xfrm>
            <a:off x="4514850" y="1943100"/>
            <a:ext cx="2247900" cy="1000125"/>
          </a:xfrm>
          <a:custGeom>
            <a:avLst/>
            <a:gdLst/>
            <a:ahLst/>
            <a:cxnLst>
              <a:cxn ang="0">
                <a:pos x="0" y="0"/>
              </a:cxn>
              <a:cxn ang="0">
                <a:pos x="0" y="630"/>
              </a:cxn>
              <a:cxn ang="0">
                <a:pos x="1416" y="630"/>
              </a:cxn>
              <a:cxn ang="0">
                <a:pos x="1410" y="342"/>
              </a:cxn>
              <a:cxn ang="0">
                <a:pos x="744" y="348"/>
              </a:cxn>
              <a:cxn ang="0">
                <a:pos x="732" y="0"/>
              </a:cxn>
              <a:cxn ang="0">
                <a:pos x="0" y="0"/>
              </a:cxn>
            </a:cxnLst>
            <a:rect l="0" t="0" r="r" b="b"/>
            <a:pathLst>
              <a:path w="1416" h="630">
                <a:moveTo>
                  <a:pt x="0" y="0"/>
                </a:moveTo>
                <a:lnTo>
                  <a:pt x="0" y="630"/>
                </a:lnTo>
                <a:lnTo>
                  <a:pt x="1416" y="630"/>
                </a:lnTo>
                <a:lnTo>
                  <a:pt x="1410" y="342"/>
                </a:lnTo>
                <a:lnTo>
                  <a:pt x="744" y="348"/>
                </a:lnTo>
                <a:lnTo>
                  <a:pt x="732" y="0"/>
                </a:lnTo>
                <a:lnTo>
                  <a:pt x="0" y="0"/>
                </a:lnTo>
                <a:close/>
              </a:path>
            </a:pathLst>
          </a:custGeom>
          <a:solidFill>
            <a:srgbClr val="008080"/>
          </a:solidFill>
          <a:ln w="9525" cap="flat" cmpd="sng">
            <a:noFill/>
            <a:prstDash val="solid"/>
            <a:round/>
            <a:headEnd/>
            <a:tailEnd/>
          </a:ln>
          <a:effectLst>
            <a:outerShdw blurRad="50800" dist="38100" dir="2700000">
              <a:srgbClr val="000000">
                <a:alpha val="43000"/>
              </a:srgbClr>
            </a:outerShdw>
          </a:effectLst>
          <a:scene3d>
            <a:camera prst="orthographicFront"/>
            <a:lightRig rig="threePt" dir="t"/>
          </a:scene3d>
          <a:sp3d>
            <a:bevelT/>
          </a:sp3d>
        </p:spPr>
        <p:txBody>
          <a:bodyPr>
            <a:prstTxWarp prst="textNoShape">
              <a:avLst/>
            </a:prstTxWarp>
          </a:bodyPr>
          <a:lstStyle/>
          <a:p>
            <a:pPr>
              <a:defRPr/>
            </a:pPr>
            <a:endParaRPr lang="en-US">
              <a:latin typeface="Comic Sans MS" charset="0"/>
            </a:endParaRPr>
          </a:p>
        </p:txBody>
      </p:sp>
      <p:sp>
        <p:nvSpPr>
          <p:cNvPr id="2686004" name="Text Box 52"/>
          <p:cNvSpPr txBox="1">
            <a:spLocks noChangeArrowheads="1"/>
          </p:cNvSpPr>
          <p:nvPr/>
        </p:nvSpPr>
        <p:spPr bwMode="auto">
          <a:xfrm rot="16200000">
            <a:off x="4288631" y="2277269"/>
            <a:ext cx="1014413" cy="396875"/>
          </a:xfrm>
          <a:prstGeom prst="rect">
            <a:avLst/>
          </a:prstGeom>
          <a:no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spAutoFit/>
          </a:bodyPr>
          <a:lstStyle/>
          <a:p>
            <a:pPr marL="342900" indent="-342900">
              <a:lnSpc>
                <a:spcPct val="100000"/>
              </a:lnSpc>
              <a:defRPr/>
            </a:pPr>
            <a:r>
              <a:rPr lang="en-US">
                <a:solidFill>
                  <a:schemeClr val="tx1"/>
                </a:solidFill>
                <a:latin typeface="Comic Sans MS" charset="0"/>
              </a:rPr>
              <a:t>AMS-I</a:t>
            </a:r>
          </a:p>
        </p:txBody>
      </p:sp>
      <p:sp>
        <p:nvSpPr>
          <p:cNvPr id="2686006" name="Text Box 54"/>
          <p:cNvSpPr txBox="1">
            <a:spLocks noChangeArrowheads="1"/>
          </p:cNvSpPr>
          <p:nvPr/>
        </p:nvSpPr>
        <p:spPr bwMode="auto">
          <a:xfrm>
            <a:off x="5603875" y="2093913"/>
            <a:ext cx="1112838" cy="882650"/>
          </a:xfrm>
          <a:prstGeom prst="rect">
            <a:avLst/>
          </a:prstGeom>
          <a:solidFill>
            <a:srgbClr val="FF00FF"/>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bodyPr>
          <a:lstStyle/>
          <a:p>
            <a:pPr marL="342900" indent="-342900">
              <a:lnSpc>
                <a:spcPct val="100000"/>
              </a:lnSpc>
              <a:defRPr/>
            </a:pPr>
            <a:r>
              <a:rPr lang="en-US" sz="1400" dirty="0">
                <a:solidFill>
                  <a:schemeClr val="tx1"/>
                </a:solidFill>
                <a:latin typeface="Comic Sans MS" charset="0"/>
              </a:rPr>
              <a:t>	  </a:t>
            </a:r>
            <a:r>
              <a:rPr lang="en-US" sz="1400" dirty="0" smtClean="0">
                <a:solidFill>
                  <a:schemeClr val="tx1"/>
                </a:solidFill>
                <a:latin typeface="Comic Sans MS" charset="0"/>
              </a:rPr>
              <a:t> HEAT</a:t>
            </a:r>
            <a:endParaRPr lang="en-US" sz="1400" dirty="0">
              <a:solidFill>
                <a:schemeClr val="tx1"/>
              </a:solidFill>
              <a:latin typeface="Comic Sans MS" charset="0"/>
            </a:endParaRPr>
          </a:p>
        </p:txBody>
      </p:sp>
      <p:sp>
        <p:nvSpPr>
          <p:cNvPr id="2685971" name="Text Box 19"/>
          <p:cNvSpPr txBox="1">
            <a:spLocks noChangeArrowheads="1"/>
          </p:cNvSpPr>
          <p:nvPr/>
        </p:nvSpPr>
        <p:spPr bwMode="auto">
          <a:xfrm>
            <a:off x="5119688" y="2038350"/>
            <a:ext cx="998537" cy="765175"/>
          </a:xfrm>
          <a:prstGeom prst="rect">
            <a:avLst/>
          </a:prstGeom>
          <a:solidFill>
            <a:srgbClr val="99CC00"/>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a:prstTxWarp prst="textNoShape">
              <a:avLst/>
            </a:prstTxWarp>
          </a:bodyPr>
          <a:lstStyle/>
          <a:p>
            <a:pPr marL="342900" indent="-342900">
              <a:lnSpc>
                <a:spcPct val="100000"/>
              </a:lnSpc>
              <a:defRPr/>
            </a:pPr>
            <a:r>
              <a:rPr lang="en-US" sz="1400">
                <a:solidFill>
                  <a:schemeClr val="tx1"/>
                </a:solidFill>
                <a:latin typeface="Comic Sans MS" charset="0"/>
              </a:rPr>
              <a:t>WMAP</a:t>
            </a:r>
          </a:p>
        </p:txBody>
      </p:sp>
      <p:sp>
        <p:nvSpPr>
          <p:cNvPr id="2686007" name="Text Box 55"/>
          <p:cNvSpPr txBox="1">
            <a:spLocks noChangeArrowheads="1"/>
          </p:cNvSpPr>
          <p:nvPr/>
        </p:nvSpPr>
        <p:spPr bwMode="auto">
          <a:xfrm>
            <a:off x="5199063" y="2260600"/>
            <a:ext cx="1036637" cy="657225"/>
          </a:xfrm>
          <a:prstGeom prst="rect">
            <a:avLst/>
          </a:prstGeom>
          <a:solidFill>
            <a:srgbClr val="B2B2B2"/>
          </a:solidFill>
          <a:ln w="9525">
            <a:noFill/>
            <a:miter lim="800000"/>
            <a:headEnd/>
            <a:tailEnd/>
          </a:ln>
          <a:effectLst>
            <a:outerShdw blurRad="50800" dist="38100" dir="2700000">
              <a:srgbClr val="000000">
                <a:alpha val="43000"/>
              </a:srgbClr>
            </a:outerShdw>
          </a:effectLst>
          <a:scene3d>
            <a:camera prst="orthographicFront"/>
            <a:lightRig rig="threePt" dir="t"/>
          </a:scene3d>
          <a:sp3d>
            <a:bevelT/>
          </a:sp3d>
        </p:spPr>
        <p:txBody>
          <a:bodyPr wrap="none" lIns="0" anchor="ctr">
            <a:prstTxWarp prst="textNoShape">
              <a:avLst/>
            </a:prstTxWarp>
          </a:bodyPr>
          <a:lstStyle/>
          <a:p>
            <a:pPr marL="342900" indent="-342900">
              <a:lnSpc>
                <a:spcPct val="100000"/>
              </a:lnSpc>
              <a:defRPr/>
            </a:pPr>
            <a:r>
              <a:rPr lang="en-US" sz="1800">
                <a:solidFill>
                  <a:schemeClr val="tx1"/>
                </a:solidFill>
                <a:latin typeface="Comic Sans MS" charset="0"/>
              </a:rPr>
              <a:t>CAPRICE</a:t>
            </a:r>
          </a:p>
        </p:txBody>
      </p:sp>
      <p:sp>
        <p:nvSpPr>
          <p:cNvPr id="47182" name="Text Box 56"/>
          <p:cNvSpPr txBox="1">
            <a:spLocks noChangeArrowheads="1"/>
          </p:cNvSpPr>
          <p:nvPr/>
        </p:nvSpPr>
        <p:spPr bwMode="auto">
          <a:xfrm rot="-5400000">
            <a:off x="-587375" y="1533525"/>
            <a:ext cx="1571625" cy="396875"/>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a:solidFill>
                  <a:srgbClr val="FF3300"/>
                </a:solidFill>
              </a:rPr>
              <a:t>anti-matter</a:t>
            </a:r>
          </a:p>
        </p:txBody>
      </p:sp>
      <p:sp>
        <p:nvSpPr>
          <p:cNvPr id="47183" name="Line 58"/>
          <p:cNvSpPr>
            <a:spLocks noChangeShapeType="1"/>
          </p:cNvSpPr>
          <p:nvPr/>
        </p:nvSpPr>
        <p:spPr bwMode="auto">
          <a:xfrm>
            <a:off x="217488" y="2786063"/>
            <a:ext cx="14287" cy="2613025"/>
          </a:xfrm>
          <a:prstGeom prst="line">
            <a:avLst/>
          </a:prstGeom>
          <a:noFill/>
          <a:ln w="28575">
            <a:solidFill>
              <a:schemeClr val="accent2">
                <a:lumMod val="75000"/>
              </a:schemeClr>
            </a:solidFill>
            <a:prstDash val="sysDot"/>
            <a:round/>
            <a:headEnd type="arrow" w="med" len="med"/>
            <a:tailEnd type="arrow" w="med" len="med"/>
          </a:ln>
        </p:spPr>
        <p:txBody>
          <a:bodyPr>
            <a:prstTxWarp prst="textNoShape">
              <a:avLst/>
            </a:prstTxWarp>
          </a:bodyPr>
          <a:lstStyle/>
          <a:p>
            <a:endParaRPr lang="en-US"/>
          </a:p>
        </p:txBody>
      </p:sp>
      <p:sp>
        <p:nvSpPr>
          <p:cNvPr id="47184" name="Text Box 57"/>
          <p:cNvSpPr txBox="1">
            <a:spLocks noChangeArrowheads="1"/>
          </p:cNvSpPr>
          <p:nvPr/>
        </p:nvSpPr>
        <p:spPr bwMode="auto">
          <a:xfrm rot="-5400000">
            <a:off x="-307181" y="3801269"/>
            <a:ext cx="1011237" cy="396875"/>
          </a:xfrm>
          <a:prstGeom prst="rect">
            <a:avLst/>
          </a:prstGeom>
          <a:blipFill rotWithShape="1">
            <a:blip r:embed="rId3"/>
            <a:tile tx="0" ty="0" sx="100000" sy="100000" flip="none" algn="tl"/>
          </a:blipFill>
          <a:ln w="9525">
            <a:noFill/>
            <a:miter lim="800000"/>
            <a:headEnd/>
            <a:tailEnd/>
          </a:ln>
        </p:spPr>
        <p:txBody>
          <a:bodyPr wrap="none">
            <a:prstTxWarp prst="textNoShape">
              <a:avLst/>
            </a:prstTxWarp>
            <a:spAutoFit/>
          </a:bodyPr>
          <a:lstStyle/>
          <a:p>
            <a:pPr marL="342900" indent="-342900">
              <a:lnSpc>
                <a:spcPct val="100000"/>
              </a:lnSpc>
            </a:pPr>
            <a:r>
              <a:rPr lang="en-US" dirty="0">
                <a:solidFill>
                  <a:schemeClr val="tx1">
                    <a:lumMod val="85000"/>
                    <a:lumOff val="15000"/>
                  </a:schemeClr>
                </a:solidFill>
              </a:rPr>
              <a:t>matter</a:t>
            </a:r>
          </a:p>
        </p:txBody>
      </p:sp>
      <p:sp>
        <p:nvSpPr>
          <p:cNvPr id="47185" name="Text Box 59"/>
          <p:cNvSpPr txBox="1">
            <a:spLocks noChangeArrowheads="1"/>
          </p:cNvSpPr>
          <p:nvPr/>
        </p:nvSpPr>
        <p:spPr bwMode="auto">
          <a:xfrm rot="-5400000">
            <a:off x="-244475" y="5765800"/>
            <a:ext cx="885825" cy="396875"/>
          </a:xfrm>
          <a:prstGeom prst="rect">
            <a:avLst/>
          </a:prstGeom>
          <a:noFill/>
          <a:ln w="9525">
            <a:noFill/>
            <a:miter lim="800000"/>
            <a:headEnd/>
            <a:tailEnd/>
          </a:ln>
        </p:spPr>
        <p:txBody>
          <a:bodyPr wrap="none">
            <a:prstTxWarp prst="textNoShape">
              <a:avLst/>
            </a:prstTxWarp>
            <a:spAutoFit/>
          </a:bodyPr>
          <a:lstStyle/>
          <a:p>
            <a:pPr marL="342900" indent="-342900">
              <a:lnSpc>
                <a:spcPct val="100000"/>
              </a:lnSpc>
            </a:pPr>
            <a:r>
              <a:rPr lang="en-US">
                <a:solidFill>
                  <a:schemeClr val="accent3">
                    <a:lumMod val="75000"/>
                  </a:schemeClr>
                </a:solidFill>
              </a:rPr>
              <a:t>SUSY</a:t>
            </a:r>
          </a:p>
        </p:txBody>
      </p:sp>
      <p:sp>
        <p:nvSpPr>
          <p:cNvPr id="47186" name="Line 70"/>
          <p:cNvSpPr>
            <a:spLocks noChangeShapeType="1"/>
          </p:cNvSpPr>
          <p:nvPr/>
        </p:nvSpPr>
        <p:spPr bwMode="auto">
          <a:xfrm>
            <a:off x="395288" y="923925"/>
            <a:ext cx="0" cy="5072063"/>
          </a:xfrm>
          <a:prstGeom prst="line">
            <a:avLst/>
          </a:prstGeom>
          <a:noFill/>
          <a:ln w="19050" cap="rnd">
            <a:solidFill>
              <a:srgbClr val="000000"/>
            </a:solidFill>
            <a:prstDash val="sysDot"/>
            <a:round/>
            <a:headEnd/>
            <a:tailEnd/>
          </a:ln>
        </p:spPr>
        <p:txBody>
          <a:bodyPr>
            <a:prstTxWarp prst="textNoShape">
              <a:avLst/>
            </a:prstTxWarp>
          </a:bodyPr>
          <a:lstStyle/>
          <a:p>
            <a:endParaRPr lang="en-US"/>
          </a:p>
        </p:txBody>
      </p:sp>
      <p:grpSp>
        <p:nvGrpSpPr>
          <p:cNvPr id="3" name="Group 47"/>
          <p:cNvGrpSpPr/>
          <p:nvPr/>
        </p:nvGrpSpPr>
        <p:grpSpPr>
          <a:xfrm>
            <a:off x="422275" y="904875"/>
            <a:ext cx="1086480" cy="5237331"/>
            <a:chOff x="422275" y="904875"/>
            <a:chExt cx="1086480" cy="5237331"/>
          </a:xfrm>
        </p:grpSpPr>
        <p:sp>
          <p:nvSpPr>
            <p:cNvPr id="47118" name="Text Box 5"/>
            <p:cNvSpPr txBox="1">
              <a:spLocks noChangeArrowheads="1"/>
            </p:cNvSpPr>
            <p:nvPr/>
          </p:nvSpPr>
          <p:spPr bwMode="auto">
            <a:xfrm>
              <a:off x="422275" y="904875"/>
              <a:ext cx="1086480" cy="5237331"/>
            </a:xfrm>
            <a:prstGeom prst="rect">
              <a:avLst/>
            </a:prstGeom>
            <a:noFill/>
            <a:ln w="9525">
              <a:noFill/>
              <a:miter lim="800000"/>
              <a:headEnd/>
              <a:tailEnd/>
            </a:ln>
          </p:spPr>
          <p:txBody>
            <a:bodyPr wrap="none">
              <a:prstTxWarp prst="textNoShape">
                <a:avLst/>
              </a:prstTxWarp>
              <a:spAutoFit/>
            </a:bodyPr>
            <a:lstStyle/>
            <a:p>
              <a:pPr marL="342900" indent="-342900">
                <a:lnSpc>
                  <a:spcPct val="150000"/>
                </a:lnSpc>
              </a:pPr>
              <a:r>
                <a:rPr lang="en-US" dirty="0" err="1" smtClean="0">
                  <a:solidFill>
                    <a:srgbClr val="FF0000"/>
                  </a:solidFill>
                </a:rPr>
                <a:t>pbar</a:t>
              </a:r>
              <a:endParaRPr lang="en-US" dirty="0" smtClean="0">
                <a:solidFill>
                  <a:srgbClr val="FF0000"/>
                </a:solidFill>
              </a:endParaRPr>
            </a:p>
            <a:p>
              <a:pPr marL="342900" indent="-342900">
                <a:lnSpc>
                  <a:spcPct val="150000"/>
                </a:lnSpc>
              </a:pPr>
              <a:r>
                <a:rPr lang="en-US" dirty="0" err="1" smtClean="0">
                  <a:solidFill>
                    <a:srgbClr val="FF0000"/>
                  </a:solidFill>
                </a:rPr>
                <a:t>đ</a:t>
              </a:r>
              <a:r>
                <a:rPr lang="en-US" dirty="0" smtClean="0">
                  <a:solidFill>
                    <a:srgbClr val="FF0000"/>
                  </a:solidFill>
                </a:rPr>
                <a:t>, </a:t>
              </a:r>
              <a:r>
                <a:rPr lang="en-US" dirty="0" err="1" smtClean="0">
                  <a:solidFill>
                    <a:srgbClr val="FF0000"/>
                  </a:solidFill>
                  <a:latin typeface="Lucida Grande"/>
                  <a:ea typeface="Lucida Grande"/>
                  <a:cs typeface="Lucida Grande"/>
                </a:rPr>
                <a:t>Ħe</a:t>
              </a:r>
              <a:endParaRPr lang="en-US" dirty="0" smtClean="0">
                <a:solidFill>
                  <a:srgbClr val="FF0000"/>
                </a:solidFill>
              </a:endParaRPr>
            </a:p>
            <a:p>
              <a:pPr marL="342900" indent="-342900">
                <a:lnSpc>
                  <a:spcPct val="150000"/>
                </a:lnSpc>
              </a:pPr>
              <a:r>
                <a:rPr lang="en-US" dirty="0" err="1">
                  <a:solidFill>
                    <a:srgbClr val="FF0000"/>
                  </a:solidFill>
                </a:rPr>
                <a:t>e</a:t>
              </a:r>
              <a:r>
                <a:rPr lang="en-US" baseline="30000" dirty="0">
                  <a:solidFill>
                    <a:srgbClr val="FF0000"/>
                  </a:solidFill>
                </a:rPr>
                <a:t>+</a:t>
              </a:r>
            </a:p>
            <a:p>
              <a:pPr marL="342900" indent="-342900">
                <a:lnSpc>
                  <a:spcPct val="150000"/>
                </a:lnSpc>
              </a:pPr>
              <a:r>
                <a:rPr lang="en-US" dirty="0" err="1">
                  <a:solidFill>
                    <a:srgbClr val="953735"/>
                  </a:solidFill>
                </a:rPr>
                <a:t>e</a:t>
              </a:r>
              <a:r>
                <a:rPr lang="en-US" baseline="30000" dirty="0">
                  <a:solidFill>
                    <a:srgbClr val="953735"/>
                  </a:solidFill>
                </a:rPr>
                <a:t>-</a:t>
              </a:r>
            </a:p>
            <a:p>
              <a:pPr marL="342900" indent="-342900">
                <a:lnSpc>
                  <a:spcPct val="150000"/>
                </a:lnSpc>
              </a:pPr>
              <a:r>
                <a:rPr lang="en-US" dirty="0" err="1">
                  <a:solidFill>
                    <a:srgbClr val="953735"/>
                  </a:solidFill>
                </a:rPr>
                <a:t>p</a:t>
              </a:r>
              <a:endParaRPr lang="en-US" dirty="0">
                <a:solidFill>
                  <a:srgbClr val="953735"/>
                </a:solidFill>
              </a:endParaRPr>
            </a:p>
            <a:p>
              <a:pPr marL="342900" indent="-342900">
                <a:lnSpc>
                  <a:spcPct val="150000"/>
                </a:lnSpc>
              </a:pPr>
              <a:r>
                <a:rPr lang="en-US" dirty="0">
                  <a:solidFill>
                    <a:srgbClr val="953735"/>
                  </a:solidFill>
                </a:rPr>
                <a:t>He</a:t>
              </a:r>
            </a:p>
            <a:p>
              <a:pPr marL="342900" indent="-342900">
                <a:lnSpc>
                  <a:spcPct val="150000"/>
                </a:lnSpc>
              </a:pPr>
              <a:r>
                <a:rPr lang="en-US" dirty="0">
                  <a:solidFill>
                    <a:srgbClr val="953735"/>
                  </a:solidFill>
                </a:rPr>
                <a:t>Z</a:t>
              </a:r>
              <a:r>
                <a:rPr lang="en-US" b="1" dirty="0">
                  <a:solidFill>
                    <a:srgbClr val="953735"/>
                  </a:solidFill>
                </a:rPr>
                <a:t>≤</a:t>
              </a:r>
              <a:r>
                <a:rPr lang="en-US" dirty="0">
                  <a:solidFill>
                    <a:srgbClr val="953735"/>
                  </a:solidFill>
                </a:rPr>
                <a:t>8</a:t>
              </a:r>
            </a:p>
            <a:p>
              <a:pPr marL="342900" indent="-342900">
                <a:lnSpc>
                  <a:spcPct val="150000"/>
                </a:lnSpc>
              </a:pPr>
              <a:r>
                <a:rPr lang="en-US" dirty="0">
                  <a:solidFill>
                    <a:srgbClr val="953735"/>
                  </a:solidFill>
                </a:rPr>
                <a:t>8&lt;Z</a:t>
              </a:r>
              <a:r>
                <a:rPr lang="en-US" b="1" dirty="0">
                  <a:solidFill>
                    <a:srgbClr val="953735"/>
                  </a:solidFill>
                </a:rPr>
                <a:t>≤</a:t>
              </a:r>
              <a:r>
                <a:rPr lang="en-US" dirty="0">
                  <a:solidFill>
                    <a:srgbClr val="953735"/>
                  </a:solidFill>
                </a:rPr>
                <a:t>28</a:t>
              </a:r>
            </a:p>
            <a:p>
              <a:pPr marL="342900" indent="-342900">
                <a:lnSpc>
                  <a:spcPct val="150000"/>
                </a:lnSpc>
              </a:pPr>
              <a:r>
                <a:rPr lang="en-US" dirty="0">
                  <a:solidFill>
                    <a:srgbClr val="953735"/>
                  </a:solidFill>
                </a:rPr>
                <a:t>Z&gt;28</a:t>
              </a:r>
            </a:p>
            <a:p>
              <a:pPr marL="342900" indent="-342900">
                <a:lnSpc>
                  <a:spcPct val="150000"/>
                </a:lnSpc>
              </a:pPr>
              <a:r>
                <a:rPr lang="en-US" dirty="0" err="1">
                  <a:solidFill>
                    <a:srgbClr val="77933C"/>
                  </a:solidFill>
                </a:rPr>
                <a:t>WIMPs</a:t>
              </a:r>
              <a:endParaRPr lang="en-US" dirty="0">
                <a:solidFill>
                  <a:srgbClr val="77933C"/>
                </a:solidFill>
              </a:endParaRPr>
            </a:p>
          </p:txBody>
        </p:sp>
        <p:cxnSp>
          <p:nvCxnSpPr>
            <p:cNvPr id="45" name="Straight Connector 44"/>
            <p:cNvCxnSpPr/>
            <p:nvPr/>
          </p:nvCxnSpPr>
          <p:spPr bwMode="auto">
            <a:xfrm>
              <a:off x="825500" y="1701800"/>
              <a:ext cx="320675" cy="1588"/>
            </a:xfrm>
            <a:prstGeom prst="line">
              <a:avLst/>
            </a:prstGeom>
            <a:solidFill>
              <a:schemeClr val="bg1"/>
            </a:solidFill>
            <a:ln w="15875" cap="flat" cmpd="sng" algn="ctr">
              <a:solidFill>
                <a:srgbClr val="FF0000"/>
              </a:solidFill>
              <a:prstDash val="solid"/>
              <a:round/>
              <a:headEnd type="none" w="med" len="med"/>
              <a:tailEnd type="none" w="med" len="med"/>
            </a:ln>
            <a:effectLst/>
          </p:spPr>
        </p:cxnSp>
      </p:gr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0058"/>
            <a:ext cx="9144000" cy="6873342"/>
          </a:xfrm>
          <a:prstGeom prst="rect">
            <a:avLst/>
          </a:prstGeom>
        </p:spPr>
      </p:pic>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144000" cy="6858000"/>
          </a:xfrm>
          <a:prstGeom prst="rect">
            <a:avLst/>
          </a:prstGeom>
          <a:noFill/>
        </p:spPr>
      </p:pic>
      <p:sp>
        <p:nvSpPr>
          <p:cNvPr id="2" name="Title 1"/>
          <p:cNvSpPr>
            <a:spLocks noGrp="1"/>
          </p:cNvSpPr>
          <p:nvPr>
            <p:ph type="title"/>
          </p:nvPr>
        </p:nvSpPr>
        <p:spPr>
          <a:xfrm>
            <a:off x="0" y="0"/>
            <a:ext cx="9143999" cy="660399"/>
          </a:xfrm>
          <a:solidFill>
            <a:schemeClr val="bg1"/>
          </a:solidFill>
        </p:spPr>
        <p:txBody>
          <a:bodyPr/>
          <a:lstStyle/>
          <a:p>
            <a:r>
              <a:rPr lang="en-US" dirty="0" smtClean="0"/>
              <a:t>Exposure of Different Experiments</a:t>
            </a:r>
            <a:endParaRPr lang="en-US" dirty="0"/>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F497D"/>
                </a:solidFill>
              </a:rPr>
              <a:t>The Key Question</a:t>
            </a:r>
            <a:endParaRPr lang="en-US" dirty="0">
              <a:solidFill>
                <a:srgbClr val="1F497D"/>
              </a:solidFill>
            </a:endParaRPr>
          </a:p>
        </p:txBody>
      </p:sp>
      <p:sp>
        <p:nvSpPr>
          <p:cNvPr id="3" name="Content Placeholder 2"/>
          <p:cNvSpPr>
            <a:spLocks noGrp="1"/>
          </p:cNvSpPr>
          <p:nvPr>
            <p:ph idx="1"/>
          </p:nvPr>
        </p:nvSpPr>
        <p:spPr/>
        <p:txBody>
          <a:bodyPr/>
          <a:lstStyle/>
          <a:p>
            <a:pPr marL="0" indent="0">
              <a:buNone/>
            </a:pPr>
            <a:r>
              <a:rPr lang="en-US" dirty="0" smtClean="0">
                <a:solidFill>
                  <a:srgbClr val="1F497D"/>
                </a:solidFill>
              </a:rPr>
              <a:t>Last couple of years the Cosmic Ray and Astrophysical communities were exposed to the overwhelming amount of new and accurate data and are expecting more to come…</a:t>
            </a:r>
          </a:p>
          <a:p>
            <a:pPr marL="0" indent="0">
              <a:buNone/>
            </a:pPr>
            <a:endParaRPr lang="en-US" dirty="0" smtClean="0">
              <a:solidFill>
                <a:srgbClr val="1F497D"/>
              </a:solidFill>
            </a:endParaRPr>
          </a:p>
          <a:p>
            <a:pPr marL="0" indent="0">
              <a:buNone/>
            </a:pPr>
            <a:r>
              <a:rPr lang="en-US" dirty="0" smtClean="0">
                <a:solidFill>
                  <a:srgbClr val="1F497D"/>
                </a:solidFill>
              </a:rPr>
              <a:t>It will probably take a few years to fully appreciate the significance of new information, but it is absolutely clear that we are currently on the verge of dramatic breakthroughs in Astrophysics, Particle Physics, and Cosmology and may soon be able to resolve century-old puzzles such as the origin of cosmic rays and dark matter. Hopefully before 100th anniversary of </a:t>
            </a:r>
            <a:r>
              <a:rPr lang="en-US" dirty="0" err="1" smtClean="0">
                <a:solidFill>
                  <a:srgbClr val="1F497D"/>
                </a:solidFill>
              </a:rPr>
              <a:t>V.Hess</a:t>
            </a:r>
            <a:r>
              <a:rPr lang="en-US" dirty="0" smtClean="0">
                <a:solidFill>
                  <a:srgbClr val="1F497D"/>
                </a:solidFill>
              </a:rPr>
              <a:t> flight in 2012!</a:t>
            </a:r>
          </a:p>
          <a:p>
            <a:pPr marL="0" indent="0">
              <a:buNone/>
            </a:pPr>
            <a:endParaRPr lang="en-US" dirty="0" smtClean="0">
              <a:solidFill>
                <a:srgbClr val="1F497D"/>
              </a:solidFill>
            </a:endParaRPr>
          </a:p>
          <a:p>
            <a:pPr marL="0" indent="0">
              <a:buNone/>
            </a:pPr>
            <a:r>
              <a:rPr lang="en-US" dirty="0" smtClean="0">
                <a:solidFill>
                  <a:schemeClr val="accent2"/>
                </a:solidFill>
              </a:rPr>
              <a:t>The key question to answer is how these new discoveries fit or do not fit into the “standard picture” of the Milky Way galaxy  </a:t>
            </a:r>
          </a:p>
          <a:p>
            <a:pPr>
              <a:buNone/>
            </a:pPr>
            <a:endParaRPr lang="en-US" dirty="0">
              <a:solidFill>
                <a:srgbClr val="1F497D"/>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pic>
        <p:nvPicPr>
          <p:cNvPr id="2286596" name="Picture 4" descr="Milchstr"/>
          <p:cNvPicPr>
            <a:picLocks noChangeAspect="1" noChangeArrowheads="1"/>
          </p:cNvPicPr>
          <p:nvPr/>
        </p:nvPicPr>
        <p:blipFill>
          <a:blip r:embed="rId3"/>
          <a:srcRect/>
          <a:stretch>
            <a:fillRect/>
          </a:stretch>
        </p:blipFill>
        <p:spPr bwMode="auto">
          <a:xfrm>
            <a:off x="0" y="0"/>
            <a:ext cx="9144000" cy="6858000"/>
          </a:xfrm>
          <a:prstGeom prst="rect">
            <a:avLst/>
          </a:prstGeom>
          <a:noFill/>
          <a:ln w="0">
            <a:solidFill>
              <a:srgbClr val="000066"/>
            </a:solidFill>
            <a:miter lim="800000"/>
            <a:headEnd/>
            <a:tailEnd/>
          </a:ln>
        </p:spPr>
      </p:pic>
      <p:sp>
        <p:nvSpPr>
          <p:cNvPr id="2286595" name="Rectangle 3"/>
          <p:cNvSpPr>
            <a:spLocks noGrp="1" noChangeArrowheads="1"/>
          </p:cNvSpPr>
          <p:nvPr>
            <p:ph type="body" idx="1"/>
          </p:nvPr>
        </p:nvSpPr>
        <p:spPr>
          <a:xfrm>
            <a:off x="0" y="838200"/>
            <a:ext cx="9144000" cy="5486400"/>
          </a:xfrm>
          <a:noFill/>
        </p:spPr>
        <p:txBody>
          <a:bodyPr anchor="ctr" anchorCtr="1"/>
          <a:lstStyle/>
          <a:p>
            <a:pPr algn="ctr">
              <a:buFontTx/>
              <a:buNone/>
            </a:pPr>
            <a:r>
              <a:rPr lang="en-US" sz="6000" dirty="0">
                <a:solidFill>
                  <a:srgbClr val="FFFF66"/>
                </a:solidFill>
              </a:rPr>
              <a:t>Thank you !</a:t>
            </a:r>
          </a:p>
        </p:txBody>
      </p:sp>
      <p:sp>
        <p:nvSpPr>
          <p:cNvPr id="5" name="TextBox 4"/>
          <p:cNvSpPr txBox="1"/>
          <p:nvPr/>
        </p:nvSpPr>
        <p:spPr>
          <a:xfrm>
            <a:off x="2349500" y="5334000"/>
            <a:ext cx="1716536" cy="477054"/>
          </a:xfrm>
          <a:prstGeom prst="rect">
            <a:avLst/>
          </a:prstGeom>
          <a:noFill/>
        </p:spPr>
        <p:txBody>
          <a:bodyPr wrap="none" rtlCol="0">
            <a:spAutoFit/>
          </a:bodyPr>
          <a:lstStyle/>
          <a:p>
            <a:r>
              <a:rPr lang="en-US" dirty="0" smtClean="0">
                <a:solidFill>
                  <a:srgbClr val="FFFF00"/>
                </a:solidFill>
              </a:rPr>
              <a:t>You are here</a:t>
            </a:r>
            <a:endParaRPr lang="en-US" dirty="0">
              <a:solidFill>
                <a:srgbClr val="FFFF00"/>
              </a:solidFill>
            </a:endParaRPr>
          </a:p>
        </p:txBody>
      </p:sp>
      <p:cxnSp>
        <p:nvCxnSpPr>
          <p:cNvPr id="7" name="Straight Arrow Connector 6"/>
          <p:cNvCxnSpPr/>
          <p:nvPr/>
        </p:nvCxnSpPr>
        <p:spPr bwMode="auto">
          <a:xfrm>
            <a:off x="3162300" y="5867400"/>
            <a:ext cx="863600" cy="342900"/>
          </a:xfrm>
          <a:prstGeom prst="straightConnector1">
            <a:avLst/>
          </a:prstGeom>
          <a:solidFill>
            <a:schemeClr val="bg1"/>
          </a:solidFill>
          <a:ln w="25400" cap="flat" cmpd="sng" algn="ctr">
            <a:solidFill>
              <a:srgbClr val="FFFF00"/>
            </a:solidFill>
            <a:prstDash val="sysDash"/>
            <a:round/>
            <a:headEnd type="none" w="med" len="med"/>
            <a:tailEnd type="arrow" w="med" len="med"/>
          </a:ln>
          <a:effectLst/>
        </p:spPr>
      </p:cxnSp>
      <p:sp>
        <p:nvSpPr>
          <p:cNvPr id="8" name="TextBox 7"/>
          <p:cNvSpPr txBox="1"/>
          <p:nvPr/>
        </p:nvSpPr>
        <p:spPr>
          <a:xfrm>
            <a:off x="3975100" y="5969000"/>
            <a:ext cx="658178" cy="477054"/>
          </a:xfrm>
          <a:prstGeom prst="rect">
            <a:avLst/>
          </a:prstGeom>
          <a:noFill/>
        </p:spPr>
        <p:txBody>
          <a:bodyPr wrap="none" rtlCol="0">
            <a:spAutoFit/>
          </a:bodyPr>
          <a:lstStyle/>
          <a:p>
            <a:r>
              <a:rPr lang="en-US" dirty="0" smtClean="0">
                <a:solidFill>
                  <a:schemeClr val="bg1"/>
                </a:solidFill>
              </a:rPr>
              <a:t>KEK</a:t>
            </a:r>
            <a:endParaRPr lang="en-US" dirty="0">
              <a:solidFill>
                <a:schemeClr val="bg1"/>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2286595">
                                            <p:txEl>
                                              <p:pRg st="0" end="0"/>
                                            </p:txEl>
                                          </p:spTgt>
                                        </p:tgtEl>
                                        <p:attrNameLst>
                                          <p:attrName>style.visibility</p:attrName>
                                        </p:attrNameLst>
                                      </p:cBhvr>
                                      <p:to>
                                        <p:strVal val="visible"/>
                                      </p:to>
                                    </p:set>
                                    <p:anim calcmode="lin" valueType="num">
                                      <p:cBhvr>
                                        <p:cTn id="7" dur="1000" fill="hold"/>
                                        <p:tgtEl>
                                          <p:spTgt spid="228659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28659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228659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28659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2865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6595" grpId="1" build="p"/>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TeV Particle Astrophysics 2009</a:t>
            </a:r>
            <a:endParaRPr lang="en-US">
              <a:ea typeface="Arial" charset="0"/>
              <a:cs typeface="Arial" charset="0"/>
            </a:endParaRPr>
          </a:p>
          <a:p>
            <a:r>
              <a:rPr lang="en-US"/>
              <a:t>Page </a:t>
            </a:r>
            <a:fld id="{9A72D486-8E56-7143-8432-D202EB24EDE8}" type="slidenum">
              <a:rPr lang="en-US"/>
              <a:pPr/>
              <a:t>6</a:t>
            </a:fld>
            <a:endParaRPr lang="en-US"/>
          </a:p>
          <a:p>
            <a:pPr algn="r"/>
            <a:endParaRPr lang="en-US"/>
          </a:p>
        </p:txBody>
      </p:sp>
      <p:sp>
        <p:nvSpPr>
          <p:cNvPr id="92162" name="Rectangle 2"/>
          <p:cNvSpPr>
            <a:spLocks noGrp="1" noChangeArrowheads="1"/>
          </p:cNvSpPr>
          <p:nvPr>
            <p:ph type="title"/>
          </p:nvPr>
        </p:nvSpPr>
        <p:spPr/>
        <p:txBody>
          <a:bodyPr/>
          <a:lstStyle/>
          <a:p>
            <a:r>
              <a:rPr lang="en-US" dirty="0">
                <a:solidFill>
                  <a:srgbClr val="595959"/>
                </a:solidFill>
              </a:rPr>
              <a:t>Summary Thoughts</a:t>
            </a:r>
          </a:p>
        </p:txBody>
      </p:sp>
      <p:sp>
        <p:nvSpPr>
          <p:cNvPr id="92163" name="Rectangle 3"/>
          <p:cNvSpPr>
            <a:spLocks noGrp="1" noChangeArrowheads="1"/>
          </p:cNvSpPr>
          <p:nvPr>
            <p:ph type="body" idx="1"/>
          </p:nvPr>
        </p:nvSpPr>
        <p:spPr/>
        <p:txBody>
          <a:bodyPr/>
          <a:lstStyle/>
          <a:p>
            <a:r>
              <a:rPr lang="en-US" dirty="0">
                <a:solidFill>
                  <a:srgbClr val="595959"/>
                </a:solidFill>
              </a:rPr>
              <a:t>Wealth of data and excitement</a:t>
            </a:r>
          </a:p>
          <a:p>
            <a:pPr lvl="1"/>
            <a:r>
              <a:rPr lang="en-US" dirty="0">
                <a:solidFill>
                  <a:srgbClr val="595959"/>
                </a:solidFill>
              </a:rPr>
              <a:t>This is a healthy field!</a:t>
            </a:r>
          </a:p>
          <a:p>
            <a:pPr lvl="1"/>
            <a:r>
              <a:rPr lang="en-US" dirty="0" err="1">
                <a:solidFill>
                  <a:srgbClr val="595959"/>
                </a:solidFill>
              </a:rPr>
              <a:t>Multiwavelength/Multimessager/Multicultural</a:t>
            </a:r>
            <a:r>
              <a:rPr lang="en-US" dirty="0">
                <a:solidFill>
                  <a:srgbClr val="595959"/>
                </a:solidFill>
              </a:rPr>
              <a:t> </a:t>
            </a:r>
          </a:p>
          <a:p>
            <a:r>
              <a:rPr lang="en-US" dirty="0">
                <a:solidFill>
                  <a:srgbClr val="595959"/>
                </a:solidFill>
              </a:rPr>
              <a:t>We are bold in our aspirations!</a:t>
            </a:r>
          </a:p>
          <a:p>
            <a:pPr lvl="1"/>
            <a:r>
              <a:rPr lang="en-US" dirty="0">
                <a:solidFill>
                  <a:srgbClr val="595959"/>
                </a:solidFill>
              </a:rPr>
              <a:t>Will be a rich field for decades to come</a:t>
            </a:r>
          </a:p>
          <a:p>
            <a:r>
              <a:rPr lang="en-US" dirty="0">
                <a:solidFill>
                  <a:srgbClr val="595959"/>
                </a:solidFill>
              </a:rPr>
              <a:t>Astrophysics is an essential part of Particle Physics!!</a:t>
            </a:r>
          </a:p>
        </p:txBody>
      </p:sp>
      <p:sp>
        <p:nvSpPr>
          <p:cNvPr id="7" name="TextBox 6"/>
          <p:cNvSpPr txBox="1"/>
          <p:nvPr/>
        </p:nvSpPr>
        <p:spPr>
          <a:xfrm>
            <a:off x="6413500" y="4752573"/>
            <a:ext cx="2329634" cy="630942"/>
          </a:xfrm>
          <a:prstGeom prst="rect">
            <a:avLst/>
          </a:prstGeom>
          <a:noFill/>
        </p:spPr>
        <p:txBody>
          <a:bodyPr wrap="none" rtlCol="0">
            <a:spAutoFit/>
          </a:bodyPr>
          <a:lstStyle/>
          <a:p>
            <a:r>
              <a:rPr lang="en-US" sz="2800" dirty="0" smtClean="0">
                <a:solidFill>
                  <a:srgbClr val="595959"/>
                </a:solidFill>
                <a:latin typeface="Helvetica"/>
                <a:cs typeface="Helvetica"/>
              </a:rPr>
              <a:t>− </a:t>
            </a:r>
            <a:r>
              <a:rPr lang="en-US" sz="2800" dirty="0" err="1" smtClean="0">
                <a:solidFill>
                  <a:srgbClr val="595959"/>
                </a:solidFill>
                <a:latin typeface="Helvetica"/>
                <a:cs typeface="Helvetica"/>
              </a:rPr>
              <a:t>Persis</a:t>
            </a:r>
            <a:r>
              <a:rPr lang="en-US" sz="2800" dirty="0" smtClean="0">
                <a:solidFill>
                  <a:srgbClr val="595959"/>
                </a:solidFill>
                <a:latin typeface="Helvetica"/>
                <a:cs typeface="Helvetica"/>
              </a:rPr>
              <a:t> </a:t>
            </a:r>
            <a:r>
              <a:rPr lang="en-US" sz="2800" dirty="0" err="1" smtClean="0">
                <a:solidFill>
                  <a:srgbClr val="595959"/>
                </a:solidFill>
                <a:latin typeface="Helvetica"/>
                <a:cs typeface="Helvetica"/>
              </a:rPr>
              <a:t>Drell</a:t>
            </a:r>
            <a:endParaRPr lang="en-US" sz="2800" dirty="0">
              <a:solidFill>
                <a:srgbClr val="595959"/>
              </a:solidFill>
              <a:latin typeface="Helvetica"/>
              <a:cs typeface="Helvetica"/>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19074" name="Rectangle 2"/>
          <p:cNvSpPr>
            <a:spLocks noGrp="1" noChangeArrowheads="1"/>
          </p:cNvSpPr>
          <p:nvPr>
            <p:ph type="title"/>
          </p:nvPr>
        </p:nvSpPr>
        <p:spPr/>
        <p:txBody>
          <a:bodyPr/>
          <a:lstStyle/>
          <a:p>
            <a:r>
              <a:rPr lang="en-US" sz="3600" dirty="0" smtClean="0">
                <a:solidFill>
                  <a:schemeClr val="tx2"/>
                </a:solidFill>
              </a:rPr>
              <a:t>100 Years of Cosmic Rays</a:t>
            </a:r>
            <a:endParaRPr lang="en-US" sz="3600" dirty="0">
              <a:solidFill>
                <a:schemeClr val="tx2"/>
              </a:solidFill>
            </a:endParaRPr>
          </a:p>
        </p:txBody>
      </p:sp>
      <p:sp>
        <p:nvSpPr>
          <p:cNvPr id="2819075" name="Rectangle 3"/>
          <p:cNvSpPr>
            <a:spLocks noGrp="1" noChangeArrowheads="1"/>
          </p:cNvSpPr>
          <p:nvPr>
            <p:ph type="body" idx="1"/>
          </p:nvPr>
        </p:nvSpPr>
        <p:spPr>
          <a:xfrm>
            <a:off x="3670300" y="3409950"/>
            <a:ext cx="4978400" cy="3074988"/>
          </a:xfrm>
        </p:spPr>
        <p:txBody>
          <a:bodyPr/>
          <a:lstStyle/>
          <a:p>
            <a:pPr>
              <a:buFontTx/>
              <a:buNone/>
            </a:pPr>
            <a:r>
              <a:rPr lang="en-US" dirty="0"/>
              <a:t>					</a:t>
            </a:r>
            <a:r>
              <a:rPr lang="en-US" dirty="0">
                <a:solidFill>
                  <a:srgbClr val="953735"/>
                </a:solidFill>
              </a:rPr>
              <a:t>1912</a:t>
            </a:r>
          </a:p>
          <a:p>
            <a:pPr>
              <a:buFontTx/>
              <a:buNone/>
            </a:pPr>
            <a:r>
              <a:rPr lang="en-US" dirty="0">
                <a:solidFill>
                  <a:schemeClr val="tx2"/>
                </a:solidFill>
              </a:rPr>
              <a:t>Victor Hess, </a:t>
            </a:r>
            <a:r>
              <a:rPr lang="en-US" dirty="0" smtClean="0">
                <a:solidFill>
                  <a:schemeClr val="tx2"/>
                </a:solidFill>
              </a:rPr>
              <a:t>an Austrian </a:t>
            </a:r>
            <a:r>
              <a:rPr lang="en-US" dirty="0">
                <a:solidFill>
                  <a:schemeClr val="tx2"/>
                </a:solidFill>
              </a:rPr>
              <a:t>scientist, took a radiation counter (a simple electroscope) on a balloon flight</a:t>
            </a:r>
          </a:p>
          <a:p>
            <a:pPr>
              <a:buFontTx/>
              <a:buNone/>
            </a:pPr>
            <a:r>
              <a:rPr lang="en-US" dirty="0">
                <a:solidFill>
                  <a:schemeClr val="tx2"/>
                </a:solidFill>
              </a:rPr>
              <a:t>He rose to 17,500 feet (without oxygen) and measured that the amount of radiation increases as the balloon climbed</a:t>
            </a:r>
          </a:p>
          <a:p>
            <a:pPr>
              <a:buFontTx/>
              <a:buNone/>
            </a:pPr>
            <a:r>
              <a:rPr lang="en-US" dirty="0">
                <a:solidFill>
                  <a:srgbClr val="953735"/>
                </a:solidFill>
              </a:rPr>
              <a:t>Nobel Prize: 1936</a:t>
            </a:r>
          </a:p>
        </p:txBody>
      </p:sp>
      <p:pic>
        <p:nvPicPr>
          <p:cNvPr id="2819076" name="Picture 4"/>
          <p:cNvPicPr>
            <a:picLocks noChangeAspect="1" noChangeArrowheads="1"/>
          </p:cNvPicPr>
          <p:nvPr/>
        </p:nvPicPr>
        <p:blipFill>
          <a:blip r:embed="rId2"/>
          <a:srcRect/>
          <a:stretch>
            <a:fillRect/>
          </a:stretch>
        </p:blipFill>
        <p:spPr bwMode="auto">
          <a:xfrm>
            <a:off x="350838" y="825500"/>
            <a:ext cx="3121025" cy="5410200"/>
          </a:xfrm>
          <a:prstGeom prst="rect">
            <a:avLst/>
          </a:prstGeom>
          <a:noFill/>
          <a:ln w="9525">
            <a:noFill/>
            <a:miter lim="800000"/>
            <a:headEnd/>
            <a:tailEnd/>
          </a:ln>
          <a:effectLst>
            <a:outerShdw blurRad="50800" dist="38100" dir="2700000">
              <a:srgbClr val="000000">
                <a:alpha val="43000"/>
              </a:srgbClr>
            </a:outerShdw>
          </a:effectLst>
        </p:spPr>
      </p:pic>
      <p:pic>
        <p:nvPicPr>
          <p:cNvPr id="2819077" name="Picture 5"/>
          <p:cNvPicPr>
            <a:picLocks noChangeAspect="1" noChangeArrowheads="1"/>
          </p:cNvPicPr>
          <p:nvPr/>
        </p:nvPicPr>
        <p:blipFill>
          <a:blip r:embed="rId3"/>
          <a:srcRect/>
          <a:stretch>
            <a:fillRect/>
          </a:stretch>
        </p:blipFill>
        <p:spPr bwMode="auto">
          <a:xfrm>
            <a:off x="4286250" y="793750"/>
            <a:ext cx="1638300" cy="2857500"/>
          </a:xfrm>
          <a:prstGeom prst="rect">
            <a:avLst/>
          </a:prstGeom>
          <a:noFill/>
          <a:ln w="9525">
            <a:noFill/>
            <a:miter lim="800000"/>
            <a:headEnd/>
            <a:tailEnd/>
          </a:ln>
          <a:effectLst>
            <a:outerShdw blurRad="50800" dist="38100" dir="2700000">
              <a:srgbClr val="000000">
                <a:alpha val="43000"/>
              </a:srgbClr>
            </a:outerShdw>
          </a:effectLst>
        </p:spPr>
      </p:pic>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21122" name="Rectangle 2"/>
          <p:cNvSpPr>
            <a:spLocks noGrp="1" noChangeArrowheads="1"/>
          </p:cNvSpPr>
          <p:nvPr>
            <p:ph type="title"/>
          </p:nvPr>
        </p:nvSpPr>
        <p:spPr>
          <a:xfrm>
            <a:off x="850901" y="136525"/>
            <a:ext cx="7429500" cy="533400"/>
          </a:xfrm>
        </p:spPr>
        <p:txBody>
          <a:bodyPr/>
          <a:lstStyle/>
          <a:p>
            <a:r>
              <a:rPr lang="en-US" dirty="0" smtClean="0">
                <a:solidFill>
                  <a:srgbClr val="1F497D"/>
                </a:solidFill>
              </a:rPr>
              <a:t> Early Discoveries of New Particles in </a:t>
            </a:r>
            <a:r>
              <a:rPr lang="en-US" dirty="0" err="1" smtClean="0">
                <a:solidFill>
                  <a:srgbClr val="1F497D"/>
                </a:solidFill>
              </a:rPr>
              <a:t>CRs</a:t>
            </a:r>
            <a:endParaRPr lang="en-US" dirty="0">
              <a:solidFill>
                <a:srgbClr val="1F497D"/>
              </a:solidFill>
            </a:endParaRPr>
          </a:p>
        </p:txBody>
      </p:sp>
      <p:sp>
        <p:nvSpPr>
          <p:cNvPr id="2821123" name="Rectangle 3"/>
          <p:cNvSpPr>
            <a:spLocks noGrp="1" noChangeArrowheads="1"/>
          </p:cNvSpPr>
          <p:nvPr>
            <p:ph type="body" idx="1"/>
          </p:nvPr>
        </p:nvSpPr>
        <p:spPr>
          <a:xfrm>
            <a:off x="355600" y="635000"/>
            <a:ext cx="7708900" cy="6223000"/>
          </a:xfrm>
        </p:spPr>
        <p:txBody>
          <a:bodyPr/>
          <a:lstStyle/>
          <a:p>
            <a:pPr>
              <a:buFontTx/>
              <a:buNone/>
            </a:pPr>
            <a:r>
              <a:rPr lang="en-US" sz="1800" dirty="0">
                <a:solidFill>
                  <a:srgbClr val="C0504D"/>
                </a:solidFill>
              </a:rPr>
              <a:t>1929</a:t>
            </a:r>
            <a:endParaRPr lang="en-US" sz="1800" dirty="0" smtClean="0">
              <a:solidFill>
                <a:srgbClr val="C0504D"/>
              </a:solidFill>
            </a:endParaRPr>
          </a:p>
          <a:p>
            <a:pPr>
              <a:buFontTx/>
              <a:buNone/>
            </a:pPr>
            <a:r>
              <a:rPr lang="en-US" sz="1800" dirty="0" smtClean="0">
                <a:solidFill>
                  <a:srgbClr val="1F497D"/>
                </a:solidFill>
              </a:rPr>
              <a:t>Bothe </a:t>
            </a:r>
            <a:r>
              <a:rPr lang="en-US" sz="1800" dirty="0">
                <a:solidFill>
                  <a:srgbClr val="1F497D"/>
                </a:solidFill>
              </a:rPr>
              <a:t>(</a:t>
            </a:r>
            <a:r>
              <a:rPr lang="en-US" sz="1800" dirty="0">
                <a:solidFill>
                  <a:srgbClr val="C0504D"/>
                </a:solidFill>
              </a:rPr>
              <a:t>Nobel Prize 1954</a:t>
            </a:r>
            <a:r>
              <a:rPr lang="en-US" sz="1800" dirty="0">
                <a:solidFill>
                  <a:srgbClr val="1F497D"/>
                </a:solidFill>
              </a:rPr>
              <a:t>) and </a:t>
            </a:r>
            <a:r>
              <a:rPr lang="en-US" sz="1800" dirty="0" err="1">
                <a:solidFill>
                  <a:srgbClr val="1F497D"/>
                </a:solidFill>
              </a:rPr>
              <a:t>Kolhorster</a:t>
            </a:r>
            <a:r>
              <a:rPr lang="en-US" sz="1800" dirty="0">
                <a:solidFill>
                  <a:srgbClr val="1F497D"/>
                </a:solidFill>
              </a:rPr>
              <a:t> verified that the cloud chamber tracks were curved. Thus the cosmic radiation was charged </a:t>
            </a:r>
            <a:r>
              <a:rPr lang="en-US" sz="1800" dirty="0" smtClean="0">
                <a:solidFill>
                  <a:srgbClr val="1F497D"/>
                </a:solidFill>
              </a:rPr>
              <a:t>particles</a:t>
            </a:r>
            <a:endParaRPr lang="en-US" sz="1800" dirty="0" smtClean="0">
              <a:solidFill>
                <a:srgbClr val="C0504D"/>
              </a:solidFill>
            </a:endParaRPr>
          </a:p>
          <a:p>
            <a:pPr>
              <a:buFontTx/>
              <a:buNone/>
            </a:pPr>
            <a:endParaRPr lang="en-US" sz="1800" dirty="0" smtClean="0">
              <a:solidFill>
                <a:srgbClr val="C0504D"/>
              </a:solidFill>
            </a:endParaRPr>
          </a:p>
          <a:p>
            <a:pPr>
              <a:buFontTx/>
              <a:buNone/>
            </a:pPr>
            <a:r>
              <a:rPr lang="en-US" sz="1800" dirty="0" smtClean="0">
                <a:solidFill>
                  <a:srgbClr val="C0504D"/>
                </a:solidFill>
              </a:rPr>
              <a:t>			1932 </a:t>
            </a:r>
          </a:p>
          <a:p>
            <a:pPr>
              <a:buFontTx/>
              <a:buNone/>
            </a:pPr>
            <a:r>
              <a:rPr lang="en-US" sz="1800" dirty="0" smtClean="0">
                <a:solidFill>
                  <a:srgbClr val="C0504D"/>
                </a:solidFill>
              </a:rPr>
              <a:t>			</a:t>
            </a:r>
            <a:r>
              <a:rPr lang="en-US" sz="1800" dirty="0" smtClean="0">
                <a:solidFill>
                  <a:schemeClr val="tx2"/>
                </a:solidFill>
              </a:rPr>
              <a:t>a </a:t>
            </a:r>
            <a:r>
              <a:rPr lang="en-US" sz="1800" dirty="0">
                <a:solidFill>
                  <a:schemeClr val="tx2"/>
                </a:solidFill>
              </a:rPr>
              <a:t>discovery of positron by C. Anderson (</a:t>
            </a:r>
            <a:r>
              <a:rPr lang="en-US" sz="1800" dirty="0">
                <a:solidFill>
                  <a:schemeClr val="accent2"/>
                </a:solidFill>
              </a:rPr>
              <a:t>Nobel Prize 1936</a:t>
            </a:r>
            <a:r>
              <a:rPr lang="en-US" sz="1800" dirty="0" smtClean="0">
                <a:solidFill>
                  <a:srgbClr val="003399"/>
                </a:solidFill>
              </a:rPr>
              <a:t>)</a:t>
            </a:r>
          </a:p>
          <a:p>
            <a:pPr>
              <a:buFontTx/>
              <a:buNone/>
            </a:pPr>
            <a:endParaRPr lang="en-US" sz="1800" dirty="0" smtClean="0">
              <a:solidFill>
                <a:srgbClr val="FF0000"/>
              </a:solidFill>
            </a:endParaRPr>
          </a:p>
          <a:p>
            <a:pPr>
              <a:buFontTx/>
              <a:buNone/>
            </a:pPr>
            <a:r>
              <a:rPr lang="en-US" sz="1800" dirty="0" smtClean="0">
                <a:solidFill>
                  <a:srgbClr val="FF0000"/>
                </a:solidFill>
              </a:rPr>
              <a:t>			</a:t>
            </a:r>
            <a:r>
              <a:rPr lang="en-US" sz="1800" dirty="0" smtClean="0">
                <a:solidFill>
                  <a:srgbClr val="C0504D"/>
                </a:solidFill>
              </a:rPr>
              <a:t>1937</a:t>
            </a:r>
          </a:p>
          <a:p>
            <a:pPr>
              <a:buFontTx/>
              <a:buNone/>
            </a:pPr>
            <a:r>
              <a:rPr lang="en-US" sz="1800" dirty="0" smtClean="0"/>
              <a:t>			</a:t>
            </a:r>
            <a:r>
              <a:rPr lang="en-US" sz="1800" dirty="0" smtClean="0">
                <a:solidFill>
                  <a:schemeClr val="tx2"/>
                </a:solidFill>
              </a:rPr>
              <a:t>a </a:t>
            </a:r>
            <a:r>
              <a:rPr lang="en-US" sz="1800" dirty="0">
                <a:solidFill>
                  <a:schemeClr val="tx2"/>
                </a:solidFill>
              </a:rPr>
              <a:t>discovery of </a:t>
            </a:r>
            <a:r>
              <a:rPr lang="en-US" sz="1800" dirty="0" err="1">
                <a:solidFill>
                  <a:srgbClr val="C0504D"/>
                </a:solidFill>
              </a:rPr>
              <a:t>muon</a:t>
            </a:r>
            <a:r>
              <a:rPr lang="en-US" sz="1800" dirty="0">
                <a:solidFill>
                  <a:srgbClr val="C0504D"/>
                </a:solidFill>
              </a:rPr>
              <a:t> </a:t>
            </a:r>
            <a:r>
              <a:rPr lang="en-US" sz="1800" dirty="0">
                <a:solidFill>
                  <a:srgbClr val="1F497D"/>
                </a:solidFill>
              </a:rPr>
              <a:t>by </a:t>
            </a:r>
            <a:r>
              <a:rPr lang="en-US" sz="1800" dirty="0" err="1">
                <a:solidFill>
                  <a:srgbClr val="1F497D"/>
                </a:solidFill>
              </a:rPr>
              <a:t>Neddermeyer</a:t>
            </a:r>
            <a:r>
              <a:rPr lang="en-US" sz="1800" dirty="0">
                <a:solidFill>
                  <a:srgbClr val="1F497D"/>
                </a:solidFill>
              </a:rPr>
              <a:t> &amp; Anderson</a:t>
            </a:r>
            <a:r>
              <a:rPr lang="en-US" sz="1800" dirty="0" smtClean="0">
                <a:solidFill>
                  <a:srgbClr val="1F497D"/>
                </a:solidFill>
              </a:rPr>
              <a:t> and 		simultaneously </a:t>
            </a:r>
            <a:r>
              <a:rPr lang="en-US" sz="1800" dirty="0">
                <a:solidFill>
                  <a:srgbClr val="1F497D"/>
                </a:solidFill>
              </a:rPr>
              <a:t>by Street &amp; </a:t>
            </a:r>
            <a:r>
              <a:rPr lang="en-US" sz="1800" dirty="0" smtClean="0">
                <a:solidFill>
                  <a:srgbClr val="1F497D"/>
                </a:solidFill>
              </a:rPr>
              <a:t>Stevenson</a:t>
            </a:r>
          </a:p>
          <a:p>
            <a:pPr>
              <a:buFontTx/>
              <a:buNone/>
            </a:pPr>
            <a:endParaRPr lang="en-US" sz="1800" dirty="0" smtClean="0"/>
          </a:p>
          <a:p>
            <a:pPr>
              <a:buFontTx/>
              <a:buNone/>
            </a:pPr>
            <a:r>
              <a:rPr lang="en-US" sz="1800" dirty="0" smtClean="0">
                <a:solidFill>
                  <a:srgbClr val="C0504D"/>
                </a:solidFill>
              </a:rPr>
              <a:t>			1947</a:t>
            </a:r>
          </a:p>
          <a:p>
            <a:pPr>
              <a:buFontTx/>
              <a:buNone/>
            </a:pPr>
            <a:r>
              <a:rPr lang="en-US" sz="1800" dirty="0" smtClean="0">
                <a:solidFill>
                  <a:srgbClr val="FF0000"/>
                </a:solidFill>
              </a:rPr>
              <a:t>			</a:t>
            </a:r>
            <a:r>
              <a:rPr lang="en-US" sz="1800" dirty="0" err="1" smtClean="0">
                <a:solidFill>
                  <a:schemeClr val="accent2"/>
                </a:solidFill>
              </a:rPr>
              <a:t>pions</a:t>
            </a:r>
            <a:r>
              <a:rPr lang="en-US" sz="1800" dirty="0" smtClean="0">
                <a:solidFill>
                  <a:srgbClr val="CC3333"/>
                </a:solidFill>
              </a:rPr>
              <a:t> </a:t>
            </a:r>
            <a:r>
              <a:rPr lang="en-US" sz="1800" dirty="0">
                <a:solidFill>
                  <a:srgbClr val="1F497D"/>
                </a:solidFill>
              </a:rPr>
              <a:t>predicted by Yukawa (1935, </a:t>
            </a:r>
            <a:r>
              <a:rPr lang="en-US" sz="1800" dirty="0">
                <a:solidFill>
                  <a:srgbClr val="C0504D"/>
                </a:solidFill>
              </a:rPr>
              <a:t>Nobel </a:t>
            </a:r>
            <a:r>
              <a:rPr lang="en-US" sz="1800" dirty="0" smtClean="0">
                <a:solidFill>
                  <a:srgbClr val="C0504D"/>
                </a:solidFill>
              </a:rPr>
              <a:t>Prize 1949</a:t>
            </a:r>
            <a:r>
              <a:rPr lang="en-US" sz="1800" dirty="0">
                <a:solidFill>
                  <a:srgbClr val="1F497D"/>
                </a:solidFill>
              </a:rPr>
              <a:t>)</a:t>
            </a:r>
            <a:r>
              <a:rPr lang="en-US" sz="1800" dirty="0" smtClean="0">
                <a:solidFill>
                  <a:srgbClr val="1F497D"/>
                </a:solidFill>
              </a:rPr>
              <a:t> to 		explain </a:t>
            </a:r>
            <a:r>
              <a:rPr lang="en-US" sz="1800" dirty="0">
                <a:solidFill>
                  <a:srgbClr val="1F497D"/>
                </a:solidFill>
              </a:rPr>
              <a:t>the force that binds the</a:t>
            </a:r>
            <a:r>
              <a:rPr lang="en-US" sz="1800" dirty="0" smtClean="0">
                <a:solidFill>
                  <a:srgbClr val="1F497D"/>
                </a:solidFill>
              </a:rPr>
              <a:t> nucleus </a:t>
            </a:r>
            <a:r>
              <a:rPr lang="en-US" sz="1800" dirty="0">
                <a:solidFill>
                  <a:srgbClr val="1F497D"/>
                </a:solidFill>
              </a:rPr>
              <a:t>together </a:t>
            </a:r>
            <a:r>
              <a:rPr lang="en-US" sz="1800" dirty="0" smtClean="0">
                <a:solidFill>
                  <a:srgbClr val="1F497D"/>
                </a:solidFill>
              </a:rPr>
              <a:t>were		discovered </a:t>
            </a:r>
            <a:r>
              <a:rPr lang="en-US" sz="1800" dirty="0">
                <a:solidFill>
                  <a:srgbClr val="1F497D"/>
                </a:solidFill>
              </a:rPr>
              <a:t>(</a:t>
            </a:r>
            <a:r>
              <a:rPr lang="en-US" sz="1800" dirty="0" smtClean="0">
                <a:solidFill>
                  <a:srgbClr val="1F497D"/>
                </a:solidFill>
              </a:rPr>
              <a:t>C. Powell </a:t>
            </a:r>
            <a:r>
              <a:rPr lang="en-US" sz="1800" dirty="0">
                <a:solidFill>
                  <a:srgbClr val="1F497D"/>
                </a:solidFill>
              </a:rPr>
              <a:t>et al.; </a:t>
            </a:r>
            <a:r>
              <a:rPr lang="en-US" sz="1800" dirty="0">
                <a:solidFill>
                  <a:srgbClr val="C0504D"/>
                </a:solidFill>
              </a:rPr>
              <a:t>Nobel Prize 1950</a:t>
            </a:r>
            <a:r>
              <a:rPr lang="en-US" sz="1800" dirty="0">
                <a:solidFill>
                  <a:srgbClr val="1F497D"/>
                </a:solidFill>
              </a:rPr>
              <a:t>) </a:t>
            </a:r>
            <a:endParaRPr lang="en-US" sz="1800" dirty="0" smtClean="0">
              <a:solidFill>
                <a:srgbClr val="1F497D"/>
              </a:solidFill>
            </a:endParaRPr>
          </a:p>
          <a:p>
            <a:pPr>
              <a:buFontTx/>
              <a:buNone/>
            </a:pPr>
            <a:r>
              <a:rPr lang="en-US" sz="1800" dirty="0" smtClean="0">
                <a:solidFill>
                  <a:srgbClr val="FF0000"/>
                </a:solidFill>
              </a:rPr>
              <a:t>			</a:t>
            </a:r>
          </a:p>
          <a:p>
            <a:pPr>
              <a:buFontTx/>
              <a:buNone/>
            </a:pPr>
            <a:r>
              <a:rPr lang="en-US" sz="1800" dirty="0" smtClean="0">
                <a:solidFill>
                  <a:srgbClr val="FF0000"/>
                </a:solidFill>
              </a:rPr>
              <a:t>			</a:t>
            </a:r>
            <a:r>
              <a:rPr lang="en-US" sz="1800" dirty="0" err="1" smtClean="0">
                <a:solidFill>
                  <a:srgbClr val="C0504D"/>
                </a:solidFill>
              </a:rPr>
              <a:t>kaons</a:t>
            </a:r>
            <a:r>
              <a:rPr lang="en-US" sz="1800" dirty="0" smtClean="0">
                <a:solidFill>
                  <a:srgbClr val="C0504D"/>
                </a:solidFill>
              </a:rPr>
              <a:t> </a:t>
            </a:r>
            <a:r>
              <a:rPr lang="en-US" sz="1800" dirty="0">
                <a:solidFill>
                  <a:srgbClr val="1F497D"/>
                </a:solidFill>
              </a:rPr>
              <a:t>were discovered by Rochester &amp; Butler</a:t>
            </a:r>
          </a:p>
        </p:txBody>
      </p:sp>
      <p:grpSp>
        <p:nvGrpSpPr>
          <p:cNvPr id="2" name="Group 20"/>
          <p:cNvGrpSpPr>
            <a:grpSpLocks/>
          </p:cNvGrpSpPr>
          <p:nvPr/>
        </p:nvGrpSpPr>
        <p:grpSpPr bwMode="auto">
          <a:xfrm>
            <a:off x="361156" y="2174875"/>
            <a:ext cx="1030287" cy="1606550"/>
            <a:chOff x="3421" y="1546"/>
            <a:chExt cx="649" cy="1012"/>
          </a:xfrm>
          <a:effectLst>
            <a:outerShdw blurRad="50800" dist="38100" dir="2700000">
              <a:srgbClr val="000000">
                <a:alpha val="43000"/>
              </a:srgbClr>
            </a:outerShdw>
          </a:effectLst>
        </p:grpSpPr>
        <p:pic>
          <p:nvPicPr>
            <p:cNvPr id="2821130" name="Picture 10"/>
            <p:cNvPicPr>
              <a:picLocks noChangeAspect="1" noChangeArrowheads="1"/>
            </p:cNvPicPr>
            <p:nvPr/>
          </p:nvPicPr>
          <p:blipFill>
            <a:blip r:embed="rId2"/>
            <a:srcRect/>
            <a:stretch>
              <a:fillRect/>
            </a:stretch>
          </p:blipFill>
          <p:spPr bwMode="auto">
            <a:xfrm>
              <a:off x="3425" y="1546"/>
              <a:ext cx="614" cy="857"/>
            </a:xfrm>
            <a:prstGeom prst="rect">
              <a:avLst/>
            </a:prstGeom>
            <a:noFill/>
            <a:ln w="9525">
              <a:noFill/>
              <a:miter lim="800000"/>
              <a:headEnd/>
              <a:tailEnd/>
            </a:ln>
            <a:effectLst/>
          </p:spPr>
        </p:pic>
        <p:sp>
          <p:nvSpPr>
            <p:cNvPr id="2821132" name="Rectangle 12"/>
            <p:cNvSpPr>
              <a:spLocks noChangeArrowheads="1"/>
            </p:cNvSpPr>
            <p:nvPr/>
          </p:nvSpPr>
          <p:spPr bwMode="auto">
            <a:xfrm>
              <a:off x="3421" y="2350"/>
              <a:ext cx="649" cy="208"/>
            </a:xfrm>
            <a:prstGeom prst="rect">
              <a:avLst/>
            </a:prstGeom>
            <a:noFill/>
            <a:ln w="9525">
              <a:noFill/>
              <a:miter lim="800000"/>
              <a:headEnd/>
              <a:tailEnd/>
            </a:ln>
            <a:effectLst/>
          </p:spPr>
          <p:txBody>
            <a:bodyPr wrap="none">
              <a:prstTxWarp prst="textNoShape">
                <a:avLst/>
              </a:prstTxWarp>
              <a:spAutoFit/>
            </a:bodyPr>
            <a:lstStyle/>
            <a:p>
              <a:pPr marL="342900" indent="-342900"/>
              <a:r>
                <a:rPr lang="en-US" sz="1200"/>
                <a:t>C. Anderson</a:t>
              </a:r>
            </a:p>
          </p:txBody>
        </p:sp>
      </p:grpSp>
      <p:grpSp>
        <p:nvGrpSpPr>
          <p:cNvPr id="3" name="Group 21"/>
          <p:cNvGrpSpPr>
            <a:grpSpLocks/>
          </p:cNvGrpSpPr>
          <p:nvPr/>
        </p:nvGrpSpPr>
        <p:grpSpPr bwMode="auto">
          <a:xfrm>
            <a:off x="179388" y="4470400"/>
            <a:ext cx="1385887" cy="1801813"/>
            <a:chOff x="4305" y="2072"/>
            <a:chExt cx="873" cy="1135"/>
          </a:xfrm>
          <a:effectLst>
            <a:outerShdw blurRad="50800" dist="38100" dir="2700000">
              <a:srgbClr val="000000">
                <a:alpha val="43000"/>
              </a:srgbClr>
            </a:outerShdw>
          </a:effectLst>
        </p:grpSpPr>
        <p:pic>
          <p:nvPicPr>
            <p:cNvPr id="2821129" name="Picture 9"/>
            <p:cNvPicPr>
              <a:picLocks noChangeAspect="1" noChangeArrowheads="1"/>
            </p:cNvPicPr>
            <p:nvPr/>
          </p:nvPicPr>
          <p:blipFill>
            <a:blip r:embed="rId3"/>
            <a:srcRect/>
            <a:stretch>
              <a:fillRect/>
            </a:stretch>
          </p:blipFill>
          <p:spPr bwMode="auto">
            <a:xfrm>
              <a:off x="4305" y="2072"/>
              <a:ext cx="873" cy="976"/>
            </a:xfrm>
            <a:prstGeom prst="rect">
              <a:avLst/>
            </a:prstGeom>
            <a:noFill/>
            <a:ln w="9525">
              <a:noFill/>
              <a:miter lim="800000"/>
              <a:headEnd/>
              <a:tailEnd/>
            </a:ln>
            <a:effectLst/>
          </p:spPr>
        </p:pic>
        <p:sp>
          <p:nvSpPr>
            <p:cNvPr id="2821133" name="Rectangle 13"/>
            <p:cNvSpPr>
              <a:spLocks noChangeArrowheads="1"/>
            </p:cNvSpPr>
            <p:nvPr/>
          </p:nvSpPr>
          <p:spPr bwMode="auto">
            <a:xfrm>
              <a:off x="4446" y="2999"/>
              <a:ext cx="541" cy="208"/>
            </a:xfrm>
            <a:prstGeom prst="rect">
              <a:avLst/>
            </a:prstGeom>
            <a:noFill/>
            <a:ln w="9525">
              <a:noFill/>
              <a:miter lim="800000"/>
              <a:headEnd/>
              <a:tailEnd/>
            </a:ln>
            <a:effectLst/>
          </p:spPr>
          <p:txBody>
            <a:bodyPr wrap="none">
              <a:prstTxWarp prst="textNoShape">
                <a:avLst/>
              </a:prstTxWarp>
              <a:spAutoFit/>
            </a:bodyPr>
            <a:lstStyle/>
            <a:p>
              <a:pPr marL="342900" indent="-342900"/>
              <a:r>
                <a:rPr lang="en-US" sz="1200"/>
                <a:t>H.Yukawa</a:t>
              </a:r>
            </a:p>
          </p:txBody>
        </p:sp>
      </p:grpSp>
      <p:grpSp>
        <p:nvGrpSpPr>
          <p:cNvPr id="4" name="Group 19"/>
          <p:cNvGrpSpPr>
            <a:grpSpLocks/>
          </p:cNvGrpSpPr>
          <p:nvPr/>
        </p:nvGrpSpPr>
        <p:grpSpPr bwMode="auto">
          <a:xfrm>
            <a:off x="7693025" y="746125"/>
            <a:ext cx="1144588" cy="1870075"/>
            <a:chOff x="4867" y="470"/>
            <a:chExt cx="721" cy="1178"/>
          </a:xfrm>
          <a:effectLst>
            <a:outerShdw blurRad="50800" dist="38100" dir="2700000">
              <a:srgbClr val="000000">
                <a:alpha val="43000"/>
              </a:srgbClr>
            </a:outerShdw>
          </a:effectLst>
        </p:grpSpPr>
        <p:pic>
          <p:nvPicPr>
            <p:cNvPr id="2821131" name="Picture 11"/>
            <p:cNvPicPr>
              <a:picLocks noChangeAspect="1" noChangeArrowheads="1"/>
            </p:cNvPicPr>
            <p:nvPr/>
          </p:nvPicPr>
          <p:blipFill>
            <a:blip r:embed="rId4"/>
            <a:srcRect/>
            <a:stretch>
              <a:fillRect/>
            </a:stretch>
          </p:blipFill>
          <p:spPr bwMode="auto">
            <a:xfrm>
              <a:off x="4867" y="470"/>
              <a:ext cx="721" cy="1020"/>
            </a:xfrm>
            <a:prstGeom prst="rect">
              <a:avLst/>
            </a:prstGeom>
            <a:noFill/>
            <a:ln w="9525">
              <a:noFill/>
              <a:miter lim="800000"/>
              <a:headEnd/>
              <a:tailEnd/>
            </a:ln>
            <a:effectLst/>
          </p:spPr>
        </p:pic>
        <p:sp>
          <p:nvSpPr>
            <p:cNvPr id="2821135" name="Rectangle 15"/>
            <p:cNvSpPr>
              <a:spLocks noChangeArrowheads="1"/>
            </p:cNvSpPr>
            <p:nvPr/>
          </p:nvSpPr>
          <p:spPr bwMode="auto">
            <a:xfrm>
              <a:off x="4975" y="1440"/>
              <a:ext cx="504" cy="208"/>
            </a:xfrm>
            <a:prstGeom prst="rect">
              <a:avLst/>
            </a:prstGeom>
            <a:noFill/>
            <a:ln w="9525">
              <a:noFill/>
              <a:miter lim="800000"/>
              <a:headEnd/>
              <a:tailEnd/>
            </a:ln>
            <a:effectLst/>
          </p:spPr>
          <p:txBody>
            <a:bodyPr wrap="none">
              <a:prstTxWarp prst="textNoShape">
                <a:avLst/>
              </a:prstTxWarp>
              <a:spAutoFit/>
            </a:bodyPr>
            <a:lstStyle/>
            <a:p>
              <a:pPr marL="342900" indent="-342900"/>
              <a:r>
                <a:rPr lang="en-US" sz="1200" dirty="0" err="1"/>
                <a:t>W.Bothe</a:t>
              </a:r>
              <a:endParaRPr lang="en-US" sz="1200" dirty="0"/>
            </a:p>
          </p:txBody>
        </p:sp>
      </p:grpSp>
      <p:grpSp>
        <p:nvGrpSpPr>
          <p:cNvPr id="5" name="Group 22"/>
          <p:cNvGrpSpPr>
            <a:grpSpLocks/>
          </p:cNvGrpSpPr>
          <p:nvPr/>
        </p:nvGrpSpPr>
        <p:grpSpPr bwMode="auto">
          <a:xfrm>
            <a:off x="7829550" y="4416425"/>
            <a:ext cx="1111250" cy="1793875"/>
            <a:chOff x="4946" y="3141"/>
            <a:chExt cx="700" cy="1130"/>
          </a:xfrm>
          <a:effectLst>
            <a:outerShdw blurRad="50800" dist="38100" dir="2700000">
              <a:srgbClr val="000000">
                <a:alpha val="43000"/>
              </a:srgbClr>
            </a:outerShdw>
          </a:effectLst>
        </p:grpSpPr>
        <p:pic>
          <p:nvPicPr>
            <p:cNvPr id="2821128" name="Picture 8"/>
            <p:cNvPicPr>
              <a:picLocks noChangeAspect="1" noChangeArrowheads="1"/>
            </p:cNvPicPr>
            <p:nvPr/>
          </p:nvPicPr>
          <p:blipFill>
            <a:blip r:embed="rId5"/>
            <a:srcRect/>
            <a:stretch>
              <a:fillRect/>
            </a:stretch>
          </p:blipFill>
          <p:spPr bwMode="auto">
            <a:xfrm>
              <a:off x="4946" y="3141"/>
              <a:ext cx="700" cy="963"/>
            </a:xfrm>
            <a:prstGeom prst="rect">
              <a:avLst/>
            </a:prstGeom>
            <a:noFill/>
            <a:ln w="9525">
              <a:noFill/>
              <a:miter lim="800000"/>
              <a:headEnd/>
              <a:tailEnd/>
            </a:ln>
            <a:effectLst/>
          </p:spPr>
        </p:pic>
        <p:sp>
          <p:nvSpPr>
            <p:cNvPr id="2821134" name="Rectangle 14"/>
            <p:cNvSpPr>
              <a:spLocks noChangeArrowheads="1"/>
            </p:cNvSpPr>
            <p:nvPr/>
          </p:nvSpPr>
          <p:spPr bwMode="auto">
            <a:xfrm>
              <a:off x="5095" y="4063"/>
              <a:ext cx="469" cy="208"/>
            </a:xfrm>
            <a:prstGeom prst="rect">
              <a:avLst/>
            </a:prstGeom>
            <a:noFill/>
            <a:ln w="9525">
              <a:noFill/>
              <a:miter lim="800000"/>
              <a:headEnd/>
              <a:tailEnd/>
            </a:ln>
            <a:effectLst/>
          </p:spPr>
          <p:txBody>
            <a:bodyPr wrap="none">
              <a:prstTxWarp prst="textNoShape">
                <a:avLst/>
              </a:prstTxWarp>
              <a:spAutoFit/>
            </a:bodyPr>
            <a:lstStyle/>
            <a:p>
              <a:pPr marL="342900" indent="-342900"/>
              <a:r>
                <a:rPr lang="en-US" sz="1200"/>
                <a:t>C.Powell</a:t>
              </a:r>
            </a:p>
          </p:txBody>
        </p:sp>
      </p:gr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Renaissance of Particle Astrophysics</a:t>
            </a:r>
            <a:endParaRPr lang="en-US" dirty="0">
              <a:solidFill>
                <a:schemeClr val="tx2"/>
              </a:solidFill>
            </a:endParaRPr>
          </a:p>
        </p:txBody>
      </p:sp>
      <p:sp>
        <p:nvSpPr>
          <p:cNvPr id="3" name="Content Placeholder 2"/>
          <p:cNvSpPr>
            <a:spLocks noGrp="1"/>
          </p:cNvSpPr>
          <p:nvPr>
            <p:ph idx="1"/>
          </p:nvPr>
        </p:nvSpPr>
        <p:spPr>
          <a:xfrm>
            <a:off x="685800" y="876300"/>
            <a:ext cx="8001000" cy="5410200"/>
          </a:xfrm>
        </p:spPr>
        <p:txBody>
          <a:bodyPr/>
          <a:lstStyle/>
          <a:p>
            <a:pPr>
              <a:lnSpc>
                <a:spcPct val="130000"/>
              </a:lnSpc>
              <a:spcBef>
                <a:spcPts val="1200"/>
              </a:spcBef>
              <a:buNone/>
            </a:pPr>
            <a:r>
              <a:rPr lang="en-US" dirty="0" smtClean="0">
                <a:solidFill>
                  <a:schemeClr val="tx2"/>
                </a:solidFill>
              </a:rPr>
              <a:t>Particle astrophysics, which has recently emerged as an interdisciplinary science, is flourishing nowadays. </a:t>
            </a:r>
          </a:p>
          <a:p>
            <a:pPr>
              <a:lnSpc>
                <a:spcPct val="130000"/>
              </a:lnSpc>
              <a:spcBef>
                <a:spcPts val="1200"/>
              </a:spcBef>
              <a:buNone/>
            </a:pPr>
            <a:r>
              <a:rPr lang="en-US" dirty="0" smtClean="0">
                <a:solidFill>
                  <a:schemeClr val="tx2"/>
                </a:solidFill>
              </a:rPr>
              <a:t>It was born in the early days of cosmic-ray physics about a century ago and then reborn twice, first with the launch of the first X-ray telescopes, and second with the discovery that the matter in the universe is dominated by something dark, the dark matter. </a:t>
            </a:r>
          </a:p>
          <a:p>
            <a:pPr>
              <a:lnSpc>
                <a:spcPct val="130000"/>
              </a:lnSpc>
              <a:spcBef>
                <a:spcPts val="1200"/>
              </a:spcBef>
              <a:buNone/>
            </a:pPr>
            <a:r>
              <a:rPr lang="en-US" dirty="0" smtClean="0">
                <a:solidFill>
                  <a:schemeClr val="tx2"/>
                </a:solidFill>
              </a:rPr>
              <a:t>The latter rebirth brought an army of particle physicists into astrophysics, while astrophysicists began to realize that </a:t>
            </a:r>
            <a:r>
              <a:rPr lang="en-US" dirty="0" err="1" smtClean="0">
                <a:solidFill>
                  <a:schemeClr val="tx2"/>
                </a:solidFill>
              </a:rPr>
              <a:t>supersymmetry</a:t>
            </a:r>
            <a:r>
              <a:rPr lang="en-US" dirty="0" smtClean="0">
                <a:solidFill>
                  <a:schemeClr val="tx2"/>
                </a:solidFill>
              </a:rPr>
              <a:t> can play a role on a macro scale.</a:t>
            </a:r>
          </a:p>
          <a:p>
            <a:pPr>
              <a:lnSpc>
                <a:spcPct val="130000"/>
              </a:lnSpc>
              <a:spcBef>
                <a:spcPts val="1200"/>
              </a:spcBef>
              <a:buNone/>
            </a:pPr>
            <a:r>
              <a:rPr lang="en-US" dirty="0" smtClean="0">
                <a:solidFill>
                  <a:srgbClr val="953735"/>
                </a:solidFill>
              </a:rPr>
              <a:t>Particle astrophysics is now a busy intersection between high-energy astrophysics, particle physics, and cosmology.</a:t>
            </a:r>
            <a:endParaRPr lang="en-US" dirty="0">
              <a:solidFill>
                <a:srgbClr val="953735"/>
              </a:solidFill>
            </a:endParaRP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theme/theme1.xml><?xml version="1.0" encoding="utf-8"?>
<a:theme xmlns:a="http://schemas.openxmlformats.org/drawingml/2006/main" name="3_galprop">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_galprop">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342900" marR="0" indent="-342900" algn="l" defTabSz="914400" rtl="0" eaLnBrk="0" fontAlgn="base" latinLnBrk="0" hangingPunct="0">
          <a:lnSpc>
            <a:spcPct val="130000"/>
          </a:lnSpc>
          <a:spcBef>
            <a:spcPct val="20000"/>
          </a:spcBef>
          <a:spcAft>
            <a:spcPct val="0"/>
          </a:spcAft>
          <a:buClrTx/>
          <a:buSzTx/>
          <a:buFontTx/>
          <a:buNone/>
          <a:tabLst/>
          <a:defRPr kumimoji="0" lang="en-US" sz="2000" b="0" i="0" u="none" strike="noStrike" cap="none" normalizeH="0" baseline="0">
            <a:ln>
              <a:noFill/>
            </a:ln>
            <a:solidFill>
              <a:srgbClr val="294390"/>
            </a:solidFill>
            <a:effectLst/>
            <a:latin typeface="Comic Sans MS"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342900" marR="0" indent="-342900" algn="l" defTabSz="914400" rtl="0" eaLnBrk="0" fontAlgn="base" latinLnBrk="0" hangingPunct="0">
          <a:lnSpc>
            <a:spcPct val="130000"/>
          </a:lnSpc>
          <a:spcBef>
            <a:spcPct val="20000"/>
          </a:spcBef>
          <a:spcAft>
            <a:spcPct val="0"/>
          </a:spcAft>
          <a:buClrTx/>
          <a:buSzTx/>
          <a:buFontTx/>
          <a:buNone/>
          <a:tabLst/>
          <a:defRPr kumimoji="0" lang="en-US" sz="2000" b="0" i="0" u="none" strike="noStrike" cap="none" normalizeH="0" baseline="0">
            <a:ln>
              <a:noFill/>
            </a:ln>
            <a:solidFill>
              <a:srgbClr val="294390"/>
            </a:solidFill>
            <a:effectLst/>
            <a:latin typeface="Comic Sans MS" charset="0"/>
          </a:defRPr>
        </a:defPPr>
      </a:lstStyle>
    </a:lnDef>
  </a:objectDefaults>
  <a:extraClrSchemeLst>
    <a:extraClrScheme>
      <a:clrScheme name="3_galpro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galpr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galpro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galpro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galpro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galpro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galpro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342900" marR="0" indent="-342900" algn="l" defTabSz="914400" rtl="0" eaLnBrk="0" fontAlgn="base" latinLnBrk="0" hangingPunct="0">
          <a:lnSpc>
            <a:spcPct val="130000"/>
          </a:lnSpc>
          <a:spcBef>
            <a:spcPct val="20000"/>
          </a:spcBef>
          <a:spcAft>
            <a:spcPct val="0"/>
          </a:spcAft>
          <a:buClrTx/>
          <a:buSzTx/>
          <a:buFontTx/>
          <a:buNone/>
          <a:tabLst/>
          <a:defRPr kumimoji="0" lang="en-US" sz="2000" b="0" i="0" u="none" strike="noStrike" cap="none" normalizeH="0" baseline="0">
            <a:ln>
              <a:noFill/>
            </a:ln>
            <a:solidFill>
              <a:srgbClr val="294390"/>
            </a:solidFill>
            <a:effectLst/>
            <a:latin typeface="Comic Sans MS"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342900" marR="0" indent="-342900" algn="l" defTabSz="914400" rtl="0" eaLnBrk="0" fontAlgn="base" latinLnBrk="0" hangingPunct="0">
          <a:lnSpc>
            <a:spcPct val="130000"/>
          </a:lnSpc>
          <a:spcBef>
            <a:spcPct val="20000"/>
          </a:spcBef>
          <a:spcAft>
            <a:spcPct val="0"/>
          </a:spcAft>
          <a:buClrTx/>
          <a:buSzTx/>
          <a:buFontTx/>
          <a:buNone/>
          <a:tabLst/>
          <a:defRPr kumimoji="0" lang="en-US" sz="2000" b="0" i="0" u="none" strike="noStrike" cap="none" normalizeH="0" baseline="0">
            <a:ln>
              <a:noFill/>
            </a:ln>
            <a:solidFill>
              <a:srgbClr val="294390"/>
            </a:solidFill>
            <a:effectLst/>
            <a:latin typeface="Comic Sans MS"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lnDef>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81000</TotalTime>
  <Words>4661</Words>
  <Application>Microsoft PowerPoint</Application>
  <PresentationFormat>On-screen Show (4:3)</PresentationFormat>
  <Paragraphs>699</Paragraphs>
  <Slides>57</Slides>
  <Notes>15</Notes>
  <HiddenSlides>0</HiddenSlides>
  <MMClips>2</MMClips>
  <ScaleCrop>false</ScaleCrop>
  <HeadingPairs>
    <vt:vector size="6" baseType="variant">
      <vt:variant>
        <vt:lpstr>Design Template</vt:lpstr>
      </vt:variant>
      <vt:variant>
        <vt:i4>3</vt:i4>
      </vt:variant>
      <vt:variant>
        <vt:lpstr>Embedded OLE Servers</vt:lpstr>
      </vt:variant>
      <vt:variant>
        <vt:i4>2</vt:i4>
      </vt:variant>
      <vt:variant>
        <vt:lpstr>Slide Titles</vt:lpstr>
      </vt:variant>
      <vt:variant>
        <vt:i4>57</vt:i4>
      </vt:variant>
    </vt:vector>
  </HeadingPairs>
  <TitlesOfParts>
    <vt:vector size="62" baseType="lpstr">
      <vt:lpstr>3_galprop</vt:lpstr>
      <vt:lpstr>Custom Design</vt:lpstr>
      <vt:lpstr>2_Default Design</vt:lpstr>
      <vt:lpstr>Equation</vt:lpstr>
      <vt:lpstr>PhotoImpact</vt:lpstr>
      <vt:lpstr>Instroduction to   Astrophysics of Cosmic Rays</vt:lpstr>
      <vt:lpstr>Goals</vt:lpstr>
      <vt:lpstr>An experiment in nature, like a text in the Bible, is capable of different interpretations, according to the preconceptions of the interpreter. — William Jones,1781</vt:lpstr>
      <vt:lpstr>One Good Experiment is Worth Thousand Theories…</vt:lpstr>
      <vt:lpstr>A Particle Physicist’s View (pre ~2000)</vt:lpstr>
      <vt:lpstr>Summary Thoughts</vt:lpstr>
      <vt:lpstr>100 Years of Cosmic Rays</vt:lpstr>
      <vt:lpstr> Early Discoveries of New Particles in CRs</vt:lpstr>
      <vt:lpstr>Renaissance of Particle Astrophysics</vt:lpstr>
      <vt:lpstr>General information on CRs</vt:lpstr>
      <vt:lpstr>All Particle CR Spectrum</vt:lpstr>
      <vt:lpstr>Slide 12</vt:lpstr>
      <vt:lpstr>Spectra of CR nuclei</vt:lpstr>
      <vt:lpstr>Elemental abundances in CRs and in the Solar System</vt:lpstr>
      <vt:lpstr>Heavy Nuclei in CRs</vt:lpstr>
      <vt:lpstr>Isotopic Data</vt:lpstr>
      <vt:lpstr>Fermi-LAT 1-year Gamma-Ray Skymap</vt:lpstr>
      <vt:lpstr>Slide 18</vt:lpstr>
      <vt:lpstr>Slide 19</vt:lpstr>
      <vt:lpstr>CRs in the Interstellar Medium</vt:lpstr>
      <vt:lpstr>CR Propagation: the Milky Way Galaxy</vt:lpstr>
      <vt:lpstr>Nuclear component in CR: What we can learn? </vt:lpstr>
      <vt:lpstr>A Model of CR Propagation in the Galaxy</vt:lpstr>
      <vt:lpstr>Transport Equations ~90 (no. of CR species)</vt:lpstr>
      <vt:lpstr>How It Works: Fixing Propagation Parameters</vt:lpstr>
      <vt:lpstr>Discrimination of the propagation models</vt:lpstr>
      <vt:lpstr>Secondary/Primary Nuclei Ratio</vt:lpstr>
      <vt:lpstr>Importance of the Pbar/P Ratio</vt:lpstr>
      <vt:lpstr>Importance of the Pbar/P Ratio (Cont’ed)</vt:lpstr>
      <vt:lpstr>Nuclear Reaction Network + Cross Sections</vt:lpstr>
      <vt:lpstr>Effect of Cross Sections: Radioactive Secondaries</vt:lpstr>
      <vt:lpstr>Slide 32</vt:lpstr>
      <vt:lpstr>ISRF: Large Scale Distribution</vt:lpstr>
      <vt:lpstr>Gas distribution in the Milky Way</vt:lpstr>
      <vt:lpstr>Carbon Monoxide (CO) maps</vt:lpstr>
      <vt:lpstr>Calculation of the Gas Distribution</vt:lpstr>
      <vt:lpstr>More on gas in the Milky Way</vt:lpstr>
      <vt:lpstr>New Experiments</vt:lpstr>
      <vt:lpstr>Antiproton to proton ratio</vt:lpstr>
      <vt:lpstr>Antiproton Spectrum</vt:lpstr>
      <vt:lpstr>Early Measurements of CR Electrons</vt:lpstr>
      <vt:lpstr>Electron Fluctuations/SNR Stochastic Events</vt:lpstr>
      <vt:lpstr>Slide 43</vt:lpstr>
      <vt:lpstr>Interpretation of CR Electron Data</vt:lpstr>
      <vt:lpstr>PAMELA Positron Fraction</vt:lpstr>
      <vt:lpstr>Slide 46</vt:lpstr>
      <vt:lpstr>Fermi/LAT: Diffuse emission at mid-latitudes</vt:lpstr>
      <vt:lpstr>Fermi/LAT: Diffuse γ-ray Emission from the Local Gas</vt:lpstr>
      <vt:lpstr>Morphology of the Diffuse Emission @ 150 GeV</vt:lpstr>
      <vt:lpstr>Milagro: TeV Observations of Fermi Sources</vt:lpstr>
      <vt:lpstr>(Some) Important Questions to Answer</vt:lpstr>
      <vt:lpstr>Instrumentation</vt:lpstr>
      <vt:lpstr>A Constellation of CR and gamma-ray (also CR!) instruments</vt:lpstr>
      <vt:lpstr>Slide 54</vt:lpstr>
      <vt:lpstr>Exposure of Different Experiments</vt:lpstr>
      <vt:lpstr>The Key Question</vt:lpstr>
      <vt:lpstr>Slide 57</vt:lpstr>
    </vt:vector>
  </TitlesOfParts>
  <Company>Stanford</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Origin and propagation of cosmic rays or interconnection between GLAST &amp; Pamela</dc:title>
  <dc:subject>Propagation of Cosmic Rays in the Galaxy</dc:subject>
  <dc:creator>Igor Moskalenko</dc:creator>
  <cp:lastModifiedBy>Igor Moskalenko</cp:lastModifiedBy>
  <cp:revision>2081</cp:revision>
  <cp:lastPrinted>2009-11-05T02:40:49Z</cp:lastPrinted>
  <dcterms:created xsi:type="dcterms:W3CDTF">2009-11-11T21:46:47Z</dcterms:created>
  <dcterms:modified xsi:type="dcterms:W3CDTF">2009-11-11T23:39:13Z</dcterms:modified>
</cp:coreProperties>
</file>