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6"/>
  </p:notesMasterIdLst>
  <p:sldIdLst>
    <p:sldId id="256" r:id="rId5"/>
    <p:sldId id="279" r:id="rId6"/>
    <p:sldId id="280" r:id="rId7"/>
    <p:sldId id="273" r:id="rId8"/>
    <p:sldId id="274" r:id="rId9"/>
    <p:sldId id="275" r:id="rId10"/>
    <p:sldId id="276" r:id="rId11"/>
    <p:sldId id="262" r:id="rId12"/>
    <p:sldId id="263" r:id="rId13"/>
    <p:sldId id="259" r:id="rId14"/>
    <p:sldId id="260" r:id="rId15"/>
    <p:sldId id="261" r:id="rId16"/>
    <p:sldId id="277" r:id="rId17"/>
    <p:sldId id="278" r:id="rId18"/>
    <p:sldId id="265" r:id="rId19"/>
    <p:sldId id="269" r:id="rId20"/>
    <p:sldId id="282" r:id="rId21"/>
    <p:sldId id="267" r:id="rId22"/>
    <p:sldId id="268" r:id="rId23"/>
    <p:sldId id="270" r:id="rId24"/>
    <p:sldId id="26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29" autoAdjust="0"/>
  </p:normalViewPr>
  <p:slideViewPr>
    <p:cSldViewPr snapToGrid="0" showGuides="1">
      <p:cViewPr varScale="1">
        <p:scale>
          <a:sx n="103" d="100"/>
          <a:sy n="103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mc:Documents:metric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mc:Documents:metr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zx:Desktop:FY12-2:NP_efficienc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Untitled:private:var:folders:xL:xLz8cV1fHxK8etszxtx1lLJzme6:-Tmp-:TemporaryItems:NP_efficiency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81515711645"/>
          <c:y val="0.0568476169447686"/>
          <c:w val="0.879852125693161"/>
          <c:h val="0.741603002870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Time!$L$1</c:f>
              <c:strCache>
                <c:ptCount val="1"/>
                <c:pt idx="0">
                  <c:v>Neutron Beam % Available</c:v>
                </c:pt>
              </c:strCache>
            </c:strRef>
          </c:tx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Time!$A$129:$A$328</c:f>
              <c:numCache>
                <c:formatCode>[$-409]d\-mmm\-yy;@</c:formatCode>
                <c:ptCount val="51"/>
                <c:pt idx="0">
                  <c:v>40763.0</c:v>
                </c:pt>
                <c:pt idx="1">
                  <c:v>40770.0</c:v>
                </c:pt>
                <c:pt idx="2">
                  <c:v>40777.0</c:v>
                </c:pt>
                <c:pt idx="3">
                  <c:v>40784.0</c:v>
                </c:pt>
                <c:pt idx="4">
                  <c:v>40791.0</c:v>
                </c:pt>
                <c:pt idx="5">
                  <c:v>40798.0</c:v>
                </c:pt>
                <c:pt idx="6">
                  <c:v>40805.0</c:v>
                </c:pt>
                <c:pt idx="7">
                  <c:v>40812.0</c:v>
                </c:pt>
                <c:pt idx="8">
                  <c:v>40812.0</c:v>
                </c:pt>
                <c:pt idx="9">
                  <c:v>40819.0</c:v>
                </c:pt>
                <c:pt idx="10">
                  <c:v>40826.0</c:v>
                </c:pt>
                <c:pt idx="11">
                  <c:v>40833.0</c:v>
                </c:pt>
                <c:pt idx="12">
                  <c:v>40840.0</c:v>
                </c:pt>
                <c:pt idx="13">
                  <c:v>40847.0</c:v>
                </c:pt>
                <c:pt idx="14">
                  <c:v>40854.0</c:v>
                </c:pt>
                <c:pt idx="15">
                  <c:v>40861.0</c:v>
                </c:pt>
                <c:pt idx="16">
                  <c:v>40868.0</c:v>
                </c:pt>
                <c:pt idx="17">
                  <c:v>40875.0</c:v>
                </c:pt>
                <c:pt idx="18">
                  <c:v>40882.0</c:v>
                </c:pt>
                <c:pt idx="19">
                  <c:v>40889.0</c:v>
                </c:pt>
                <c:pt idx="20">
                  <c:v>40896.0</c:v>
                </c:pt>
                <c:pt idx="21">
                  <c:v>40903.0</c:v>
                </c:pt>
                <c:pt idx="22">
                  <c:v>40910.0</c:v>
                </c:pt>
                <c:pt idx="23">
                  <c:v>40917.0</c:v>
                </c:pt>
                <c:pt idx="24">
                  <c:v>40924.0</c:v>
                </c:pt>
                <c:pt idx="25">
                  <c:v>40931.0</c:v>
                </c:pt>
                <c:pt idx="26">
                  <c:v>40938.0</c:v>
                </c:pt>
                <c:pt idx="27">
                  <c:v>40945.0</c:v>
                </c:pt>
                <c:pt idx="28">
                  <c:v>40952.0</c:v>
                </c:pt>
                <c:pt idx="29">
                  <c:v>40959.0</c:v>
                </c:pt>
                <c:pt idx="30">
                  <c:v>40966.0</c:v>
                </c:pt>
                <c:pt idx="31">
                  <c:v>40973.0</c:v>
                </c:pt>
                <c:pt idx="32">
                  <c:v>40980.0</c:v>
                </c:pt>
                <c:pt idx="33">
                  <c:v>40987.0</c:v>
                </c:pt>
                <c:pt idx="34">
                  <c:v>40994.0</c:v>
                </c:pt>
                <c:pt idx="35">
                  <c:v>41001.0</c:v>
                </c:pt>
                <c:pt idx="36">
                  <c:v>41008.0</c:v>
                </c:pt>
                <c:pt idx="37">
                  <c:v>41015.0</c:v>
                </c:pt>
                <c:pt idx="38">
                  <c:v>41022.0</c:v>
                </c:pt>
                <c:pt idx="39">
                  <c:v>41029.0</c:v>
                </c:pt>
                <c:pt idx="40">
                  <c:v>41036.0</c:v>
                </c:pt>
                <c:pt idx="41">
                  <c:v>41043.0</c:v>
                </c:pt>
                <c:pt idx="42">
                  <c:v>41050.0</c:v>
                </c:pt>
                <c:pt idx="43">
                  <c:v>41057.0</c:v>
                </c:pt>
                <c:pt idx="44">
                  <c:v>41064.0</c:v>
                </c:pt>
                <c:pt idx="45">
                  <c:v>41071.0</c:v>
                </c:pt>
                <c:pt idx="46">
                  <c:v>41078.0</c:v>
                </c:pt>
                <c:pt idx="47">
                  <c:v>41085.0</c:v>
                </c:pt>
              </c:numCache>
            </c:numRef>
          </c:cat>
          <c:val>
            <c:numRef>
              <c:f>Time!$L$129:$L$328</c:f>
              <c:numCache>
                <c:formatCode>0.0%</c:formatCode>
                <c:ptCount val="51"/>
                <c:pt idx="0">
                  <c:v>0.942253521126761</c:v>
                </c:pt>
                <c:pt idx="1">
                  <c:v>0.948765432098765</c:v>
                </c:pt>
                <c:pt idx="2">
                  <c:v>0.96793893129771</c:v>
                </c:pt>
                <c:pt idx="3">
                  <c:v>0.864285714285714</c:v>
                </c:pt>
                <c:pt idx="4">
                  <c:v>0.876785714285714</c:v>
                </c:pt>
                <c:pt idx="5">
                  <c:v>0.951898734177215</c:v>
                </c:pt>
                <c:pt idx="6">
                  <c:v>0.977777777777778</c:v>
                </c:pt>
                <c:pt idx="7">
                  <c:v>0.869346733668342</c:v>
                </c:pt>
                <c:pt idx="9">
                  <c:v>0.904166666666667</c:v>
                </c:pt>
                <c:pt idx="10">
                  <c:v>0.958568738229755</c:v>
                </c:pt>
                <c:pt idx="11">
                  <c:v>0.953125</c:v>
                </c:pt>
                <c:pt idx="12">
                  <c:v>0.844262295081967</c:v>
                </c:pt>
                <c:pt idx="13">
                  <c:v>0.92625</c:v>
                </c:pt>
                <c:pt idx="14">
                  <c:v>0.969887076537014</c:v>
                </c:pt>
                <c:pt idx="15">
                  <c:v>0.890225563909774</c:v>
                </c:pt>
                <c:pt idx="16">
                  <c:v>0.976271186440678</c:v>
                </c:pt>
                <c:pt idx="17">
                  <c:v>0.954716981132076</c:v>
                </c:pt>
                <c:pt idx="18">
                  <c:v>0.979219143576826</c:v>
                </c:pt>
                <c:pt idx="19">
                  <c:v>0.984896161107615</c:v>
                </c:pt>
                <c:pt idx="20">
                  <c:v>0.996153846153846</c:v>
                </c:pt>
                <c:pt idx="28">
                  <c:v>0.974740932642487</c:v>
                </c:pt>
                <c:pt idx="29">
                  <c:v>0.972222222222222</c:v>
                </c:pt>
                <c:pt idx="30">
                  <c:v>0.96025641025641</c:v>
                </c:pt>
                <c:pt idx="31">
                  <c:v>0.915942028985507</c:v>
                </c:pt>
                <c:pt idx="32">
                  <c:v>0.989105058365759</c:v>
                </c:pt>
                <c:pt idx="33">
                  <c:v>0.957366771159875</c:v>
                </c:pt>
                <c:pt idx="34">
                  <c:v>0.934623082054703</c:v>
                </c:pt>
                <c:pt idx="35">
                  <c:v>0.977536231884058</c:v>
                </c:pt>
                <c:pt idx="36">
                  <c:v>0.855784469096672</c:v>
                </c:pt>
                <c:pt idx="37">
                  <c:v>0.961827284105131</c:v>
                </c:pt>
                <c:pt idx="38">
                  <c:v>0.959322033898305</c:v>
                </c:pt>
                <c:pt idx="39">
                  <c:v>0.985443959243086</c:v>
                </c:pt>
                <c:pt idx="40">
                  <c:v>0.98125</c:v>
                </c:pt>
                <c:pt idx="41">
                  <c:v>0.954166666666667</c:v>
                </c:pt>
                <c:pt idx="42">
                  <c:v>0.877894736842105</c:v>
                </c:pt>
                <c:pt idx="43">
                  <c:v>0.911272727272727</c:v>
                </c:pt>
                <c:pt idx="44">
                  <c:v>0.756981132075472</c:v>
                </c:pt>
                <c:pt idx="45">
                  <c:v>0.823809523809524</c:v>
                </c:pt>
                <c:pt idx="46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070904"/>
        <c:axId val="602077416"/>
      </c:barChart>
      <c:lineChart>
        <c:grouping val="standard"/>
        <c:varyColors val="0"/>
        <c:ser>
          <c:idx val="1"/>
          <c:order val="1"/>
          <c:tx>
            <c:strRef>
              <c:f>Time!$O$1</c:f>
              <c:strCache>
                <c:ptCount val="1"/>
                <c:pt idx="0">
                  <c:v>Availability Goal</c:v>
                </c:pt>
              </c:strCache>
            </c:strRef>
          </c:tx>
          <c:cat>
            <c:numRef>
              <c:f>Time!$A$129:$A$328</c:f>
              <c:numCache>
                <c:formatCode>[$-409]d\-mmm\-yy;@</c:formatCode>
                <c:ptCount val="51"/>
                <c:pt idx="0">
                  <c:v>40763.0</c:v>
                </c:pt>
                <c:pt idx="1">
                  <c:v>40770.0</c:v>
                </c:pt>
                <c:pt idx="2">
                  <c:v>40777.0</c:v>
                </c:pt>
                <c:pt idx="3">
                  <c:v>40784.0</c:v>
                </c:pt>
                <c:pt idx="4">
                  <c:v>40791.0</c:v>
                </c:pt>
                <c:pt idx="5">
                  <c:v>40798.0</c:v>
                </c:pt>
                <c:pt idx="6">
                  <c:v>40805.0</c:v>
                </c:pt>
                <c:pt idx="7">
                  <c:v>40812.0</c:v>
                </c:pt>
                <c:pt idx="8">
                  <c:v>40812.0</c:v>
                </c:pt>
                <c:pt idx="9">
                  <c:v>40819.0</c:v>
                </c:pt>
                <c:pt idx="10">
                  <c:v>40826.0</c:v>
                </c:pt>
                <c:pt idx="11">
                  <c:v>40833.0</c:v>
                </c:pt>
                <c:pt idx="12">
                  <c:v>40840.0</c:v>
                </c:pt>
                <c:pt idx="13">
                  <c:v>40847.0</c:v>
                </c:pt>
                <c:pt idx="14">
                  <c:v>40854.0</c:v>
                </c:pt>
                <c:pt idx="15">
                  <c:v>40861.0</c:v>
                </c:pt>
                <c:pt idx="16">
                  <c:v>40868.0</c:v>
                </c:pt>
                <c:pt idx="17">
                  <c:v>40875.0</c:v>
                </c:pt>
                <c:pt idx="18">
                  <c:v>40882.0</c:v>
                </c:pt>
                <c:pt idx="19">
                  <c:v>40889.0</c:v>
                </c:pt>
                <c:pt idx="20">
                  <c:v>40896.0</c:v>
                </c:pt>
                <c:pt idx="21">
                  <c:v>40903.0</c:v>
                </c:pt>
                <c:pt idx="22">
                  <c:v>40910.0</c:v>
                </c:pt>
                <c:pt idx="23">
                  <c:v>40917.0</c:v>
                </c:pt>
                <c:pt idx="24">
                  <c:v>40924.0</c:v>
                </c:pt>
                <c:pt idx="25">
                  <c:v>40931.0</c:v>
                </c:pt>
                <c:pt idx="26">
                  <c:v>40938.0</c:v>
                </c:pt>
                <c:pt idx="27">
                  <c:v>40945.0</c:v>
                </c:pt>
                <c:pt idx="28">
                  <c:v>40952.0</c:v>
                </c:pt>
                <c:pt idx="29">
                  <c:v>40959.0</c:v>
                </c:pt>
                <c:pt idx="30">
                  <c:v>40966.0</c:v>
                </c:pt>
                <c:pt idx="31">
                  <c:v>40973.0</c:v>
                </c:pt>
                <c:pt idx="32">
                  <c:v>40980.0</c:v>
                </c:pt>
                <c:pt idx="33">
                  <c:v>40987.0</c:v>
                </c:pt>
                <c:pt idx="34">
                  <c:v>40994.0</c:v>
                </c:pt>
                <c:pt idx="35">
                  <c:v>41001.0</c:v>
                </c:pt>
                <c:pt idx="36">
                  <c:v>41008.0</c:v>
                </c:pt>
                <c:pt idx="37">
                  <c:v>41015.0</c:v>
                </c:pt>
                <c:pt idx="38">
                  <c:v>41022.0</c:v>
                </c:pt>
                <c:pt idx="39">
                  <c:v>41029.0</c:v>
                </c:pt>
                <c:pt idx="40">
                  <c:v>41036.0</c:v>
                </c:pt>
                <c:pt idx="41">
                  <c:v>41043.0</c:v>
                </c:pt>
                <c:pt idx="42">
                  <c:v>41050.0</c:v>
                </c:pt>
                <c:pt idx="43">
                  <c:v>41057.0</c:v>
                </c:pt>
                <c:pt idx="44">
                  <c:v>41064.0</c:v>
                </c:pt>
                <c:pt idx="45">
                  <c:v>41071.0</c:v>
                </c:pt>
                <c:pt idx="46">
                  <c:v>41078.0</c:v>
                </c:pt>
                <c:pt idx="47">
                  <c:v>41085.0</c:v>
                </c:pt>
              </c:numCache>
            </c:numRef>
          </c:cat>
          <c:val>
            <c:numRef>
              <c:f>Time!$O$129:$O$213</c:f>
            </c:numRef>
          </c:val>
          <c:smooth val="0"/>
        </c:ser>
        <c:ser>
          <c:idx val="2"/>
          <c:order val="2"/>
          <c:tx>
            <c:strRef>
              <c:f>Time!$P$1</c:f>
              <c:strCache>
                <c:ptCount val="1"/>
                <c:pt idx="0">
                  <c:v>Run Running Avg.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Time!$A$129:$A$328</c:f>
              <c:numCache>
                <c:formatCode>[$-409]d\-mmm\-yy;@</c:formatCode>
                <c:ptCount val="51"/>
                <c:pt idx="0">
                  <c:v>40763.0</c:v>
                </c:pt>
                <c:pt idx="1">
                  <c:v>40770.0</c:v>
                </c:pt>
                <c:pt idx="2">
                  <c:v>40777.0</c:v>
                </c:pt>
                <c:pt idx="3">
                  <c:v>40784.0</c:v>
                </c:pt>
                <c:pt idx="4">
                  <c:v>40791.0</c:v>
                </c:pt>
                <c:pt idx="5">
                  <c:v>40798.0</c:v>
                </c:pt>
                <c:pt idx="6">
                  <c:v>40805.0</c:v>
                </c:pt>
                <c:pt idx="7">
                  <c:v>40812.0</c:v>
                </c:pt>
                <c:pt idx="8">
                  <c:v>40812.0</c:v>
                </c:pt>
                <c:pt idx="9">
                  <c:v>40819.0</c:v>
                </c:pt>
                <c:pt idx="10">
                  <c:v>40826.0</c:v>
                </c:pt>
                <c:pt idx="11">
                  <c:v>40833.0</c:v>
                </c:pt>
                <c:pt idx="12">
                  <c:v>40840.0</c:v>
                </c:pt>
                <c:pt idx="13">
                  <c:v>40847.0</c:v>
                </c:pt>
                <c:pt idx="14">
                  <c:v>40854.0</c:v>
                </c:pt>
                <c:pt idx="15">
                  <c:v>40861.0</c:v>
                </c:pt>
                <c:pt idx="16">
                  <c:v>40868.0</c:v>
                </c:pt>
                <c:pt idx="17">
                  <c:v>40875.0</c:v>
                </c:pt>
                <c:pt idx="18">
                  <c:v>40882.0</c:v>
                </c:pt>
                <c:pt idx="19">
                  <c:v>40889.0</c:v>
                </c:pt>
                <c:pt idx="20">
                  <c:v>40896.0</c:v>
                </c:pt>
                <c:pt idx="21">
                  <c:v>40903.0</c:v>
                </c:pt>
                <c:pt idx="22">
                  <c:v>40910.0</c:v>
                </c:pt>
                <c:pt idx="23">
                  <c:v>40917.0</c:v>
                </c:pt>
                <c:pt idx="24">
                  <c:v>40924.0</c:v>
                </c:pt>
                <c:pt idx="25">
                  <c:v>40931.0</c:v>
                </c:pt>
                <c:pt idx="26">
                  <c:v>40938.0</c:v>
                </c:pt>
                <c:pt idx="27">
                  <c:v>40945.0</c:v>
                </c:pt>
                <c:pt idx="28">
                  <c:v>40952.0</c:v>
                </c:pt>
                <c:pt idx="29">
                  <c:v>40959.0</c:v>
                </c:pt>
                <c:pt idx="30">
                  <c:v>40966.0</c:v>
                </c:pt>
                <c:pt idx="31">
                  <c:v>40973.0</c:v>
                </c:pt>
                <c:pt idx="32">
                  <c:v>40980.0</c:v>
                </c:pt>
                <c:pt idx="33">
                  <c:v>40987.0</c:v>
                </c:pt>
                <c:pt idx="34">
                  <c:v>40994.0</c:v>
                </c:pt>
                <c:pt idx="35">
                  <c:v>41001.0</c:v>
                </c:pt>
                <c:pt idx="36">
                  <c:v>41008.0</c:v>
                </c:pt>
                <c:pt idx="37">
                  <c:v>41015.0</c:v>
                </c:pt>
                <c:pt idx="38">
                  <c:v>41022.0</c:v>
                </c:pt>
                <c:pt idx="39">
                  <c:v>41029.0</c:v>
                </c:pt>
                <c:pt idx="40">
                  <c:v>41036.0</c:v>
                </c:pt>
                <c:pt idx="41">
                  <c:v>41043.0</c:v>
                </c:pt>
                <c:pt idx="42">
                  <c:v>41050.0</c:v>
                </c:pt>
                <c:pt idx="43">
                  <c:v>41057.0</c:v>
                </c:pt>
                <c:pt idx="44">
                  <c:v>41064.0</c:v>
                </c:pt>
                <c:pt idx="45">
                  <c:v>41071.0</c:v>
                </c:pt>
                <c:pt idx="46">
                  <c:v>41078.0</c:v>
                </c:pt>
                <c:pt idx="47">
                  <c:v>41085.0</c:v>
                </c:pt>
              </c:numCache>
            </c:numRef>
          </c:cat>
          <c:val>
            <c:numRef>
              <c:f>Time!$P$181:$P$328</c:f>
              <c:numCache>
                <c:formatCode>0.0%</c:formatCode>
                <c:ptCount val="51"/>
                <c:pt idx="0">
                  <c:v>0.942253521126761</c:v>
                </c:pt>
                <c:pt idx="1">
                  <c:v>0.945723684210526</c:v>
                </c:pt>
                <c:pt idx="2">
                  <c:v>0.952413793103448</c:v>
                </c:pt>
                <c:pt idx="3">
                  <c:v>0.932620320855615</c:v>
                </c:pt>
                <c:pt idx="4">
                  <c:v>0.919753086419753</c:v>
                </c:pt>
                <c:pt idx="5">
                  <c:v>0.925479143179256</c:v>
                </c:pt>
                <c:pt idx="6">
                  <c:v>0.932186732186732</c:v>
                </c:pt>
                <c:pt idx="7">
                  <c:v>0.925587122878001</c:v>
                </c:pt>
                <c:pt idx="8">
                  <c:v>0.925587122878001</c:v>
                </c:pt>
                <c:pt idx="9">
                  <c:v>0.922829335581271</c:v>
                </c:pt>
                <c:pt idx="10">
                  <c:v>0.92671766152165</c:v>
                </c:pt>
                <c:pt idx="11">
                  <c:v>0.929319049378155</c:v>
                </c:pt>
                <c:pt idx="12">
                  <c:v>0.923376474630627</c:v>
                </c:pt>
                <c:pt idx="13">
                  <c:v>0.923617668660162</c:v>
                </c:pt>
                <c:pt idx="14">
                  <c:v>0.927188226181255</c:v>
                </c:pt>
                <c:pt idx="15">
                  <c:v>0.924952242336032</c:v>
                </c:pt>
                <c:pt idx="16">
                  <c:v>0.927566260899594</c:v>
                </c:pt>
                <c:pt idx="17">
                  <c:v>0.929310066246567</c:v>
                </c:pt>
                <c:pt idx="18">
                  <c:v>0.932318554509566</c:v>
                </c:pt>
                <c:pt idx="19">
                  <c:v>0.935309490566713</c:v>
                </c:pt>
                <c:pt idx="20">
                  <c:v>0.935870606178839</c:v>
                </c:pt>
                <c:pt idx="28">
                  <c:v>0.974740932642487</c:v>
                </c:pt>
                <c:pt idx="29">
                  <c:v>0.97346547314578</c:v>
                </c:pt>
                <c:pt idx="30">
                  <c:v>0.969069965870307</c:v>
                </c:pt>
                <c:pt idx="31">
                  <c:v>0.956987475280158</c:v>
                </c:pt>
                <c:pt idx="32">
                  <c:v>0.962600299197607</c:v>
                </c:pt>
                <c:pt idx="33">
                  <c:v>0.961667411712114</c:v>
                </c:pt>
                <c:pt idx="34">
                  <c:v>0.957786924475926</c:v>
                </c:pt>
                <c:pt idx="35">
                  <c:v>0.960091316479242</c:v>
                </c:pt>
                <c:pt idx="36">
                  <c:v>0.950034380013752</c:v>
                </c:pt>
                <c:pt idx="37">
                  <c:v>0.951317491659291</c:v>
                </c:pt>
                <c:pt idx="38">
                  <c:v>0.952048013859671</c:v>
                </c:pt>
                <c:pt idx="39">
                  <c:v>0.954664689781022</c:v>
                </c:pt>
                <c:pt idx="40">
                  <c:v>0.956473214285714</c:v>
                </c:pt>
                <c:pt idx="41">
                  <c:v>0.956284153005464</c:v>
                </c:pt>
                <c:pt idx="42">
                  <c:v>0.951188358195338</c:v>
                </c:pt>
                <c:pt idx="43">
                  <c:v>0.948832417582417</c:v>
                </c:pt>
                <c:pt idx="44">
                  <c:v>0.938507777913164</c:v>
                </c:pt>
                <c:pt idx="45">
                  <c:v>0.931181323904034</c:v>
                </c:pt>
                <c:pt idx="46">
                  <c:v>0.93136623612742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Time!$R$1</c:f>
              <c:strCache>
                <c:ptCount val="1"/>
                <c:pt idx="0">
                  <c:v>Commitment 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Time!$A$129:$A$328</c:f>
              <c:numCache>
                <c:formatCode>[$-409]d\-mmm\-yy;@</c:formatCode>
                <c:ptCount val="51"/>
                <c:pt idx="0">
                  <c:v>40763.0</c:v>
                </c:pt>
                <c:pt idx="1">
                  <c:v>40770.0</c:v>
                </c:pt>
                <c:pt idx="2">
                  <c:v>40777.0</c:v>
                </c:pt>
                <c:pt idx="3">
                  <c:v>40784.0</c:v>
                </c:pt>
                <c:pt idx="4">
                  <c:v>40791.0</c:v>
                </c:pt>
                <c:pt idx="5">
                  <c:v>40798.0</c:v>
                </c:pt>
                <c:pt idx="6">
                  <c:v>40805.0</c:v>
                </c:pt>
                <c:pt idx="7">
                  <c:v>40812.0</c:v>
                </c:pt>
                <c:pt idx="8">
                  <c:v>40812.0</c:v>
                </c:pt>
                <c:pt idx="9">
                  <c:v>40819.0</c:v>
                </c:pt>
                <c:pt idx="10">
                  <c:v>40826.0</c:v>
                </c:pt>
                <c:pt idx="11">
                  <c:v>40833.0</c:v>
                </c:pt>
                <c:pt idx="12">
                  <c:v>40840.0</c:v>
                </c:pt>
                <c:pt idx="13">
                  <c:v>40847.0</c:v>
                </c:pt>
                <c:pt idx="14">
                  <c:v>40854.0</c:v>
                </c:pt>
                <c:pt idx="15">
                  <c:v>40861.0</c:v>
                </c:pt>
                <c:pt idx="16">
                  <c:v>40868.0</c:v>
                </c:pt>
                <c:pt idx="17">
                  <c:v>40875.0</c:v>
                </c:pt>
                <c:pt idx="18">
                  <c:v>40882.0</c:v>
                </c:pt>
                <c:pt idx="19">
                  <c:v>40889.0</c:v>
                </c:pt>
                <c:pt idx="20">
                  <c:v>40896.0</c:v>
                </c:pt>
                <c:pt idx="21">
                  <c:v>40903.0</c:v>
                </c:pt>
                <c:pt idx="22">
                  <c:v>40910.0</c:v>
                </c:pt>
                <c:pt idx="23">
                  <c:v>40917.0</c:v>
                </c:pt>
                <c:pt idx="24">
                  <c:v>40924.0</c:v>
                </c:pt>
                <c:pt idx="25">
                  <c:v>40931.0</c:v>
                </c:pt>
                <c:pt idx="26">
                  <c:v>40938.0</c:v>
                </c:pt>
                <c:pt idx="27">
                  <c:v>40945.0</c:v>
                </c:pt>
                <c:pt idx="28">
                  <c:v>40952.0</c:v>
                </c:pt>
                <c:pt idx="29">
                  <c:v>40959.0</c:v>
                </c:pt>
                <c:pt idx="30">
                  <c:v>40966.0</c:v>
                </c:pt>
                <c:pt idx="31">
                  <c:v>40973.0</c:v>
                </c:pt>
                <c:pt idx="32">
                  <c:v>40980.0</c:v>
                </c:pt>
                <c:pt idx="33">
                  <c:v>40987.0</c:v>
                </c:pt>
                <c:pt idx="34">
                  <c:v>40994.0</c:v>
                </c:pt>
                <c:pt idx="35">
                  <c:v>41001.0</c:v>
                </c:pt>
                <c:pt idx="36">
                  <c:v>41008.0</c:v>
                </c:pt>
                <c:pt idx="37">
                  <c:v>41015.0</c:v>
                </c:pt>
                <c:pt idx="38">
                  <c:v>41022.0</c:v>
                </c:pt>
                <c:pt idx="39">
                  <c:v>41029.0</c:v>
                </c:pt>
                <c:pt idx="40">
                  <c:v>41036.0</c:v>
                </c:pt>
                <c:pt idx="41">
                  <c:v>41043.0</c:v>
                </c:pt>
                <c:pt idx="42">
                  <c:v>41050.0</c:v>
                </c:pt>
                <c:pt idx="43">
                  <c:v>41057.0</c:v>
                </c:pt>
                <c:pt idx="44">
                  <c:v>41064.0</c:v>
                </c:pt>
                <c:pt idx="45">
                  <c:v>41071.0</c:v>
                </c:pt>
                <c:pt idx="46">
                  <c:v>41078.0</c:v>
                </c:pt>
                <c:pt idx="47">
                  <c:v>41085.0</c:v>
                </c:pt>
              </c:numCache>
            </c:numRef>
          </c:cat>
          <c:val>
            <c:numRef>
              <c:f>Time!$R$129:$R$328</c:f>
              <c:numCache>
                <c:formatCode>0.0%</c:formatCode>
                <c:ptCount val="51"/>
                <c:pt idx="0">
                  <c:v>0.88</c:v>
                </c:pt>
                <c:pt idx="1">
                  <c:v>0.88</c:v>
                </c:pt>
                <c:pt idx="2">
                  <c:v>0.88</c:v>
                </c:pt>
                <c:pt idx="3">
                  <c:v>0.88</c:v>
                </c:pt>
                <c:pt idx="4">
                  <c:v>0.88</c:v>
                </c:pt>
                <c:pt idx="5">
                  <c:v>0.88</c:v>
                </c:pt>
                <c:pt idx="6">
                  <c:v>0.88</c:v>
                </c:pt>
                <c:pt idx="7">
                  <c:v>0.88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</c:numCache>
            </c:numRef>
          </c:val>
          <c:smooth val="0"/>
        </c:ser>
        <c:ser>
          <c:idx val="4"/>
          <c:order val="4"/>
          <c:tx>
            <c:v>FY running Avg.</c:v>
          </c:tx>
          <c:spPr>
            <a:ln w="38100">
              <a:solidFill>
                <a:srgbClr val="F20884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E25494"/>
              </a:solidFill>
              <a:ln w="9525">
                <a:noFill/>
              </a:ln>
            </c:spPr>
          </c:marker>
          <c:cat>
            <c:numRef>
              <c:f>Time!$A$129:$A$328</c:f>
              <c:numCache>
                <c:formatCode>[$-409]d\-mmm\-yy;@</c:formatCode>
                <c:ptCount val="51"/>
                <c:pt idx="0">
                  <c:v>40763.0</c:v>
                </c:pt>
                <c:pt idx="1">
                  <c:v>40770.0</c:v>
                </c:pt>
                <c:pt idx="2">
                  <c:v>40777.0</c:v>
                </c:pt>
                <c:pt idx="3">
                  <c:v>40784.0</c:v>
                </c:pt>
                <c:pt idx="4">
                  <c:v>40791.0</c:v>
                </c:pt>
                <c:pt idx="5">
                  <c:v>40798.0</c:v>
                </c:pt>
                <c:pt idx="6">
                  <c:v>40805.0</c:v>
                </c:pt>
                <c:pt idx="7">
                  <c:v>40812.0</c:v>
                </c:pt>
                <c:pt idx="8">
                  <c:v>40812.0</c:v>
                </c:pt>
                <c:pt idx="9">
                  <c:v>40819.0</c:v>
                </c:pt>
                <c:pt idx="10">
                  <c:v>40826.0</c:v>
                </c:pt>
                <c:pt idx="11">
                  <c:v>40833.0</c:v>
                </c:pt>
                <c:pt idx="12">
                  <c:v>40840.0</c:v>
                </c:pt>
                <c:pt idx="13">
                  <c:v>40847.0</c:v>
                </c:pt>
                <c:pt idx="14">
                  <c:v>40854.0</c:v>
                </c:pt>
                <c:pt idx="15">
                  <c:v>40861.0</c:v>
                </c:pt>
                <c:pt idx="16">
                  <c:v>40868.0</c:v>
                </c:pt>
                <c:pt idx="17">
                  <c:v>40875.0</c:v>
                </c:pt>
                <c:pt idx="18">
                  <c:v>40882.0</c:v>
                </c:pt>
                <c:pt idx="19">
                  <c:v>40889.0</c:v>
                </c:pt>
                <c:pt idx="20">
                  <c:v>40896.0</c:v>
                </c:pt>
                <c:pt idx="21">
                  <c:v>40903.0</c:v>
                </c:pt>
                <c:pt idx="22">
                  <c:v>40910.0</c:v>
                </c:pt>
                <c:pt idx="23">
                  <c:v>40917.0</c:v>
                </c:pt>
                <c:pt idx="24">
                  <c:v>40924.0</c:v>
                </c:pt>
                <c:pt idx="25">
                  <c:v>40931.0</c:v>
                </c:pt>
                <c:pt idx="26">
                  <c:v>40938.0</c:v>
                </c:pt>
                <c:pt idx="27">
                  <c:v>40945.0</c:v>
                </c:pt>
                <c:pt idx="28">
                  <c:v>40952.0</c:v>
                </c:pt>
                <c:pt idx="29">
                  <c:v>40959.0</c:v>
                </c:pt>
                <c:pt idx="30">
                  <c:v>40966.0</c:v>
                </c:pt>
                <c:pt idx="31">
                  <c:v>40973.0</c:v>
                </c:pt>
                <c:pt idx="32">
                  <c:v>40980.0</c:v>
                </c:pt>
                <c:pt idx="33">
                  <c:v>40987.0</c:v>
                </c:pt>
                <c:pt idx="34">
                  <c:v>40994.0</c:v>
                </c:pt>
                <c:pt idx="35">
                  <c:v>41001.0</c:v>
                </c:pt>
                <c:pt idx="36">
                  <c:v>41008.0</c:v>
                </c:pt>
                <c:pt idx="37">
                  <c:v>41015.0</c:v>
                </c:pt>
                <c:pt idx="38">
                  <c:v>41022.0</c:v>
                </c:pt>
                <c:pt idx="39">
                  <c:v>41029.0</c:v>
                </c:pt>
                <c:pt idx="40">
                  <c:v>41036.0</c:v>
                </c:pt>
                <c:pt idx="41">
                  <c:v>41043.0</c:v>
                </c:pt>
                <c:pt idx="42">
                  <c:v>41050.0</c:v>
                </c:pt>
                <c:pt idx="43">
                  <c:v>41057.0</c:v>
                </c:pt>
                <c:pt idx="44">
                  <c:v>41064.0</c:v>
                </c:pt>
                <c:pt idx="45">
                  <c:v>41071.0</c:v>
                </c:pt>
                <c:pt idx="46">
                  <c:v>41078.0</c:v>
                </c:pt>
                <c:pt idx="47">
                  <c:v>41085.0</c:v>
                </c:pt>
              </c:numCache>
            </c:numRef>
          </c:cat>
          <c:val>
            <c:numRef>
              <c:f>Time!$Q$129:$Q$328</c:f>
              <c:numCache>
                <c:formatCode>0.0%</c:formatCode>
                <c:ptCount val="51"/>
                <c:pt idx="0">
                  <c:v>0.92007516168502</c:v>
                </c:pt>
                <c:pt idx="1">
                  <c:v>0.921055963535072</c:v>
                </c:pt>
                <c:pt idx="2">
                  <c:v>0.922317138280833</c:v>
                </c:pt>
                <c:pt idx="3">
                  <c:v>0.920853516954241</c:v>
                </c:pt>
                <c:pt idx="4">
                  <c:v>0.919419807118788</c:v>
                </c:pt>
                <c:pt idx="5">
                  <c:v>0.920384080574242</c:v>
                </c:pt>
                <c:pt idx="6">
                  <c:v>0.921757790290336</c:v>
                </c:pt>
                <c:pt idx="7">
                  <c:v>0.920634635748515</c:v>
                </c:pt>
                <c:pt idx="9">
                  <c:v>0.904166666666667</c:v>
                </c:pt>
                <c:pt idx="10">
                  <c:v>0.930644668499847</c:v>
                </c:pt>
                <c:pt idx="11">
                  <c:v>0.938025856761748</c:v>
                </c:pt>
                <c:pt idx="12">
                  <c:v>0.919251600196947</c:v>
                </c:pt>
                <c:pt idx="13">
                  <c:v>0.920707136357728</c:v>
                </c:pt>
                <c:pt idx="14">
                  <c:v>0.929148271777754</c:v>
                </c:pt>
                <c:pt idx="15">
                  <c:v>0.92427239333145</c:v>
                </c:pt>
                <c:pt idx="16">
                  <c:v>0.929473594981775</c:v>
                </c:pt>
                <c:pt idx="17">
                  <c:v>0.932471801000971</c:v>
                </c:pt>
                <c:pt idx="18">
                  <c:v>0.937429048414023</c:v>
                </c:pt>
                <c:pt idx="19">
                  <c:v>0.941982612895436</c:v>
                </c:pt>
                <c:pt idx="20">
                  <c:v>0.94281978126486</c:v>
                </c:pt>
                <c:pt idx="28">
                  <c:v>0.945503048780488</c:v>
                </c:pt>
                <c:pt idx="29">
                  <c:v>0.947624298315958</c:v>
                </c:pt>
                <c:pt idx="30">
                  <c:v>0.948540349572332</c:v>
                </c:pt>
                <c:pt idx="31">
                  <c:v>0.946575222785253</c:v>
                </c:pt>
                <c:pt idx="32">
                  <c:v>0.948835670265128</c:v>
                </c:pt>
                <c:pt idx="33">
                  <c:v>0.949363650473382</c:v>
                </c:pt>
                <c:pt idx="34">
                  <c:v>0.948553408382531</c:v>
                </c:pt>
                <c:pt idx="35">
                  <c:v>0.949949390946215</c:v>
                </c:pt>
                <c:pt idx="36">
                  <c:v>0.945976665663758</c:v>
                </c:pt>
                <c:pt idx="37">
                  <c:v>0.946780489352924</c:v>
                </c:pt>
                <c:pt idx="38">
                  <c:v>0.947341296307524</c:v>
                </c:pt>
                <c:pt idx="39">
                  <c:v>0.948864959254947</c:v>
                </c:pt>
                <c:pt idx="40">
                  <c:v>0.950028058361392</c:v>
                </c:pt>
                <c:pt idx="41">
                  <c:v>0.95021436227224</c:v>
                </c:pt>
                <c:pt idx="42">
                  <c:v>0.947554523164279</c:v>
                </c:pt>
                <c:pt idx="43">
                  <c:v>0.946311066799601</c:v>
                </c:pt>
                <c:pt idx="44">
                  <c:v>0.940258173482929</c:v>
                </c:pt>
                <c:pt idx="45">
                  <c:v>0.935721739130435</c:v>
                </c:pt>
                <c:pt idx="46">
                  <c:v>0.935824175824176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070904"/>
        <c:axId val="602077416"/>
      </c:lineChart>
      <c:dateAx>
        <c:axId val="60207090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077416"/>
        <c:crosses val="autoZero"/>
        <c:auto val="1"/>
        <c:lblOffset val="100"/>
        <c:baseTimeUnit val="days"/>
        <c:majorUnit val="14.0"/>
        <c:majorTimeUnit val="days"/>
        <c:minorUnit val="7.0"/>
        <c:minorTimeUnit val="days"/>
      </c:dateAx>
      <c:valAx>
        <c:axId val="602077416"/>
        <c:scaling>
          <c:orientation val="minMax"/>
          <c:max val="1.0"/>
          <c:min val="0.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 available</a:t>
                </a:r>
              </a:p>
            </c:rich>
          </c:tx>
          <c:layout>
            <c:manualLayout>
              <c:xMode val="edge"/>
              <c:yMode val="edge"/>
              <c:x val="0.000352778260434602"/>
              <c:y val="0.3514216107266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070904"/>
        <c:crosses val="autoZero"/>
        <c:crossBetween val="between"/>
        <c:majorUnit val="0.05"/>
      </c:valAx>
      <c:spPr>
        <a:solidFill>
          <a:srgbClr val="C0C0C0"/>
        </a:solidFill>
        <a:ln w="381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6563990156265"/>
          <c:y val="0.566300373904891"/>
          <c:w val="0.23905225095272"/>
          <c:h val="0.2023943243379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2034642863524"/>
          <c:y val="0.0579130004421781"/>
          <c:w val="0.897832785727249"/>
          <c:h val="0.773084671994009"/>
        </c:manualLayout>
      </c:layout>
      <c:barChart>
        <c:barDir val="col"/>
        <c:grouping val="stacked"/>
        <c:varyColors val="0"/>
        <c:ser>
          <c:idx val="163"/>
          <c:order val="0"/>
          <c:tx>
            <c:strRef>
              <c:f>Pareto!$FO$2</c:f>
              <c:strCache>
                <c:ptCount val="1"/>
                <c:pt idx="0">
                  <c:v>FY12-1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Pareto!$FO$5:$FO$25</c:f>
              <c:numCache>
                <c:formatCode>0.0</c:formatCode>
                <c:ptCount val="18"/>
                <c:pt idx="0">
                  <c:v>24.2</c:v>
                </c:pt>
                <c:pt idx="1">
                  <c:v>7.7</c:v>
                </c:pt>
                <c:pt idx="2">
                  <c:v>12.3</c:v>
                </c:pt>
                <c:pt idx="3">
                  <c:v>10.6</c:v>
                </c:pt>
                <c:pt idx="4">
                  <c:v>11.4</c:v>
                </c:pt>
                <c:pt idx="5">
                  <c:v>4.4</c:v>
                </c:pt>
                <c:pt idx="6">
                  <c:v>9.1</c:v>
                </c:pt>
                <c:pt idx="7">
                  <c:v>11.2</c:v>
                </c:pt>
                <c:pt idx="8">
                  <c:v>4.7</c:v>
                </c:pt>
                <c:pt idx="9">
                  <c:v>2.5</c:v>
                </c:pt>
                <c:pt idx="10">
                  <c:v>2.6</c:v>
                </c:pt>
                <c:pt idx="11">
                  <c:v>0.7</c:v>
                </c:pt>
                <c:pt idx="12">
                  <c:v>0.2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0.1</c:v>
                </c:pt>
                <c:pt idx="17">
                  <c:v>0.0</c:v>
                </c:pt>
              </c:numCache>
            </c:numRef>
          </c:val>
        </c:ser>
        <c:ser>
          <c:idx val="175"/>
          <c:order val="1"/>
          <c:tx>
            <c:strRef>
              <c:f>Pareto!$FP$2</c:f>
              <c:strCache>
                <c:ptCount val="1"/>
                <c:pt idx="0">
                  <c:v>FY12-2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Pareto!$FP$5:$FP$21</c:f>
              <c:numCache>
                <c:formatCode>0.0</c:formatCode>
                <c:ptCount val="17"/>
                <c:pt idx="0">
                  <c:v>73.30000000000001</c:v>
                </c:pt>
                <c:pt idx="1">
                  <c:v>65.20000000000001</c:v>
                </c:pt>
                <c:pt idx="2">
                  <c:v>21.6</c:v>
                </c:pt>
                <c:pt idx="3">
                  <c:v>10.6</c:v>
                </c:pt>
                <c:pt idx="4">
                  <c:v>7.400000000000001</c:v>
                </c:pt>
                <c:pt idx="5">
                  <c:v>9.0</c:v>
                </c:pt>
                <c:pt idx="6">
                  <c:v>2.9</c:v>
                </c:pt>
                <c:pt idx="7">
                  <c:v>0.0</c:v>
                </c:pt>
                <c:pt idx="8">
                  <c:v>5.2</c:v>
                </c:pt>
                <c:pt idx="9">
                  <c:v>4.3</c:v>
                </c:pt>
                <c:pt idx="10">
                  <c:v>2.0</c:v>
                </c:pt>
                <c:pt idx="11">
                  <c:v>3.6</c:v>
                </c:pt>
                <c:pt idx="12">
                  <c:v>2.8</c:v>
                </c:pt>
                <c:pt idx="13">
                  <c:v>1.8</c:v>
                </c:pt>
                <c:pt idx="14">
                  <c:v>1.7</c:v>
                </c:pt>
                <c:pt idx="15">
                  <c:v>1.1</c:v>
                </c:pt>
                <c:pt idx="16">
                  <c:v>1.0</c:v>
                </c:pt>
              </c:numCache>
            </c:numRef>
          </c:val>
        </c:ser>
        <c:ser>
          <c:idx val="143"/>
          <c:order val="2"/>
          <c:tx>
            <c:strRef>
              <c:f>Pareto!$EM$2</c:f>
              <c:strCache>
                <c:ptCount val="1"/>
                <c:pt idx="0">
                  <c:v>FY11-3 before: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Pareto!$EM$5:$EM$20</c:f>
            </c:numRef>
          </c:val>
        </c:ser>
        <c:ser>
          <c:idx val="22"/>
          <c:order val="3"/>
          <c:tx>
            <c:strRef>
              <c:f>Pareto!$B$2</c:f>
              <c:strCache>
                <c:ptCount val="1"/>
                <c:pt idx="0">
                  <c:v>11-Nov-07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Pareto!$B$5:$B$19</c:f>
            </c:numRef>
          </c:val>
        </c:ser>
        <c:ser>
          <c:idx val="174"/>
          <c:order val="4"/>
          <c:tx>
            <c:strRef>
              <c:f>Pareto!$GG$2</c:f>
              <c:strCache>
                <c:ptCount val="1"/>
                <c:pt idx="0">
                  <c:v>4-Mar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Pareto!$GG$5:$GG$25</c:f>
            </c:numRef>
          </c:val>
        </c:ser>
        <c:ser>
          <c:idx val="138"/>
          <c:order val="5"/>
          <c:tx>
            <c:strRef>
              <c:f>Pareto!$EL$2</c:f>
              <c:strCache>
                <c:ptCount val="1"/>
                <c:pt idx="0">
                  <c:v>13-Mar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Pareto!$EL$5:$EL$20</c:f>
            </c:numRef>
          </c:val>
        </c:ser>
        <c:ser>
          <c:idx val="23"/>
          <c:order val="6"/>
          <c:tx>
            <c:strRef>
              <c:f>Pareto!$C$2</c:f>
              <c:strCache>
                <c:ptCount val="1"/>
                <c:pt idx="0">
                  <c:v>18-Nov-07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Pareto!$C$5:$C$19</c:f>
            </c:numRef>
          </c:val>
        </c:ser>
        <c:ser>
          <c:idx val="139"/>
          <c:order val="7"/>
          <c:tx>
            <c:strRef>
              <c:f>Pareto!$EN$2</c:f>
              <c:strCache>
                <c:ptCount val="1"/>
                <c:pt idx="0">
                  <c:v>17-Apr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Pareto!$EN$5:$EN$20</c:f>
            </c:numRef>
          </c:val>
        </c:ser>
        <c:ser>
          <c:idx val="0"/>
          <c:order val="8"/>
          <c:tx>
            <c:strRef>
              <c:f>Pareto!$D$2</c:f>
              <c:strCache>
                <c:ptCount val="1"/>
                <c:pt idx="0">
                  <c:v>25-Nov-07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Pareto!$D$5:$D$19</c:f>
            </c:numRef>
          </c:val>
        </c:ser>
        <c:ser>
          <c:idx val="1"/>
          <c:order val="9"/>
          <c:tx>
            <c:strRef>
              <c:f>Pareto!$E$2</c:f>
              <c:strCache>
                <c:ptCount val="1"/>
                <c:pt idx="0">
                  <c:v>2-Dec-07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Pareto!$E$5:$E$19</c:f>
            </c:numRef>
          </c:val>
        </c:ser>
        <c:ser>
          <c:idx val="2"/>
          <c:order val="10"/>
          <c:tx>
            <c:strRef>
              <c:f>Pareto!$F$2</c:f>
              <c:strCache>
                <c:ptCount val="1"/>
                <c:pt idx="0">
                  <c:v>9-Dec-07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Pareto!$F$5:$F$19</c:f>
            </c:numRef>
          </c:val>
        </c:ser>
        <c:ser>
          <c:idx val="3"/>
          <c:order val="11"/>
          <c:tx>
            <c:strRef>
              <c:f>Pareto!$G$2</c:f>
              <c:strCache>
                <c:ptCount val="1"/>
                <c:pt idx="0">
                  <c:v>16-Dec-07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Pareto!$G$5:$G$19</c:f>
            </c:numRef>
          </c:val>
        </c:ser>
        <c:ser>
          <c:idx val="4"/>
          <c:order val="12"/>
          <c:tx>
            <c:strRef>
              <c:f>Pareto!$H$2</c:f>
              <c:strCache>
                <c:ptCount val="1"/>
                <c:pt idx="0">
                  <c:v>23-Dec-07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Pareto!$H$5:$H$19</c:f>
            </c:numRef>
          </c:val>
        </c:ser>
        <c:ser>
          <c:idx val="5"/>
          <c:order val="13"/>
          <c:tx>
            <c:strRef>
              <c:f>Pareto!$I$2</c:f>
              <c:strCache>
                <c:ptCount val="1"/>
                <c:pt idx="0">
                  <c:v>30-Dec-07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Pareto!$I$5:$I$19</c:f>
            </c:numRef>
          </c:val>
        </c:ser>
        <c:ser>
          <c:idx val="6"/>
          <c:order val="14"/>
          <c:tx>
            <c:strRef>
              <c:f>Pareto!$J$2</c:f>
              <c:strCache>
                <c:ptCount val="1"/>
                <c:pt idx="0">
                  <c:v>06-Jan-08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Pareto!$J$5:$J$19</c:f>
            </c:numRef>
          </c:val>
        </c:ser>
        <c:ser>
          <c:idx val="7"/>
          <c:order val="15"/>
          <c:tx>
            <c:strRef>
              <c:f>Pareto!$K$2</c:f>
              <c:strCache>
                <c:ptCount val="1"/>
                <c:pt idx="0">
                  <c:v>13-Jan-08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Pareto!$K$5:$K$19</c:f>
            </c:numRef>
          </c:val>
        </c:ser>
        <c:ser>
          <c:idx val="8"/>
          <c:order val="16"/>
          <c:tx>
            <c:strRef>
              <c:f>Pareto!$L$2</c:f>
              <c:strCache>
                <c:ptCount val="1"/>
                <c:pt idx="0">
                  <c:v>20-Jan-08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Pareto!$L$5:$L$19</c:f>
            </c:numRef>
          </c:val>
        </c:ser>
        <c:ser>
          <c:idx val="9"/>
          <c:order val="17"/>
          <c:tx>
            <c:strRef>
              <c:f>Pareto!$M$2</c:f>
              <c:strCache>
                <c:ptCount val="1"/>
                <c:pt idx="0">
                  <c:v>27-Jan-08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Pareto!$M$5:$M$19</c:f>
            </c:numRef>
          </c:val>
        </c:ser>
        <c:ser>
          <c:idx val="10"/>
          <c:order val="18"/>
          <c:tx>
            <c:strRef>
              <c:f>Pareto!$N$2</c:f>
              <c:strCache>
                <c:ptCount val="1"/>
                <c:pt idx="0">
                  <c:v>3-Feb-08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Pareto!$N$5:$N$19</c:f>
            </c:numRef>
          </c:val>
        </c:ser>
        <c:ser>
          <c:idx val="11"/>
          <c:order val="19"/>
          <c:tx>
            <c:strRef>
              <c:f>Pareto!$O$2</c:f>
              <c:strCache>
                <c:ptCount val="1"/>
                <c:pt idx="0">
                  <c:v>FY08-Run1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Pareto!$O$5:$O$19</c:f>
            </c:numRef>
          </c:val>
        </c:ser>
        <c:ser>
          <c:idx val="12"/>
          <c:order val="20"/>
          <c:tx>
            <c:strRef>
              <c:f>Pareto!$P$2</c:f>
              <c:strCache>
                <c:ptCount val="1"/>
                <c:pt idx="0">
                  <c:v>30-Mar-08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Pareto!$P$5:$P$19</c:f>
            </c:numRef>
          </c:val>
        </c:ser>
        <c:ser>
          <c:idx val="13"/>
          <c:order val="21"/>
          <c:tx>
            <c:strRef>
              <c:f>Pareto!$Q$2</c:f>
              <c:strCache>
                <c:ptCount val="1"/>
                <c:pt idx="0">
                  <c:v>6-Apr-08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Pareto!$Q$5:$Q$19</c:f>
            </c:numRef>
          </c:val>
        </c:ser>
        <c:ser>
          <c:idx val="24"/>
          <c:order val="22"/>
          <c:tx>
            <c:strRef>
              <c:f>Pareto!$R$2</c:f>
              <c:strCache>
                <c:ptCount val="1"/>
                <c:pt idx="0">
                  <c:v>13-Apr-08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Pareto!$R$5:$R$19</c:f>
            </c:numRef>
          </c:val>
        </c:ser>
        <c:ser>
          <c:idx val="25"/>
          <c:order val="23"/>
          <c:tx>
            <c:strRef>
              <c:f>Pareto!$S$2</c:f>
              <c:strCache>
                <c:ptCount val="1"/>
                <c:pt idx="0">
                  <c:v>20-Apr-08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Pareto!$S$5:$S$19</c:f>
            </c:numRef>
          </c:val>
        </c:ser>
        <c:ser>
          <c:idx val="26"/>
          <c:order val="24"/>
          <c:tx>
            <c:strRef>
              <c:f>Pareto!$T$2</c:f>
              <c:strCache>
                <c:ptCount val="1"/>
                <c:pt idx="0">
                  <c:v>27-Apr-08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Pareto!$T$5:$T$19</c:f>
            </c:numRef>
          </c:val>
        </c:ser>
        <c:ser>
          <c:idx val="27"/>
          <c:order val="25"/>
          <c:tx>
            <c:strRef>
              <c:f>Pareto!$U$2</c:f>
              <c:strCache>
                <c:ptCount val="1"/>
                <c:pt idx="0">
                  <c:v>4-May-08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Pareto!$U$5:$U$19</c:f>
            </c:numRef>
          </c:val>
        </c:ser>
        <c:ser>
          <c:idx val="28"/>
          <c:order val="26"/>
          <c:tx>
            <c:strRef>
              <c:f>Pareto!$V$2</c:f>
              <c:strCache>
                <c:ptCount val="1"/>
                <c:pt idx="0">
                  <c:v>11-May-08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Pareto!$V$5:$V$19</c:f>
            </c:numRef>
          </c:val>
        </c:ser>
        <c:ser>
          <c:idx val="29"/>
          <c:order val="27"/>
          <c:tx>
            <c:strRef>
              <c:f>Pareto!$W$2</c:f>
              <c:strCache>
                <c:ptCount val="1"/>
                <c:pt idx="0">
                  <c:v>18-May-08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Pareto!$W$5:$W$19</c:f>
            </c:numRef>
          </c:val>
        </c:ser>
        <c:ser>
          <c:idx val="30"/>
          <c:order val="28"/>
          <c:tx>
            <c:strRef>
              <c:f>Pareto!$X$2</c:f>
              <c:strCache>
                <c:ptCount val="1"/>
                <c:pt idx="0">
                  <c:v>25-May-08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Pareto!$X$5:$X$19</c:f>
            </c:numRef>
          </c:val>
        </c:ser>
        <c:ser>
          <c:idx val="31"/>
          <c:order val="29"/>
          <c:tx>
            <c:strRef>
              <c:f>Pareto!$Y$2</c:f>
              <c:strCache>
                <c:ptCount val="1"/>
                <c:pt idx="0">
                  <c:v>01-Jun-08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Pareto!$Y$5:$Y$19</c:f>
            </c:numRef>
          </c:val>
        </c:ser>
        <c:ser>
          <c:idx val="32"/>
          <c:order val="30"/>
          <c:tx>
            <c:strRef>
              <c:f>Pareto!$Z$2</c:f>
              <c:strCache>
                <c:ptCount val="1"/>
                <c:pt idx="0">
                  <c:v>08-Jun-08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Pareto!$Z$5:$Z$19</c:f>
            </c:numRef>
          </c:val>
        </c:ser>
        <c:ser>
          <c:idx val="33"/>
          <c:order val="31"/>
          <c:tx>
            <c:strRef>
              <c:f>Pareto!$AA$2</c:f>
              <c:strCache>
                <c:ptCount val="1"/>
                <c:pt idx="0">
                  <c:v>15-Jun-08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Pareto!$AA$5:$AA$19</c:f>
            </c:numRef>
          </c:val>
        </c:ser>
        <c:ser>
          <c:idx val="34"/>
          <c:order val="32"/>
          <c:tx>
            <c:strRef>
              <c:f>Pareto!$AB$2</c:f>
              <c:strCache>
                <c:ptCount val="1"/>
                <c:pt idx="0">
                  <c:v>22-Jun-08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Pareto!$AB$5:$AB$19</c:f>
            </c:numRef>
          </c:val>
        </c:ser>
        <c:ser>
          <c:idx val="35"/>
          <c:order val="33"/>
          <c:tx>
            <c:strRef>
              <c:f>Pareto!$AC$2</c:f>
              <c:strCache>
                <c:ptCount val="1"/>
                <c:pt idx="0">
                  <c:v>29-Jun-08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Pareto!$AC$5:$AC$19</c:f>
            </c:numRef>
          </c:val>
        </c:ser>
        <c:ser>
          <c:idx val="36"/>
          <c:order val="34"/>
          <c:tx>
            <c:strRef>
              <c:f>Pareto!$AD$2</c:f>
              <c:strCache>
                <c:ptCount val="1"/>
                <c:pt idx="0">
                  <c:v>6-Jul-08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Pareto!$AD$5:$AD$19</c:f>
            </c:numRef>
          </c:val>
        </c:ser>
        <c:ser>
          <c:idx val="37"/>
          <c:order val="35"/>
          <c:tx>
            <c:strRef>
              <c:f>Pareto!$AE$2</c:f>
              <c:strCache>
                <c:ptCount val="1"/>
                <c:pt idx="0">
                  <c:v>13-Jul-08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Pareto!$AE$5:$AE$19</c:f>
            </c:numRef>
          </c:val>
        </c:ser>
        <c:ser>
          <c:idx val="38"/>
          <c:order val="36"/>
          <c:tx>
            <c:strRef>
              <c:f>Pareto!$AF$2</c:f>
              <c:strCache>
                <c:ptCount val="1"/>
                <c:pt idx="0">
                  <c:v>FY08-Run2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Pareto!$AF$5:$AF$19</c:f>
            </c:numRef>
          </c:val>
        </c:ser>
        <c:ser>
          <c:idx val="39"/>
          <c:order val="37"/>
          <c:tx>
            <c:strRef>
              <c:f>Pareto!$AG$2</c:f>
              <c:strCache>
                <c:ptCount val="1"/>
                <c:pt idx="0">
                  <c:v>24-Aug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Pareto!$AG$5:$AG$19</c:f>
            </c:numRef>
          </c:val>
        </c:ser>
        <c:ser>
          <c:idx val="40"/>
          <c:order val="38"/>
          <c:tx>
            <c:strRef>
              <c:f>Pareto!$AH$2</c:f>
              <c:strCache>
                <c:ptCount val="1"/>
                <c:pt idx="0">
                  <c:v>31-Aug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Pareto!$AH$5:$AH$19</c:f>
            </c:numRef>
          </c:val>
        </c:ser>
        <c:ser>
          <c:idx val="41"/>
          <c:order val="39"/>
          <c:tx>
            <c:strRef>
              <c:f>Pareto!$AI$2</c:f>
              <c:strCache>
                <c:ptCount val="1"/>
                <c:pt idx="0">
                  <c:v>7-Sep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Pareto!$AI$5:$AI$19</c:f>
            </c:numRef>
          </c:val>
        </c:ser>
        <c:ser>
          <c:idx val="42"/>
          <c:order val="40"/>
          <c:tx>
            <c:strRef>
              <c:f>Pareto!$AJ$2</c:f>
              <c:strCache>
                <c:ptCount val="1"/>
                <c:pt idx="0">
                  <c:v>14-Sep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Pareto!$AJ$5:$AJ$19</c:f>
            </c:numRef>
          </c:val>
        </c:ser>
        <c:ser>
          <c:idx val="43"/>
          <c:order val="41"/>
          <c:tx>
            <c:strRef>
              <c:f>Pareto!$AK$2</c:f>
              <c:strCache>
                <c:ptCount val="1"/>
                <c:pt idx="0">
                  <c:v>21-Sep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Pareto!$AK$5:$AK$19</c:f>
            </c:numRef>
          </c:val>
        </c:ser>
        <c:ser>
          <c:idx val="44"/>
          <c:order val="42"/>
          <c:tx>
            <c:strRef>
              <c:f>Pareto!$AL$2</c:f>
              <c:strCache>
                <c:ptCount val="1"/>
                <c:pt idx="0">
                  <c:v>FY08-Run3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Pareto!$AL$5:$AL$19</c:f>
            </c:numRef>
          </c:val>
        </c:ser>
        <c:ser>
          <c:idx val="45"/>
          <c:order val="43"/>
          <c:tx>
            <c:strRef>
              <c:f>Pareto!$AM$2</c:f>
              <c:strCache>
                <c:ptCount val="1"/>
                <c:pt idx="0">
                  <c:v>5-Oct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Pareto!$AM$5:$AM$19</c:f>
            </c:numRef>
          </c:val>
        </c:ser>
        <c:ser>
          <c:idx val="46"/>
          <c:order val="44"/>
          <c:tx>
            <c:strRef>
              <c:f>Pareto!$AN$2</c:f>
              <c:strCache>
                <c:ptCount val="1"/>
                <c:pt idx="0">
                  <c:v>12-Oct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Pareto!$AN$5:$AN$19</c:f>
            </c:numRef>
          </c:val>
        </c:ser>
        <c:ser>
          <c:idx val="47"/>
          <c:order val="45"/>
          <c:tx>
            <c:strRef>
              <c:f>Pareto!$AO$2</c:f>
              <c:strCache>
                <c:ptCount val="1"/>
                <c:pt idx="0">
                  <c:v>19-Oct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Pareto!$AO$5:$AO$19</c:f>
            </c:numRef>
          </c:val>
        </c:ser>
        <c:ser>
          <c:idx val="48"/>
          <c:order val="46"/>
          <c:tx>
            <c:strRef>
              <c:f>Pareto!$AP$2</c:f>
              <c:strCache>
                <c:ptCount val="1"/>
                <c:pt idx="0">
                  <c:v>26-Oct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Pareto!$AP$5:$AP$19</c:f>
            </c:numRef>
          </c:val>
        </c:ser>
        <c:ser>
          <c:idx val="49"/>
          <c:order val="47"/>
          <c:tx>
            <c:strRef>
              <c:f>Pareto!$AQ$2</c:f>
              <c:strCache>
                <c:ptCount val="1"/>
                <c:pt idx="0">
                  <c:v>2-Nov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Pareto!$AQ$5:$AQ$19</c:f>
            </c:numRef>
          </c:val>
        </c:ser>
        <c:ser>
          <c:idx val="50"/>
          <c:order val="48"/>
          <c:tx>
            <c:strRef>
              <c:f>Pareto!$AR$2</c:f>
              <c:strCache>
                <c:ptCount val="1"/>
                <c:pt idx="0">
                  <c:v>9-Nov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Pareto!$AR$5:$AR$19</c:f>
            </c:numRef>
          </c:val>
        </c:ser>
        <c:ser>
          <c:idx val="51"/>
          <c:order val="49"/>
          <c:tx>
            <c:strRef>
              <c:f>Pareto!$AS$2</c:f>
              <c:strCache>
                <c:ptCount val="1"/>
                <c:pt idx="0">
                  <c:v>16-Nov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Pareto!$AS$5:$AS$19</c:f>
            </c:numRef>
          </c:val>
        </c:ser>
        <c:ser>
          <c:idx val="52"/>
          <c:order val="50"/>
          <c:tx>
            <c:strRef>
              <c:f>Pareto!$AT$2</c:f>
              <c:strCache>
                <c:ptCount val="1"/>
                <c:pt idx="0">
                  <c:v>23-Nov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Pareto!$AT$5:$AT$19</c:f>
            </c:numRef>
          </c:val>
        </c:ser>
        <c:ser>
          <c:idx val="53"/>
          <c:order val="51"/>
          <c:tx>
            <c:strRef>
              <c:f>Pareto!$AU$2</c:f>
              <c:strCache>
                <c:ptCount val="1"/>
                <c:pt idx="0">
                  <c:v>30-Nov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Pareto!$AU$5:$AU$19</c:f>
            </c:numRef>
          </c:val>
        </c:ser>
        <c:ser>
          <c:idx val="54"/>
          <c:order val="52"/>
          <c:tx>
            <c:strRef>
              <c:f>Pareto!$AV$2</c:f>
              <c:strCache>
                <c:ptCount val="1"/>
                <c:pt idx="0">
                  <c:v>7-Dec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Pareto!$AV$5:$AV$19</c:f>
            </c:numRef>
          </c:val>
        </c:ser>
        <c:ser>
          <c:idx val="55"/>
          <c:order val="53"/>
          <c:tx>
            <c:strRef>
              <c:f>Pareto!$AW$2</c:f>
              <c:strCache>
                <c:ptCount val="1"/>
                <c:pt idx="0">
                  <c:v>14-Dec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Pareto!$AW$5:$AW$19</c:f>
            </c:numRef>
          </c:val>
        </c:ser>
        <c:ser>
          <c:idx val="56"/>
          <c:order val="54"/>
          <c:tx>
            <c:strRef>
              <c:f>Pareto!$AX$2</c:f>
              <c:strCache>
                <c:ptCount val="1"/>
                <c:pt idx="0">
                  <c:v>21-Dec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Pareto!$AX$5:$AX$19</c:f>
            </c:numRef>
          </c:val>
        </c:ser>
        <c:ser>
          <c:idx val="57"/>
          <c:order val="55"/>
          <c:tx>
            <c:strRef>
              <c:f>Pareto!$AY$2</c:f>
              <c:strCache>
                <c:ptCount val="1"/>
                <c:pt idx="0">
                  <c:v>28-Dec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Pareto!$AY$5:$AY$19</c:f>
            </c:numRef>
          </c:val>
        </c:ser>
        <c:ser>
          <c:idx val="58"/>
          <c:order val="56"/>
          <c:tx>
            <c:strRef>
              <c:f>Pareto!$AZ$2</c:f>
              <c:strCache>
                <c:ptCount val="1"/>
                <c:pt idx="0">
                  <c:v>4-Jan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Pareto!$AZ$5:$AZ$19</c:f>
            </c:numRef>
          </c:val>
        </c:ser>
        <c:ser>
          <c:idx val="59"/>
          <c:order val="57"/>
          <c:tx>
            <c:strRef>
              <c:f>Pareto!$BA$2</c:f>
              <c:strCache>
                <c:ptCount val="1"/>
                <c:pt idx="0">
                  <c:v>11-Jan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Pareto!$BA$5:$BA$19</c:f>
            </c:numRef>
          </c:val>
        </c:ser>
        <c:ser>
          <c:idx val="60"/>
          <c:order val="58"/>
          <c:tx>
            <c:strRef>
              <c:f>Pareto!$BB$2</c:f>
              <c:strCache>
                <c:ptCount val="1"/>
                <c:pt idx="0">
                  <c:v>FY09-1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Pareto!$BB$5:$BB$19</c:f>
            </c:numRef>
          </c:val>
        </c:ser>
        <c:ser>
          <c:idx val="61"/>
          <c:order val="59"/>
          <c:tx>
            <c:strRef>
              <c:f>Pareto!$BC$2</c:f>
              <c:strCache>
                <c:ptCount val="1"/>
                <c:pt idx="0">
                  <c:v>8-Mar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Pareto!$BC$5:$BC$19</c:f>
            </c:numRef>
          </c:val>
        </c:ser>
        <c:ser>
          <c:idx val="62"/>
          <c:order val="60"/>
          <c:tx>
            <c:strRef>
              <c:f>Pareto!$BD$2</c:f>
              <c:strCache>
                <c:ptCount val="1"/>
                <c:pt idx="0">
                  <c:v>15-Mar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Pareto!$BD$5:$BD$19</c:f>
            </c:numRef>
          </c:val>
        </c:ser>
        <c:ser>
          <c:idx val="63"/>
          <c:order val="61"/>
          <c:tx>
            <c:strRef>
              <c:f>Pareto!$BE$2</c:f>
              <c:strCache>
                <c:ptCount val="1"/>
                <c:pt idx="0">
                  <c:v>22-Mar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Pareto!$BE$5:$BE$19</c:f>
            </c:numRef>
          </c:val>
        </c:ser>
        <c:ser>
          <c:idx val="64"/>
          <c:order val="62"/>
          <c:tx>
            <c:strRef>
              <c:f>Pareto!$BF$2</c:f>
              <c:strCache>
                <c:ptCount val="1"/>
                <c:pt idx="0">
                  <c:v>29-Mar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Pareto!$BF$5:$BF$19</c:f>
            </c:numRef>
          </c:val>
        </c:ser>
        <c:ser>
          <c:idx val="65"/>
          <c:order val="63"/>
          <c:tx>
            <c:strRef>
              <c:f>Pareto!$BG$2</c:f>
              <c:strCache>
                <c:ptCount val="1"/>
                <c:pt idx="0">
                  <c:v>5-Apr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Pareto!$BG$5:$BG$19</c:f>
            </c:numRef>
          </c:val>
        </c:ser>
        <c:ser>
          <c:idx val="66"/>
          <c:order val="64"/>
          <c:tx>
            <c:strRef>
              <c:f>Pareto!$BH$2</c:f>
              <c:strCache>
                <c:ptCount val="1"/>
                <c:pt idx="0">
                  <c:v>12-Apr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Pareto!$BH$5:$BH$19</c:f>
            </c:numRef>
          </c:val>
        </c:ser>
        <c:ser>
          <c:idx val="67"/>
          <c:order val="65"/>
          <c:tx>
            <c:strRef>
              <c:f>Pareto!$BI$2</c:f>
              <c:strCache>
                <c:ptCount val="1"/>
                <c:pt idx="0">
                  <c:v>19-Apr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Pareto!$BI$5:$BI$19</c:f>
            </c:numRef>
          </c:val>
        </c:ser>
        <c:ser>
          <c:idx val="68"/>
          <c:order val="66"/>
          <c:tx>
            <c:strRef>
              <c:f>Pareto!$BJ$2</c:f>
              <c:strCache>
                <c:ptCount val="1"/>
                <c:pt idx="0">
                  <c:v>26-Apr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Pareto!$BJ$5:$BJ$19</c:f>
            </c:numRef>
          </c:val>
        </c:ser>
        <c:ser>
          <c:idx val="69"/>
          <c:order val="67"/>
          <c:tx>
            <c:strRef>
              <c:f>Pareto!$BK$2</c:f>
              <c:strCache>
                <c:ptCount val="1"/>
                <c:pt idx="0">
                  <c:v>3-May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Pareto!$BK$5:$BK$19</c:f>
            </c:numRef>
          </c:val>
        </c:ser>
        <c:ser>
          <c:idx val="70"/>
          <c:order val="68"/>
          <c:tx>
            <c:strRef>
              <c:f>Pareto!$BL$2</c:f>
              <c:strCache>
                <c:ptCount val="1"/>
                <c:pt idx="0">
                  <c:v>10-May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Pareto!$BL$5:$BL$19</c:f>
            </c:numRef>
          </c:val>
        </c:ser>
        <c:ser>
          <c:idx val="71"/>
          <c:order val="69"/>
          <c:tx>
            <c:strRef>
              <c:f>Pareto!$BM$2</c:f>
              <c:strCache>
                <c:ptCount val="1"/>
                <c:pt idx="0">
                  <c:v>17-May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Pareto!$BM$5:$BM$19</c:f>
            </c:numRef>
          </c:val>
        </c:ser>
        <c:ser>
          <c:idx val="72"/>
          <c:order val="70"/>
          <c:tx>
            <c:strRef>
              <c:f>Pareto!$BN$2</c:f>
              <c:strCache>
                <c:ptCount val="1"/>
                <c:pt idx="0">
                  <c:v>24-May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Pareto!$BN$5:$BN$19</c:f>
            </c:numRef>
          </c:val>
        </c:ser>
        <c:ser>
          <c:idx val="73"/>
          <c:order val="71"/>
          <c:tx>
            <c:strRef>
              <c:f>Pareto!$BO$2</c:f>
              <c:strCache>
                <c:ptCount val="1"/>
                <c:pt idx="0">
                  <c:v>31-May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Pareto!$BO$5:$BO$19</c:f>
            </c:numRef>
          </c:val>
        </c:ser>
        <c:ser>
          <c:idx val="74"/>
          <c:order val="72"/>
          <c:tx>
            <c:strRef>
              <c:f>Pareto!$BP$2</c:f>
              <c:strCache>
                <c:ptCount val="1"/>
                <c:pt idx="0">
                  <c:v>7-Jun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Pareto!$BP$5:$BP$19</c:f>
            </c:numRef>
          </c:val>
        </c:ser>
        <c:ser>
          <c:idx val="75"/>
          <c:order val="73"/>
          <c:tx>
            <c:strRef>
              <c:f>Pareto!$BQ$2</c:f>
              <c:strCache>
                <c:ptCount val="1"/>
                <c:pt idx="0">
                  <c:v>14-Jun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Pareto!$BQ$5:$BQ$19</c:f>
            </c:numRef>
          </c:val>
        </c:ser>
        <c:ser>
          <c:idx val="76"/>
          <c:order val="74"/>
          <c:tx>
            <c:strRef>
              <c:f>Pareto!$BR$2</c:f>
              <c:strCache>
                <c:ptCount val="1"/>
                <c:pt idx="0">
                  <c:v>21-Jun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Pareto!$BR$5:$BR$19</c:f>
            </c:numRef>
          </c:val>
        </c:ser>
        <c:ser>
          <c:idx val="77"/>
          <c:order val="75"/>
          <c:tx>
            <c:strRef>
              <c:f>Pareto!$BS$2</c:f>
              <c:strCache>
                <c:ptCount val="1"/>
                <c:pt idx="0">
                  <c:v>28-Jun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Pareto!$BS$5:$BS$19</c:f>
            </c:numRef>
          </c:val>
        </c:ser>
        <c:ser>
          <c:idx val="78"/>
          <c:order val="76"/>
          <c:tx>
            <c:strRef>
              <c:f>Pareto!$BT$2</c:f>
              <c:strCache>
                <c:ptCount val="1"/>
                <c:pt idx="0">
                  <c:v>5-Jul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Pareto!$BT$5:$BT$19</c:f>
            </c:numRef>
          </c:val>
        </c:ser>
        <c:ser>
          <c:idx val="79"/>
          <c:order val="77"/>
          <c:tx>
            <c:strRef>
              <c:f>Pareto!$BU$2</c:f>
              <c:strCache>
                <c:ptCount val="1"/>
                <c:pt idx="0">
                  <c:v>12-Jul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Pareto!$BU$5:$BU$19</c:f>
            </c:numRef>
          </c:val>
        </c:ser>
        <c:ser>
          <c:idx val="80"/>
          <c:order val="78"/>
          <c:tx>
            <c:strRef>
              <c:f>Pareto!$BV$2</c:f>
              <c:strCache>
                <c:ptCount val="1"/>
                <c:pt idx="0">
                  <c:v>19-Jul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Pareto!$BV$5:$BV$19</c:f>
            </c:numRef>
          </c:val>
        </c:ser>
        <c:ser>
          <c:idx val="81"/>
          <c:order val="79"/>
          <c:tx>
            <c:strRef>
              <c:f>Pareto!$BW$2</c:f>
              <c:strCache>
                <c:ptCount val="1"/>
                <c:pt idx="0">
                  <c:v>FY09-2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Pareto!$BW$5:$BW$19</c:f>
            </c:numRef>
          </c:val>
        </c:ser>
        <c:ser>
          <c:idx val="82"/>
          <c:order val="80"/>
          <c:tx>
            <c:strRef>
              <c:f>Pareto!$BX$2</c:f>
              <c:strCache>
                <c:ptCount val="1"/>
                <c:pt idx="0">
                  <c:v>6-Sep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Pareto!$BX$5:$BX$19</c:f>
            </c:numRef>
          </c:val>
        </c:ser>
        <c:ser>
          <c:idx val="83"/>
          <c:order val="81"/>
          <c:tx>
            <c:strRef>
              <c:f>Pareto!$BY$2</c:f>
              <c:strCache>
                <c:ptCount val="1"/>
                <c:pt idx="0">
                  <c:v>13-Sep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Pareto!$BY$5:$BY$19</c:f>
            </c:numRef>
          </c:val>
        </c:ser>
        <c:ser>
          <c:idx val="84"/>
          <c:order val="82"/>
          <c:tx>
            <c:strRef>
              <c:f>Pareto!$BZ$2</c:f>
              <c:strCache>
                <c:ptCount val="1"/>
                <c:pt idx="0">
                  <c:v>20-Sep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Pareto!$BZ$5:$BZ$19</c:f>
            </c:numRef>
          </c:val>
        </c:ser>
        <c:ser>
          <c:idx val="85"/>
          <c:order val="83"/>
          <c:tx>
            <c:strRef>
              <c:f>Pareto!$CA$2</c:f>
              <c:strCache>
                <c:ptCount val="1"/>
                <c:pt idx="0">
                  <c:v>27-Sep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Pareto!$CA$5:$CA$19</c:f>
            </c:numRef>
          </c:val>
        </c:ser>
        <c:ser>
          <c:idx val="86"/>
          <c:order val="84"/>
          <c:tx>
            <c:strRef>
              <c:f>Pareto!$CB$2</c:f>
              <c:strCache>
                <c:ptCount val="1"/>
                <c:pt idx="0">
                  <c:v>FY09-3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Pareto!$CB$5:$CB$19</c:f>
            </c:numRef>
          </c:val>
        </c:ser>
        <c:ser>
          <c:idx val="87"/>
          <c:order val="85"/>
          <c:tx>
            <c:strRef>
              <c:f>Pareto!$CC$2</c:f>
              <c:strCache>
                <c:ptCount val="1"/>
                <c:pt idx="0">
                  <c:v>4-Oct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Pareto!$CC$5:$CC$19</c:f>
            </c:numRef>
          </c:val>
        </c:ser>
        <c:ser>
          <c:idx val="88"/>
          <c:order val="86"/>
          <c:tx>
            <c:strRef>
              <c:f>Pareto!$CD$2</c:f>
              <c:strCache>
                <c:ptCount val="1"/>
                <c:pt idx="0">
                  <c:v>11-Oct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Pareto!$CD$5:$CD$19</c:f>
            </c:numRef>
          </c:val>
        </c:ser>
        <c:ser>
          <c:idx val="89"/>
          <c:order val="87"/>
          <c:tx>
            <c:strRef>
              <c:f>Pareto!$CE$2</c:f>
              <c:strCache>
                <c:ptCount val="1"/>
                <c:pt idx="0">
                  <c:v>18-Oct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Pareto!$CE$5:$CE$19</c:f>
            </c:numRef>
          </c:val>
        </c:ser>
        <c:ser>
          <c:idx val="90"/>
          <c:order val="88"/>
          <c:tx>
            <c:strRef>
              <c:f>Pareto!$CF$2</c:f>
              <c:strCache>
                <c:ptCount val="1"/>
                <c:pt idx="0">
                  <c:v>25-Oct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Pareto!$CF$5:$CF$19</c:f>
            </c:numRef>
          </c:val>
        </c:ser>
        <c:ser>
          <c:idx val="91"/>
          <c:order val="89"/>
          <c:tx>
            <c:strRef>
              <c:f>Pareto!$CG$2</c:f>
              <c:strCache>
                <c:ptCount val="1"/>
                <c:pt idx="0">
                  <c:v>1-Nov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Pareto!$CG$5:$CG$19</c:f>
            </c:numRef>
          </c:val>
        </c:ser>
        <c:ser>
          <c:idx val="92"/>
          <c:order val="90"/>
          <c:tx>
            <c:strRef>
              <c:f>Pareto!$CH$2</c:f>
              <c:strCache>
                <c:ptCount val="1"/>
                <c:pt idx="0">
                  <c:v>8-Nov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Pareto!$CH$5:$CH$19</c:f>
            </c:numRef>
          </c:val>
        </c:ser>
        <c:ser>
          <c:idx val="93"/>
          <c:order val="91"/>
          <c:tx>
            <c:strRef>
              <c:f>Pareto!$CI$2</c:f>
              <c:strCache>
                <c:ptCount val="1"/>
                <c:pt idx="0">
                  <c:v>15-Nov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Pareto!$CI$5:$CI$19</c:f>
            </c:numRef>
          </c:val>
        </c:ser>
        <c:ser>
          <c:idx val="94"/>
          <c:order val="92"/>
          <c:tx>
            <c:strRef>
              <c:f>Pareto!$CJ$2</c:f>
              <c:strCache>
                <c:ptCount val="1"/>
                <c:pt idx="0">
                  <c:v>22-Nov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Pareto!$CJ$5:$CJ$19</c:f>
            </c:numRef>
          </c:val>
        </c:ser>
        <c:ser>
          <c:idx val="95"/>
          <c:order val="93"/>
          <c:tx>
            <c:strRef>
              <c:f>Pareto!$CK$2</c:f>
              <c:strCache>
                <c:ptCount val="1"/>
                <c:pt idx="0">
                  <c:v>29-Nov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Pareto!$CK$5:$CK$19</c:f>
            </c:numRef>
          </c:val>
        </c:ser>
        <c:ser>
          <c:idx val="96"/>
          <c:order val="94"/>
          <c:tx>
            <c:strRef>
              <c:f>Pareto!$CL$2</c:f>
              <c:strCache>
                <c:ptCount val="1"/>
                <c:pt idx="0">
                  <c:v>6-Dec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Pareto!$CL$5:$CL$19</c:f>
            </c:numRef>
          </c:val>
        </c:ser>
        <c:ser>
          <c:idx val="97"/>
          <c:order val="95"/>
          <c:tx>
            <c:strRef>
              <c:f>Pareto!$CM$2</c:f>
              <c:strCache>
                <c:ptCount val="1"/>
                <c:pt idx="0">
                  <c:v>13-Dec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Pareto!$CM$5:$CM$19</c:f>
            </c:numRef>
          </c:val>
        </c:ser>
        <c:ser>
          <c:idx val="98"/>
          <c:order val="96"/>
          <c:tx>
            <c:strRef>
              <c:f>Pareto!$CN$2</c:f>
              <c:strCache>
                <c:ptCount val="1"/>
                <c:pt idx="0">
                  <c:v>20-Dec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Pareto!$CN$5:$CN$19</c:f>
            </c:numRef>
          </c:val>
        </c:ser>
        <c:ser>
          <c:idx val="99"/>
          <c:order val="97"/>
          <c:tx>
            <c:strRef>
              <c:f>Pareto!$CO$2</c:f>
              <c:strCache>
                <c:ptCount val="1"/>
                <c:pt idx="0">
                  <c:v>27-Dec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Pareto!$CO$5:$CO$19</c:f>
            </c:numRef>
          </c:val>
        </c:ser>
        <c:ser>
          <c:idx val="100"/>
          <c:order val="98"/>
          <c:tx>
            <c:strRef>
              <c:f>Pareto!$CP$2</c:f>
              <c:strCache>
                <c:ptCount val="1"/>
                <c:pt idx="0">
                  <c:v>FY10-1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Pareto!$CP$5:$CP$19</c:f>
            </c:numRef>
          </c:val>
        </c:ser>
        <c:ser>
          <c:idx val="101"/>
          <c:order val="99"/>
          <c:tx>
            <c:strRef>
              <c:f>Pareto!$CQ$2</c:f>
              <c:strCache>
                <c:ptCount val="1"/>
                <c:pt idx="0">
                  <c:v>28-Feb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Pareto!$CQ$5:$CQ$19</c:f>
            </c:numRef>
          </c:val>
        </c:ser>
        <c:ser>
          <c:idx val="102"/>
          <c:order val="100"/>
          <c:tx>
            <c:strRef>
              <c:f>Pareto!$CR$2</c:f>
              <c:strCache>
                <c:ptCount val="1"/>
                <c:pt idx="0">
                  <c:v>7-Mar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Pareto!$CR$5:$CR$19</c:f>
            </c:numRef>
          </c:val>
        </c:ser>
        <c:ser>
          <c:idx val="103"/>
          <c:order val="101"/>
          <c:tx>
            <c:strRef>
              <c:f>Pareto!$CS$2</c:f>
              <c:strCache>
                <c:ptCount val="1"/>
                <c:pt idx="0">
                  <c:v>14-Mar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Pareto!$CS$5:$CS$19</c:f>
            </c:numRef>
          </c:val>
        </c:ser>
        <c:ser>
          <c:idx val="104"/>
          <c:order val="102"/>
          <c:tx>
            <c:strRef>
              <c:f>Pareto!$CT$2</c:f>
              <c:strCache>
                <c:ptCount val="1"/>
                <c:pt idx="0">
                  <c:v>21-Mar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Pareto!$CT$5:$CT$19</c:f>
            </c:numRef>
          </c:val>
        </c:ser>
        <c:ser>
          <c:idx val="105"/>
          <c:order val="103"/>
          <c:tx>
            <c:strRef>
              <c:f>Pareto!$CU$2</c:f>
              <c:strCache>
                <c:ptCount val="1"/>
                <c:pt idx="0">
                  <c:v>28-Mar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Pareto!$CU$5:$CU$19</c:f>
            </c:numRef>
          </c:val>
        </c:ser>
        <c:ser>
          <c:idx val="106"/>
          <c:order val="104"/>
          <c:tx>
            <c:strRef>
              <c:f>Pareto!$CV$2</c:f>
              <c:strCache>
                <c:ptCount val="1"/>
                <c:pt idx="0">
                  <c:v>4-Apr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Pareto!$CV$5:$CV$19</c:f>
            </c:numRef>
          </c:val>
        </c:ser>
        <c:ser>
          <c:idx val="107"/>
          <c:order val="105"/>
          <c:tx>
            <c:strRef>
              <c:f>Pareto!$CW$2</c:f>
              <c:strCache>
                <c:ptCount val="1"/>
                <c:pt idx="0">
                  <c:v>11-Apr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Pareto!$CW$5:$CW$19</c:f>
            </c:numRef>
          </c:val>
        </c:ser>
        <c:ser>
          <c:idx val="108"/>
          <c:order val="106"/>
          <c:tx>
            <c:strRef>
              <c:f>Pareto!$CX$2</c:f>
              <c:strCache>
                <c:ptCount val="1"/>
                <c:pt idx="0">
                  <c:v>18-Apr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Pareto!$CX$5:$CX$19</c:f>
            </c:numRef>
          </c:val>
        </c:ser>
        <c:ser>
          <c:idx val="109"/>
          <c:order val="107"/>
          <c:tx>
            <c:strRef>
              <c:f>Pareto!$CY$2</c:f>
              <c:strCache>
                <c:ptCount val="1"/>
                <c:pt idx="0">
                  <c:v>25-Apr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Pareto!$CY$5:$CY$19</c:f>
            </c:numRef>
          </c:val>
        </c:ser>
        <c:ser>
          <c:idx val="110"/>
          <c:order val="108"/>
          <c:tx>
            <c:strRef>
              <c:f>Pareto!$CZ$2</c:f>
              <c:strCache>
                <c:ptCount val="1"/>
                <c:pt idx="0">
                  <c:v>2-May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Pareto!$CZ$5:$CZ$19</c:f>
            </c:numRef>
          </c:val>
        </c:ser>
        <c:ser>
          <c:idx val="111"/>
          <c:order val="109"/>
          <c:tx>
            <c:strRef>
              <c:f>Pareto!$DA$2</c:f>
              <c:strCache>
                <c:ptCount val="1"/>
                <c:pt idx="0">
                  <c:v>9-May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Pareto!$DA$5:$DA$19</c:f>
            </c:numRef>
          </c:val>
        </c:ser>
        <c:ser>
          <c:idx val="112"/>
          <c:order val="110"/>
          <c:tx>
            <c:strRef>
              <c:f>Pareto!$DB$2</c:f>
              <c:strCache>
                <c:ptCount val="1"/>
                <c:pt idx="0">
                  <c:v>16-May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Pareto!$DB$5:$DB$19</c:f>
            </c:numRef>
          </c:val>
        </c:ser>
        <c:ser>
          <c:idx val="113"/>
          <c:order val="111"/>
          <c:tx>
            <c:strRef>
              <c:f>Pareto!$DC$2</c:f>
              <c:strCache>
                <c:ptCount val="1"/>
                <c:pt idx="0">
                  <c:v>23-May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Pareto!$DC$5:$DC$19</c:f>
            </c:numRef>
          </c:val>
        </c:ser>
        <c:ser>
          <c:idx val="114"/>
          <c:order val="112"/>
          <c:tx>
            <c:strRef>
              <c:f>Pareto!$DD$2</c:f>
              <c:strCache>
                <c:ptCount val="1"/>
                <c:pt idx="0">
                  <c:v>30-May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Pareto!$DD$5:$DD$19</c:f>
            </c:numRef>
          </c:val>
        </c:ser>
        <c:ser>
          <c:idx val="115"/>
          <c:order val="113"/>
          <c:tx>
            <c:strRef>
              <c:f>Pareto!$DE$2</c:f>
              <c:strCache>
                <c:ptCount val="1"/>
                <c:pt idx="0">
                  <c:v>6-Jun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Pareto!$DE$5:$DE$19</c:f>
            </c:numRef>
          </c:val>
        </c:ser>
        <c:ser>
          <c:idx val="116"/>
          <c:order val="114"/>
          <c:tx>
            <c:strRef>
              <c:f>Pareto!$DF$2</c:f>
              <c:strCache>
                <c:ptCount val="1"/>
                <c:pt idx="0">
                  <c:v>13-Jun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Pareto!$DF$5:$DF$19</c:f>
            </c:numRef>
          </c:val>
        </c:ser>
        <c:ser>
          <c:idx val="117"/>
          <c:order val="115"/>
          <c:tx>
            <c:strRef>
              <c:f>Pareto!$DG$2</c:f>
              <c:strCache>
                <c:ptCount val="1"/>
                <c:pt idx="0">
                  <c:v>20-Jun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Pareto!$DG$5:$DG$19</c:f>
            </c:numRef>
          </c:val>
        </c:ser>
        <c:ser>
          <c:idx val="118"/>
          <c:order val="116"/>
          <c:tx>
            <c:strRef>
              <c:f>Pareto!$DH$2</c:f>
              <c:strCache>
                <c:ptCount val="1"/>
                <c:pt idx="0">
                  <c:v>27-Jun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Pareto!$DH$5:$DH$19</c:f>
            </c:numRef>
          </c:val>
        </c:ser>
        <c:ser>
          <c:idx val="119"/>
          <c:order val="117"/>
          <c:tx>
            <c:strRef>
              <c:f>Pareto!$DI$2</c:f>
              <c:strCache>
                <c:ptCount val="1"/>
                <c:pt idx="0">
                  <c:v>4-Jul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Pareto!$DI$5:$DI$19</c:f>
            </c:numRef>
          </c:val>
        </c:ser>
        <c:ser>
          <c:idx val="120"/>
          <c:order val="118"/>
          <c:tx>
            <c:strRef>
              <c:f>Pareto!$DJ$2</c:f>
              <c:strCache>
                <c:ptCount val="1"/>
                <c:pt idx="0">
                  <c:v>FY10-2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Pareto!$DJ$5:$DJ$19</c:f>
            </c:numRef>
          </c:val>
        </c:ser>
        <c:ser>
          <c:idx val="121"/>
          <c:order val="119"/>
          <c:tx>
            <c:strRef>
              <c:f>Pareto!$DK$2</c:f>
              <c:strCache>
                <c:ptCount val="1"/>
                <c:pt idx="0">
                  <c:v>22-Aug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Pareto!$DK$5:$DK$19</c:f>
            </c:numRef>
          </c:val>
        </c:ser>
        <c:ser>
          <c:idx val="122"/>
          <c:order val="120"/>
          <c:tx>
            <c:strRef>
              <c:f>Pareto!$DL$2</c:f>
              <c:strCache>
                <c:ptCount val="1"/>
                <c:pt idx="0">
                  <c:v>29-Aug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Pareto!$DL$5:$DL$19</c:f>
            </c:numRef>
          </c:val>
        </c:ser>
        <c:ser>
          <c:idx val="123"/>
          <c:order val="121"/>
          <c:tx>
            <c:strRef>
              <c:f>Pareto!$DM$2</c:f>
              <c:strCache>
                <c:ptCount val="1"/>
                <c:pt idx="0">
                  <c:v>5-Sep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Pareto!$DM$5:$DM$19</c:f>
            </c:numRef>
          </c:val>
        </c:ser>
        <c:ser>
          <c:idx val="124"/>
          <c:order val="122"/>
          <c:tx>
            <c:strRef>
              <c:f>Pareto!$DN$2</c:f>
              <c:strCache>
                <c:ptCount val="1"/>
                <c:pt idx="0">
                  <c:v>12-Sep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Pareto!$DN$5:$DN$19</c:f>
            </c:numRef>
          </c:val>
        </c:ser>
        <c:ser>
          <c:idx val="125"/>
          <c:order val="123"/>
          <c:tx>
            <c:strRef>
              <c:f>Pareto!$DO$2</c:f>
              <c:strCache>
                <c:ptCount val="1"/>
                <c:pt idx="0">
                  <c:v>19-Sep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Pareto!$DO$5:$DO$19</c:f>
            </c:numRef>
          </c:val>
        </c:ser>
        <c:ser>
          <c:idx val="126"/>
          <c:order val="124"/>
          <c:tx>
            <c:strRef>
              <c:f>Pareto!$DP$2</c:f>
              <c:strCache>
                <c:ptCount val="1"/>
                <c:pt idx="0">
                  <c:v>26-Sep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Pareto!$DP$5:$DP$19</c:f>
            </c:numRef>
          </c:val>
        </c:ser>
        <c:ser>
          <c:idx val="127"/>
          <c:order val="125"/>
          <c:tx>
            <c:strRef>
              <c:f>Pareto!$DQ$2</c:f>
              <c:strCache>
                <c:ptCount val="1"/>
                <c:pt idx="0">
                  <c:v>3-Oct</c:v>
                </c:pt>
              </c:strCache>
            </c:strRef>
          </c:tx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Pareto!$DQ$5:$DQ$19</c:f>
            </c:numRef>
          </c:val>
        </c:ser>
        <c:ser>
          <c:idx val="14"/>
          <c:order val="126"/>
          <c:tx>
            <c:strRef>
              <c:f>Pareto!$DR$2</c:f>
              <c:strCache>
                <c:ptCount val="1"/>
                <c:pt idx="0">
                  <c:v>FY10-3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Pareto!$DR$5:$DR$19</c:f>
            </c:numRef>
          </c:val>
        </c:ser>
        <c:ser>
          <c:idx val="15"/>
          <c:order val="127"/>
          <c:tx>
            <c:strRef>
              <c:f>Pareto!$DS$2</c:f>
              <c:strCache>
                <c:ptCount val="1"/>
                <c:pt idx="0">
                  <c:v>10-Oct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Pareto!$DS$5:$DS$19</c:f>
            </c:numRef>
          </c:val>
        </c:ser>
        <c:ser>
          <c:idx val="16"/>
          <c:order val="128"/>
          <c:tx>
            <c:strRef>
              <c:f>Pareto!$DT$2</c:f>
              <c:strCache>
                <c:ptCount val="1"/>
                <c:pt idx="0">
                  <c:v>17-Oct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Pareto!$DT$5:$DT$19</c:f>
            </c:numRef>
          </c:val>
        </c:ser>
        <c:ser>
          <c:idx val="17"/>
          <c:order val="129"/>
          <c:tx>
            <c:strRef>
              <c:f>Pareto!$DU$2</c:f>
              <c:strCache>
                <c:ptCount val="1"/>
                <c:pt idx="0">
                  <c:v>24-Oct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Pareto!$DU$5:$DU$19</c:f>
            </c:numRef>
          </c:val>
        </c:ser>
        <c:ser>
          <c:idx val="18"/>
          <c:order val="130"/>
          <c:tx>
            <c:strRef>
              <c:f>Pareto!$DV$2</c:f>
              <c:strCache>
                <c:ptCount val="1"/>
                <c:pt idx="0">
                  <c:v>31-Oct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Pareto!$DV$5:$DV$19</c:f>
            </c:numRef>
          </c:val>
        </c:ser>
        <c:ser>
          <c:idx val="19"/>
          <c:order val="131"/>
          <c:tx>
            <c:strRef>
              <c:f>Pareto!$DW$2</c:f>
              <c:strCache>
                <c:ptCount val="1"/>
                <c:pt idx="0">
                  <c:v>7-Nov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Pareto!$DW$5:$DW$19</c:f>
            </c:numRef>
          </c:val>
        </c:ser>
        <c:ser>
          <c:idx val="20"/>
          <c:order val="132"/>
          <c:tx>
            <c:strRef>
              <c:f>Pareto!$DX$2</c:f>
              <c:strCache>
                <c:ptCount val="1"/>
                <c:pt idx="0">
                  <c:v>14-Nov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Pareto!$DX$5:$DX$19</c:f>
            </c:numRef>
          </c:val>
        </c:ser>
        <c:ser>
          <c:idx val="21"/>
          <c:order val="133"/>
          <c:tx>
            <c:strRef>
              <c:f>Pareto!$DY$2</c:f>
              <c:strCache>
                <c:ptCount val="1"/>
                <c:pt idx="0">
                  <c:v>21-Nov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Pareto!$DY$5:$DY$19</c:f>
            </c:numRef>
          </c:val>
        </c:ser>
        <c:ser>
          <c:idx val="128"/>
          <c:order val="134"/>
          <c:tx>
            <c:strRef>
              <c:f>Pareto!$DZ$2</c:f>
              <c:strCache>
                <c:ptCount val="1"/>
                <c:pt idx="0">
                  <c:v>28-Nov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Pareto!$DZ$5:$DZ$19</c:f>
            </c:numRef>
          </c:val>
        </c:ser>
        <c:ser>
          <c:idx val="129"/>
          <c:order val="135"/>
          <c:tx>
            <c:strRef>
              <c:f>Pareto!$EA$2</c:f>
              <c:strCache>
                <c:ptCount val="1"/>
                <c:pt idx="0">
                  <c:v>5-Dec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Pareto!$EA$5:$EA$19</c:f>
            </c:numRef>
          </c:val>
        </c:ser>
        <c:ser>
          <c:idx val="130"/>
          <c:order val="136"/>
          <c:tx>
            <c:strRef>
              <c:f>Pareto!$EB$2</c:f>
              <c:strCache>
                <c:ptCount val="1"/>
                <c:pt idx="0">
                  <c:v>12-Dec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Pareto!$EB$5:$EB$19</c:f>
            </c:numRef>
          </c:val>
        </c:ser>
        <c:ser>
          <c:idx val="131"/>
          <c:order val="137"/>
          <c:tx>
            <c:strRef>
              <c:f>Pareto!$EC$2</c:f>
              <c:strCache>
                <c:ptCount val="1"/>
                <c:pt idx="0">
                  <c:v>19-Dec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Pareto!$EC$5:$EC$19</c:f>
            </c:numRef>
          </c:val>
        </c:ser>
        <c:ser>
          <c:idx val="132"/>
          <c:order val="138"/>
          <c:tx>
            <c:strRef>
              <c:f>Pareto!$ED$2</c:f>
              <c:strCache>
                <c:ptCount val="1"/>
                <c:pt idx="0">
                  <c:v>26-Dec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Pareto!$ED$5:$ED$19</c:f>
            </c:numRef>
          </c:val>
        </c:ser>
        <c:ser>
          <c:idx val="134"/>
          <c:order val="139"/>
          <c:tx>
            <c:strRef>
              <c:f>Pareto!$EH$2</c:f>
              <c:strCache>
                <c:ptCount val="1"/>
                <c:pt idx="0">
                  <c:v>13-Feb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Pareto!$EH$5:$EH$20</c:f>
            </c:numRef>
          </c:val>
        </c:ser>
        <c:ser>
          <c:idx val="135"/>
          <c:order val="140"/>
          <c:tx>
            <c:strRef>
              <c:f>Pareto!$EI$2</c:f>
              <c:strCache>
                <c:ptCount val="1"/>
                <c:pt idx="0">
                  <c:v>20-Feb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Pareto!$EI$5:$EI$20</c:f>
            </c:numRef>
          </c:val>
        </c:ser>
        <c:ser>
          <c:idx val="136"/>
          <c:order val="141"/>
          <c:tx>
            <c:strRef>
              <c:f>Pareto!$EJ$2</c:f>
              <c:strCache>
                <c:ptCount val="1"/>
                <c:pt idx="0">
                  <c:v>27-Feb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Pareto!$EJ$5:$EJ$20</c:f>
            </c:numRef>
          </c:val>
        </c:ser>
        <c:ser>
          <c:idx val="137"/>
          <c:order val="142"/>
          <c:tx>
            <c:strRef>
              <c:f>Pareto!$EK$2</c:f>
              <c:strCache>
                <c:ptCount val="1"/>
                <c:pt idx="0">
                  <c:v>6-Mar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Pareto!$EK$5:$EK$20</c:f>
            </c:numRef>
          </c:val>
        </c:ser>
        <c:ser>
          <c:idx val="140"/>
          <c:order val="143"/>
          <c:tx>
            <c:strRef>
              <c:f>Pareto!$EO$2</c:f>
              <c:strCache>
                <c:ptCount val="1"/>
                <c:pt idx="0">
                  <c:v>24-Apr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Pareto!$EO$5:$EO$20</c:f>
            </c:numRef>
          </c:val>
        </c:ser>
        <c:ser>
          <c:idx val="142"/>
          <c:order val="144"/>
          <c:tx>
            <c:strRef>
              <c:f>Pareto!$EP$2</c:f>
              <c:strCache>
                <c:ptCount val="1"/>
                <c:pt idx="0">
                  <c:v>1-May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Pareto!$EP$5:$EP$20</c:f>
            </c:numRef>
          </c:val>
        </c:ser>
        <c:ser>
          <c:idx val="144"/>
          <c:order val="145"/>
          <c:tx>
            <c:strRef>
              <c:f>Pareto!$EQ$2</c:f>
              <c:strCache>
                <c:ptCount val="1"/>
                <c:pt idx="0">
                  <c:v>8-May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Pareto!$EQ$5:$EQ$20</c:f>
            </c:numRef>
          </c:val>
        </c:ser>
        <c:ser>
          <c:idx val="145"/>
          <c:order val="146"/>
          <c:tx>
            <c:strRef>
              <c:f>Pareto!$ER$2</c:f>
              <c:strCache>
                <c:ptCount val="1"/>
                <c:pt idx="0">
                  <c:v>15-May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Pareto!$ER$5:$ER$20</c:f>
            </c:numRef>
          </c:val>
        </c:ser>
        <c:ser>
          <c:idx val="146"/>
          <c:order val="147"/>
          <c:tx>
            <c:strRef>
              <c:f>Pareto!$ES$2</c:f>
              <c:strCache>
                <c:ptCount val="1"/>
                <c:pt idx="0">
                  <c:v>22-May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Pareto!$ES$5:$ES$21</c:f>
            </c:numRef>
          </c:val>
        </c:ser>
        <c:ser>
          <c:idx val="147"/>
          <c:order val="148"/>
          <c:tx>
            <c:strRef>
              <c:f>Pareto!$ET$2</c:f>
              <c:strCache>
                <c:ptCount val="1"/>
                <c:pt idx="0">
                  <c:v>29-May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Pareto!$ET$5:$ET$21</c:f>
            </c:numRef>
          </c:val>
        </c:ser>
        <c:ser>
          <c:idx val="148"/>
          <c:order val="149"/>
          <c:tx>
            <c:strRef>
              <c:f>Pareto!$EU$2</c:f>
              <c:strCache>
                <c:ptCount val="1"/>
                <c:pt idx="0">
                  <c:v>5-June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Pareto!$EU$5:$EU$21</c:f>
            </c:numRef>
          </c:val>
        </c:ser>
        <c:ser>
          <c:idx val="149"/>
          <c:order val="150"/>
          <c:tx>
            <c:strRef>
              <c:f>Pareto!$EV$2</c:f>
              <c:strCache>
                <c:ptCount val="1"/>
                <c:pt idx="0">
                  <c:v>12-Jun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Pareto!$EV$5:$EV$21</c:f>
            </c:numRef>
          </c:val>
        </c:ser>
        <c:ser>
          <c:idx val="150"/>
          <c:order val="151"/>
          <c:tx>
            <c:strRef>
              <c:f>Pareto!$EW$2</c:f>
              <c:strCache>
                <c:ptCount val="1"/>
                <c:pt idx="0">
                  <c:v>19-Jun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Pareto!$EW$5:$EW$21</c:f>
            </c:numRef>
          </c:val>
        </c:ser>
        <c:ser>
          <c:idx val="151"/>
          <c:order val="152"/>
          <c:tx>
            <c:strRef>
              <c:f>Pareto!$EX$2</c:f>
              <c:strCache>
                <c:ptCount val="1"/>
                <c:pt idx="0">
                  <c:v>26-Jun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Pareto!$EX$5:$EX$21</c:f>
            </c:numRef>
          </c:val>
        </c:ser>
        <c:ser>
          <c:idx val="152"/>
          <c:order val="153"/>
          <c:tx>
            <c:strRef>
              <c:f>Pareto!$EY$2</c:f>
              <c:strCache>
                <c:ptCount val="1"/>
                <c:pt idx="0">
                  <c:v>3-Jul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Pareto!$EY$5:$EY$21</c:f>
            </c:numRef>
          </c:val>
        </c:ser>
        <c:ser>
          <c:idx val="154"/>
          <c:order val="154"/>
          <c:tx>
            <c:strRef>
              <c:f>Pareto!$FB$2</c:f>
              <c:strCache>
                <c:ptCount val="1"/>
                <c:pt idx="0">
                  <c:v>7-Aug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Pareto!$FB$5:$FB$21</c:f>
            </c:numRef>
          </c:val>
        </c:ser>
        <c:ser>
          <c:idx val="155"/>
          <c:order val="155"/>
          <c:tx>
            <c:strRef>
              <c:f>Pareto!$FC$2</c:f>
              <c:strCache>
                <c:ptCount val="1"/>
                <c:pt idx="0">
                  <c:v>14-Aug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Pareto!$FC$5:$FC$21</c:f>
            </c:numRef>
          </c:val>
        </c:ser>
        <c:ser>
          <c:idx val="156"/>
          <c:order val="156"/>
          <c:tx>
            <c:strRef>
              <c:f>Pareto!$FD$2</c:f>
              <c:strCache>
                <c:ptCount val="1"/>
                <c:pt idx="0">
                  <c:v>21-Aug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Pareto!$FD$5:$FD$21</c:f>
            </c:numRef>
          </c:val>
        </c:ser>
        <c:ser>
          <c:idx val="157"/>
          <c:order val="157"/>
          <c:tx>
            <c:strRef>
              <c:f>Pareto!$FE$2</c:f>
              <c:strCache>
                <c:ptCount val="1"/>
                <c:pt idx="0">
                  <c:v>28-Aug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Pareto!$FE$5:$FE$21</c:f>
            </c:numRef>
          </c:val>
        </c:ser>
        <c:ser>
          <c:idx val="159"/>
          <c:order val="158"/>
          <c:tx>
            <c:strRef>
              <c:f>Pareto!$FF$2</c:f>
              <c:strCache>
                <c:ptCount val="1"/>
                <c:pt idx="0">
                  <c:v>4-Sep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Pareto!$FF$5:$FF$21</c:f>
            </c:numRef>
          </c:val>
        </c:ser>
        <c:ser>
          <c:idx val="160"/>
          <c:order val="159"/>
          <c:tx>
            <c:strRef>
              <c:f>Pareto!$FG$2</c:f>
              <c:strCache>
                <c:ptCount val="1"/>
                <c:pt idx="0">
                  <c:v>11-Sep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Pareto!$FG$5:$FG$21</c:f>
            </c:numRef>
          </c:val>
        </c:ser>
        <c:ser>
          <c:idx val="161"/>
          <c:order val="160"/>
          <c:tx>
            <c:strRef>
              <c:f>Pareto!$FH$2</c:f>
              <c:strCache>
                <c:ptCount val="1"/>
                <c:pt idx="0">
                  <c:v>18-Sep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Pareto!$FH$5:$FH$21</c:f>
            </c:numRef>
          </c:val>
        </c:ser>
        <c:ser>
          <c:idx val="165"/>
          <c:order val="161"/>
          <c:tx>
            <c:strRef>
              <c:f>Pareto!$FQ$2</c:f>
              <c:strCache>
                <c:ptCount val="1"/>
                <c:pt idx="0">
                  <c:v>2-Oct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Pareto!$FQ$5:$FQ$24</c:f>
            </c:numRef>
          </c:val>
        </c:ser>
        <c:ser>
          <c:idx val="166"/>
          <c:order val="162"/>
          <c:tx>
            <c:strRef>
              <c:f>Pareto!$FR$2</c:f>
              <c:strCache>
                <c:ptCount val="1"/>
                <c:pt idx="0">
                  <c:v>9-Oct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Pareto!$FR$5:$FR$24</c:f>
            </c:numRef>
          </c:val>
        </c:ser>
        <c:ser>
          <c:idx val="133"/>
          <c:order val="163"/>
          <c:tx>
            <c:strRef>
              <c:f>Pareto!$FS$2</c:f>
              <c:strCache>
                <c:ptCount val="1"/>
                <c:pt idx="0">
                  <c:v>16-Oct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Pareto!$FS$5:$FS$24</c:f>
            </c:numRef>
          </c:val>
        </c:ser>
        <c:ser>
          <c:idx val="141"/>
          <c:order val="164"/>
          <c:tx>
            <c:strRef>
              <c:f>Pareto!$FT$2</c:f>
              <c:strCache>
                <c:ptCount val="1"/>
                <c:pt idx="0">
                  <c:v>23-Oct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Pareto!$FT$5:$FT$24</c:f>
            </c:numRef>
          </c:val>
        </c:ser>
        <c:ser>
          <c:idx val="153"/>
          <c:order val="165"/>
          <c:tx>
            <c:strRef>
              <c:f>Pareto!$FU$2</c:f>
              <c:strCache>
                <c:ptCount val="1"/>
                <c:pt idx="0">
                  <c:v>30-Oct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Pareto!$FU$5:$FU$24</c:f>
            </c:numRef>
          </c:val>
        </c:ser>
        <c:ser>
          <c:idx val="162"/>
          <c:order val="166"/>
          <c:tx>
            <c:strRef>
              <c:f>Pareto!$FW$2</c:f>
              <c:strCache>
                <c:ptCount val="1"/>
                <c:pt idx="0">
                  <c:v>13-Nov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Pareto!$FW$5:$FW$13</c:f>
            </c:numRef>
          </c:val>
        </c:ser>
        <c:ser>
          <c:idx val="164"/>
          <c:order val="167"/>
          <c:tx>
            <c:strRef>
              <c:f>Pareto!$FX$2</c:f>
              <c:strCache>
                <c:ptCount val="1"/>
                <c:pt idx="0">
                  <c:v>20-Nov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Pareto!$FX$5:$FX$14</c:f>
            </c:numRef>
          </c:val>
        </c:ser>
        <c:ser>
          <c:idx val="158"/>
          <c:order val="168"/>
          <c:tx>
            <c:strRef>
              <c:f>Pareto!$FY$2</c:f>
              <c:strCache>
                <c:ptCount val="1"/>
                <c:pt idx="0">
                  <c:v>27-Nov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Pareto!$FY$5:$FY$24</c:f>
            </c:numRef>
          </c:val>
        </c:ser>
        <c:ser>
          <c:idx val="167"/>
          <c:order val="169"/>
          <c:tx>
            <c:strRef>
              <c:f>Pareto!$FZ$2</c:f>
              <c:strCache>
                <c:ptCount val="1"/>
                <c:pt idx="0">
                  <c:v>4-Dec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Pareto!$FZ$5:$FZ$18</c:f>
            </c:numRef>
          </c:val>
        </c:ser>
        <c:ser>
          <c:idx val="168"/>
          <c:order val="170"/>
          <c:tx>
            <c:strRef>
              <c:f>Pareto!$GA$2</c:f>
              <c:strCache>
                <c:ptCount val="1"/>
                <c:pt idx="0">
                  <c:v>11-Dec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Pareto!$GA$5:$GA$18</c:f>
            </c:numRef>
          </c:val>
        </c:ser>
        <c:ser>
          <c:idx val="169"/>
          <c:order val="171"/>
          <c:tx>
            <c:strRef>
              <c:f>Pareto!$GB$2</c:f>
              <c:strCache>
                <c:ptCount val="1"/>
                <c:pt idx="0">
                  <c:v>18-Dec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Pareto!$GB$5:$GB$18</c:f>
            </c:numRef>
          </c:val>
        </c:ser>
        <c:ser>
          <c:idx val="170"/>
          <c:order val="172"/>
          <c:tx>
            <c:strRef>
              <c:f>Pareto!$GC$2</c:f>
              <c:strCache>
                <c:ptCount val="1"/>
                <c:pt idx="0">
                  <c:v>25-Dec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Pareto!$GC$5:$GC$18</c:f>
            </c:numRef>
          </c:val>
        </c:ser>
        <c:ser>
          <c:idx val="171"/>
          <c:order val="173"/>
          <c:tx>
            <c:strRef>
              <c:f>Pareto!$GD$2</c:f>
              <c:strCache>
                <c:ptCount val="1"/>
                <c:pt idx="0">
                  <c:v>12-Feb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Pareto!$A$5:$A$25</c:f>
              <c:strCache>
                <c:ptCount val="18"/>
                <c:pt idx="0">
                  <c:v>RF</c:v>
                </c:pt>
                <c:pt idx="1">
                  <c:v>E-HVCM</c:v>
                </c:pt>
                <c:pt idx="2">
                  <c:v>Ion Source</c:v>
                </c:pt>
                <c:pt idx="3">
                  <c:v>E-other</c:v>
                </c:pt>
                <c:pt idx="4">
                  <c:v>E-MagPS</c:v>
                </c:pt>
                <c:pt idx="5">
                  <c:v>Controls</c:v>
                </c:pt>
                <c:pt idx="6">
                  <c:v>Physics</c:v>
                </c:pt>
                <c:pt idx="7">
                  <c:v>Cryo</c:v>
                </c:pt>
                <c:pt idx="8">
                  <c:v>Beam Inst.</c:v>
                </c:pt>
                <c:pt idx="9">
                  <c:v>Prot. Sys.</c:v>
                </c:pt>
                <c:pt idx="10">
                  <c:v>Vacuum</c:v>
                </c:pt>
                <c:pt idx="11">
                  <c:v>CM/SRF</c:v>
                </c:pt>
                <c:pt idx="12">
                  <c:v>Cooling</c:v>
                </c:pt>
                <c:pt idx="13">
                  <c:v>RS/ESH</c:v>
                </c:pt>
                <c:pt idx="14">
                  <c:v>E-Choppers</c:v>
                </c:pt>
                <c:pt idx="15">
                  <c:v>Mech.</c:v>
                </c:pt>
                <c:pt idx="16">
                  <c:v>Ops</c:v>
                </c:pt>
                <c:pt idx="17">
                  <c:v>Target</c:v>
                </c:pt>
              </c:strCache>
            </c:strRef>
          </c:cat>
          <c:val>
            <c:numRef>
              <c:f>Pareto!$GD$5:$GD$25</c:f>
            </c:numRef>
          </c:val>
        </c:ser>
        <c:ser>
          <c:idx val="172"/>
          <c:order val="174"/>
          <c:tx>
            <c:strRef>
              <c:f>Pareto!$GE$2</c:f>
              <c:strCache>
                <c:ptCount val="1"/>
                <c:pt idx="0">
                  <c:v>19-Feb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Pareto!$GE$5:$GE$20</c:f>
            </c:numRef>
          </c:val>
        </c:ser>
        <c:ser>
          <c:idx val="173"/>
          <c:order val="175"/>
          <c:tx>
            <c:strRef>
              <c:f>Pareto!$GF$2</c:f>
              <c:strCache>
                <c:ptCount val="1"/>
                <c:pt idx="0">
                  <c:v>26-Feb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Pareto!$GF$5:$GF$25</c:f>
            </c:numRef>
          </c:val>
        </c:ser>
        <c:ser>
          <c:idx val="176"/>
          <c:order val="176"/>
          <c:tx>
            <c:strRef>
              <c:f>Pareto!$GH$2</c:f>
              <c:strCache>
                <c:ptCount val="1"/>
                <c:pt idx="0">
                  <c:v>11-Mar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val>
            <c:numRef>
              <c:f>Pareto!$GH$5:$GH$21</c:f>
            </c:numRef>
          </c:val>
        </c:ser>
        <c:ser>
          <c:idx val="177"/>
          <c:order val="177"/>
          <c:tx>
            <c:strRef>
              <c:f>Pareto!$GI$2</c:f>
              <c:strCache>
                <c:ptCount val="1"/>
                <c:pt idx="0">
                  <c:v>18-Mar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Pareto!$GI$5:$GI$25</c:f>
            </c:numRef>
          </c:val>
        </c:ser>
        <c:ser>
          <c:idx val="178"/>
          <c:order val="178"/>
          <c:tx>
            <c:strRef>
              <c:f>Pareto!$GJ$2</c:f>
              <c:strCache>
                <c:ptCount val="1"/>
                <c:pt idx="0">
                  <c:v>25-Mar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Pareto!$GJ$5:$GJ$22</c:f>
            </c:numRef>
          </c:val>
        </c:ser>
        <c:ser>
          <c:idx val="179"/>
          <c:order val="179"/>
          <c:tx>
            <c:strRef>
              <c:f>Pareto!$GK$2</c:f>
              <c:strCache>
                <c:ptCount val="1"/>
                <c:pt idx="0">
                  <c:v>1-Apr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Pareto!$GK$5:$GK$22</c:f>
            </c:numRef>
          </c:val>
        </c:ser>
        <c:ser>
          <c:idx val="180"/>
          <c:order val="180"/>
          <c:tx>
            <c:strRef>
              <c:f>Pareto!$GL$2</c:f>
              <c:strCache>
                <c:ptCount val="1"/>
                <c:pt idx="0">
                  <c:v>8-Apr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val>
            <c:numRef>
              <c:f>Pareto!$GL$5:$GL$22</c:f>
            </c:numRef>
          </c:val>
        </c:ser>
        <c:ser>
          <c:idx val="181"/>
          <c:order val="181"/>
          <c:tx>
            <c:strRef>
              <c:f>Pareto!$GM$2</c:f>
              <c:strCache>
                <c:ptCount val="1"/>
                <c:pt idx="0">
                  <c:v>15-Apr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Pareto!$GM$5:$GM$22</c:f>
            </c:numRef>
          </c:val>
        </c:ser>
        <c:ser>
          <c:idx val="183"/>
          <c:order val="182"/>
          <c:tx>
            <c:strRef>
              <c:f>Pareto!$GO$2</c:f>
              <c:strCache>
                <c:ptCount val="1"/>
                <c:pt idx="0">
                  <c:v>29-Apr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Pareto!$GO$5:$GO$22</c:f>
            </c:numRef>
          </c:val>
        </c:ser>
        <c:ser>
          <c:idx val="184"/>
          <c:order val="183"/>
          <c:tx>
            <c:strRef>
              <c:f>Pareto!$GQ$2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Pareto!$GQ$5:$GQ$22</c:f>
            </c:numRef>
          </c:val>
        </c:ser>
        <c:ser>
          <c:idx val="182"/>
          <c:order val="184"/>
          <c:tx>
            <c:strRef>
              <c:f>Pareto!$GR$2</c:f>
              <c:strCache>
                <c:ptCount val="1"/>
                <c:pt idx="0">
                  <c:v>20-May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Pareto!$GR$5:$GR$22</c:f>
            </c:numRef>
          </c:val>
        </c:ser>
        <c:ser>
          <c:idx val="185"/>
          <c:order val="185"/>
          <c:tx>
            <c:strRef>
              <c:f>Pareto!$GS$2</c:f>
              <c:strCache>
                <c:ptCount val="1"/>
                <c:pt idx="0">
                  <c:v>27-May</c:v>
                </c:pt>
              </c:strCache>
            </c:strRef>
          </c:tx>
          <c:spPr>
            <a:solidFill>
              <a:srgbClr val="CCCC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Pareto!$GS$5:$GS$22</c:f>
            </c:numRef>
          </c:val>
        </c:ser>
        <c:ser>
          <c:idx val="186"/>
          <c:order val="186"/>
          <c:tx>
            <c:strRef>
              <c:f>Pareto!$GT$2</c:f>
              <c:strCache>
                <c:ptCount val="1"/>
                <c:pt idx="0">
                  <c:v>3-Jun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val>
            <c:numRef>
              <c:f>Pareto!$GT$5:$GT$22</c:f>
            </c:numRef>
          </c:val>
        </c:ser>
        <c:ser>
          <c:idx val="187"/>
          <c:order val="187"/>
          <c:tx>
            <c:strRef>
              <c:f>Pareto!$GU$2</c:f>
              <c:strCache>
                <c:ptCount val="1"/>
                <c:pt idx="0">
                  <c:v>10-Jun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Pareto!$GU$5:$GU$22</c:f>
            </c:numRef>
          </c:val>
        </c:ser>
        <c:ser>
          <c:idx val="188"/>
          <c:order val="188"/>
          <c:tx>
            <c:strRef>
              <c:f>Pareto!$GV$2</c:f>
              <c:strCache>
                <c:ptCount val="1"/>
                <c:pt idx="0">
                  <c:v>17-Jun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Pareto!$GV$5:$GV$22</c:f>
            </c:numRef>
          </c:val>
        </c:ser>
        <c:ser>
          <c:idx val="189"/>
          <c:order val="189"/>
          <c:tx>
            <c:strRef>
              <c:f>Pareto!$GW$2</c:f>
              <c:strCache>
                <c:ptCount val="1"/>
                <c:pt idx="0">
                  <c:v>24-Jun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Pareto!$GW$5:$GW$22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2862056"/>
        <c:axId val="602865336"/>
      </c:barChart>
      <c:catAx>
        <c:axId val="60286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865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2865336"/>
        <c:scaling>
          <c:orientation val="minMax"/>
          <c:max val="100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down</a:t>
                </a:r>
              </a:p>
            </c:rich>
          </c:tx>
          <c:layout>
            <c:manualLayout>
              <c:xMode val="edge"/>
              <c:yMode val="edge"/>
              <c:x val="0.000104820364396284"/>
              <c:y val="0.3704803179768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862056"/>
        <c:crosses val="autoZero"/>
        <c:crossBetween val="between"/>
        <c:majorUnit val="5.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227148939595"/>
          <c:y val="0.0865658054340419"/>
          <c:w val="0.083864733491615"/>
          <c:h val="0.082176201402510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43243243243243"/>
          <c:y val="0.0475320351170046"/>
          <c:w val="0.864864864864865"/>
          <c:h val="0.8702018736805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'DT by year'!$M$42</c:f>
              <c:strCache>
                <c:ptCount val="1"/>
                <c:pt idx="0">
                  <c:v>Hrs. delivered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year'!$M$43:$M$48</c:f>
              <c:numCache>
                <c:formatCode>0.0</c:formatCode>
                <c:ptCount val="6"/>
                <c:pt idx="0">
                  <c:v>2113.4</c:v>
                </c:pt>
                <c:pt idx="1">
                  <c:v>2806.6</c:v>
                </c:pt>
                <c:pt idx="2">
                  <c:v>3553.2</c:v>
                </c:pt>
                <c:pt idx="3" formatCode="General">
                  <c:v>4249.7</c:v>
                </c:pt>
                <c:pt idx="4" formatCode="General">
                  <c:v>5006.2</c:v>
                </c:pt>
                <c:pt idx="5" formatCode="General">
                  <c:v>4092.0</c:v>
                </c:pt>
              </c:numCache>
            </c:numRef>
          </c:val>
        </c:ser>
        <c:ser>
          <c:idx val="0"/>
          <c:order val="1"/>
          <c:tx>
            <c:strRef>
              <c:f>'DT by year'!$N$42</c:f>
              <c:strCache>
                <c:ptCount val="1"/>
                <c:pt idx="0">
                  <c:v>MWh delivered to target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year'!$N$43:$N$48</c:f>
              <c:numCache>
                <c:formatCode>0.0</c:formatCode>
                <c:ptCount val="6"/>
                <c:pt idx="0">
                  <c:v>158.5</c:v>
                </c:pt>
                <c:pt idx="1">
                  <c:v>944.6</c:v>
                </c:pt>
                <c:pt idx="2">
                  <c:v>2165.7</c:v>
                </c:pt>
                <c:pt idx="3">
                  <c:v>3456.0</c:v>
                </c:pt>
                <c:pt idx="4">
                  <c:v>4132.0</c:v>
                </c:pt>
                <c:pt idx="5">
                  <c:v>3750.8</c:v>
                </c:pt>
              </c:numCache>
            </c:numRef>
          </c:val>
        </c:ser>
        <c:ser>
          <c:idx val="2"/>
          <c:order val="2"/>
          <c:tx>
            <c:strRef>
              <c:f>'DT by year'!$P$42</c:f>
              <c:strCache>
                <c:ptCount val="1"/>
                <c:pt idx="0">
                  <c:v>Downtime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year'!$P$43:$P$48</c:f>
              <c:numCache>
                <c:formatCode>0.0</c:formatCode>
                <c:ptCount val="6"/>
                <c:pt idx="0">
                  <c:v>1989.7</c:v>
                </c:pt>
                <c:pt idx="1">
                  <c:v>1494.1</c:v>
                </c:pt>
                <c:pt idx="2">
                  <c:v>1111.0</c:v>
                </c:pt>
                <c:pt idx="3">
                  <c:v>886.8</c:v>
                </c:pt>
                <c:pt idx="4">
                  <c:v>497.7</c:v>
                </c:pt>
                <c:pt idx="5">
                  <c:v>315.5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160104"/>
        <c:axId val="602149384"/>
      </c:barChart>
      <c:lineChart>
        <c:grouping val="standard"/>
        <c:varyColors val="0"/>
        <c:ser>
          <c:idx val="3"/>
          <c:order val="3"/>
          <c:tx>
            <c:strRef>
              <c:f>'DT by year'!$O$42</c:f>
              <c:strCache>
                <c:ptCount val="1"/>
                <c:pt idx="0">
                  <c:v>Availability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val>
            <c:numRef>
              <c:f>'DT by year'!$O$43:$O$48</c:f>
              <c:numCache>
                <c:formatCode>0.0</c:formatCode>
                <c:ptCount val="6"/>
                <c:pt idx="0">
                  <c:v>66.85647401221075</c:v>
                </c:pt>
                <c:pt idx="1">
                  <c:v>71.98440585806253</c:v>
                </c:pt>
                <c:pt idx="2">
                  <c:v>80.7361963190184</c:v>
                </c:pt>
                <c:pt idx="3">
                  <c:v>85.64490124949615</c:v>
                </c:pt>
                <c:pt idx="4">
                  <c:v>92.11887018124941</c:v>
                </c:pt>
                <c:pt idx="5">
                  <c:v>93.6405867411154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336472"/>
        <c:axId val="602325176"/>
      </c:lineChart>
      <c:catAx>
        <c:axId val="60216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149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02149384"/>
        <c:scaling>
          <c:orientation val="minMax"/>
          <c:max val="55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Hours Delivered</a:t>
                </a:r>
                <a:endParaRPr lang="en-US" sz="14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160104"/>
        <c:crosses val="autoZero"/>
        <c:crossBetween val="between"/>
        <c:majorUnit val="500.0"/>
      </c:valAx>
      <c:catAx>
        <c:axId val="602336472"/>
        <c:scaling>
          <c:orientation val="minMax"/>
        </c:scaling>
        <c:delete val="1"/>
        <c:axPos val="b"/>
        <c:majorTickMark val="out"/>
        <c:minorTickMark val="none"/>
        <c:tickLblPos val="nextTo"/>
        <c:crossAx val="602325176"/>
        <c:crosses val="autoZero"/>
        <c:auto val="1"/>
        <c:lblAlgn val="ctr"/>
        <c:lblOffset val="100"/>
        <c:noMultiLvlLbl val="0"/>
      </c:catAx>
      <c:valAx>
        <c:axId val="602325176"/>
        <c:scaling>
          <c:orientation val="minMax"/>
          <c:min val="60.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/>
                </a:pPr>
                <a:r>
                  <a:rPr lang="en-US" sz="1400" dirty="0" smtClean="0"/>
                  <a:t>Availability %</a:t>
                </a:r>
                <a:endParaRPr lang="en-US" sz="14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336472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737588652482269"/>
          <c:y val="0.401554404145078"/>
          <c:w val="0.154816819772528"/>
          <c:h val="0.1361504430150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4433136404917"/>
          <c:y val="0.0751635186305125"/>
          <c:w val="0.909563699008492"/>
          <c:h val="0.656631181102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'DT by year'!$B$2</c:f>
              <c:strCache>
                <c:ptCount val="1"/>
                <c:pt idx="0">
                  <c:v>FY07 </c:v>
                </c:pt>
              </c:strCache>
            </c:strRef>
          </c:tx>
          <c:spPr>
            <a:solidFill>
              <a:srgbClr val="DD080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year'!$B$3:$B$20</c:f>
              <c:numCache>
                <c:formatCode>0.0</c:formatCode>
                <c:ptCount val="18"/>
                <c:pt idx="0">
                  <c:v>379.4</c:v>
                </c:pt>
                <c:pt idx="1">
                  <c:v>394.7</c:v>
                </c:pt>
                <c:pt idx="2">
                  <c:v>162.3</c:v>
                </c:pt>
                <c:pt idx="3">
                  <c:v>140.1</c:v>
                </c:pt>
                <c:pt idx="4">
                  <c:v>78.6</c:v>
                </c:pt>
                <c:pt idx="5">
                  <c:v>241.8</c:v>
                </c:pt>
                <c:pt idx="6">
                  <c:v>161.3</c:v>
                </c:pt>
                <c:pt idx="7">
                  <c:v>90.2</c:v>
                </c:pt>
                <c:pt idx="8">
                  <c:v>165.2</c:v>
                </c:pt>
                <c:pt idx="9">
                  <c:v>85.9</c:v>
                </c:pt>
                <c:pt idx="10">
                  <c:v>15.2</c:v>
                </c:pt>
                <c:pt idx="11">
                  <c:v>19.0</c:v>
                </c:pt>
                <c:pt idx="12">
                  <c:v>19.0</c:v>
                </c:pt>
                <c:pt idx="13">
                  <c:v>7.1</c:v>
                </c:pt>
                <c:pt idx="14">
                  <c:v>15.2</c:v>
                </c:pt>
                <c:pt idx="15">
                  <c:v>5.7</c:v>
                </c:pt>
                <c:pt idx="16">
                  <c:v>8.8</c:v>
                </c:pt>
                <c:pt idx="17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'DT by year'!$C$2</c:f>
              <c:strCache>
                <c:ptCount val="1"/>
                <c:pt idx="0">
                  <c:v>FY08 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year'!$C$3:$C$20</c:f>
              <c:numCache>
                <c:formatCode>0.0</c:formatCode>
                <c:ptCount val="18"/>
                <c:pt idx="0">
                  <c:v>421.2</c:v>
                </c:pt>
                <c:pt idx="1">
                  <c:v>142.2</c:v>
                </c:pt>
                <c:pt idx="2">
                  <c:v>230.2</c:v>
                </c:pt>
                <c:pt idx="3">
                  <c:v>158.9</c:v>
                </c:pt>
                <c:pt idx="4">
                  <c:v>162.2</c:v>
                </c:pt>
                <c:pt idx="5">
                  <c:v>50.3</c:v>
                </c:pt>
                <c:pt idx="6">
                  <c:v>58.0</c:v>
                </c:pt>
                <c:pt idx="7">
                  <c:v>124.0</c:v>
                </c:pt>
                <c:pt idx="8">
                  <c:v>31.2</c:v>
                </c:pt>
                <c:pt idx="9">
                  <c:v>45.6</c:v>
                </c:pt>
                <c:pt idx="10">
                  <c:v>4.7</c:v>
                </c:pt>
                <c:pt idx="11">
                  <c:v>27.3</c:v>
                </c:pt>
                <c:pt idx="12">
                  <c:v>9.4</c:v>
                </c:pt>
                <c:pt idx="13">
                  <c:v>2.0</c:v>
                </c:pt>
                <c:pt idx="14">
                  <c:v>8.4</c:v>
                </c:pt>
                <c:pt idx="15">
                  <c:v>3.1</c:v>
                </c:pt>
                <c:pt idx="16">
                  <c:v>13.4</c:v>
                </c:pt>
                <c:pt idx="17">
                  <c:v>2.0</c:v>
                </c:pt>
              </c:numCache>
            </c:numRef>
          </c:val>
        </c:ser>
        <c:ser>
          <c:idx val="2"/>
          <c:order val="2"/>
          <c:tx>
            <c:strRef>
              <c:f>'DT by year'!$D$2</c:f>
              <c:strCache>
                <c:ptCount val="1"/>
                <c:pt idx="0">
                  <c:v>FY09 </c:v>
                </c:pt>
              </c:strCache>
            </c:strRef>
          </c:tx>
          <c:spPr>
            <a:solidFill>
              <a:srgbClr val="1FB71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year'!$D$3:$D$20</c:f>
              <c:numCache>
                <c:formatCode>0.0</c:formatCode>
                <c:ptCount val="18"/>
                <c:pt idx="0">
                  <c:v>309.0</c:v>
                </c:pt>
                <c:pt idx="1">
                  <c:v>101.8</c:v>
                </c:pt>
                <c:pt idx="2">
                  <c:v>226.4</c:v>
                </c:pt>
                <c:pt idx="3">
                  <c:v>12.0</c:v>
                </c:pt>
                <c:pt idx="4">
                  <c:v>68.1</c:v>
                </c:pt>
                <c:pt idx="5">
                  <c:v>58.3</c:v>
                </c:pt>
                <c:pt idx="6">
                  <c:v>90.4</c:v>
                </c:pt>
                <c:pt idx="7">
                  <c:v>33.7</c:v>
                </c:pt>
                <c:pt idx="8">
                  <c:v>27.5</c:v>
                </c:pt>
                <c:pt idx="9">
                  <c:v>40.0</c:v>
                </c:pt>
                <c:pt idx="10">
                  <c:v>38.9</c:v>
                </c:pt>
                <c:pt idx="11">
                  <c:v>20.2</c:v>
                </c:pt>
                <c:pt idx="12">
                  <c:v>26.4</c:v>
                </c:pt>
                <c:pt idx="13">
                  <c:v>3.8</c:v>
                </c:pt>
                <c:pt idx="14">
                  <c:v>16.2</c:v>
                </c:pt>
                <c:pt idx="15">
                  <c:v>31.7</c:v>
                </c:pt>
                <c:pt idx="16">
                  <c:v>6.6</c:v>
                </c:pt>
                <c:pt idx="17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'DT by year'!$E$2</c:f>
              <c:strCache>
                <c:ptCount val="1"/>
                <c:pt idx="0">
                  <c:v>FY10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year'!$E$3:$E$20</c:f>
              <c:numCache>
                <c:formatCode>0.0</c:formatCode>
                <c:ptCount val="18"/>
                <c:pt idx="0">
                  <c:v>240.0</c:v>
                </c:pt>
                <c:pt idx="1">
                  <c:v>113.5</c:v>
                </c:pt>
                <c:pt idx="2">
                  <c:v>126.3</c:v>
                </c:pt>
                <c:pt idx="3">
                  <c:v>140.5</c:v>
                </c:pt>
                <c:pt idx="4">
                  <c:v>88.5</c:v>
                </c:pt>
                <c:pt idx="5">
                  <c:v>30.4</c:v>
                </c:pt>
                <c:pt idx="6">
                  <c:v>24.1</c:v>
                </c:pt>
                <c:pt idx="7">
                  <c:v>11.4</c:v>
                </c:pt>
                <c:pt idx="8">
                  <c:v>24.3</c:v>
                </c:pt>
                <c:pt idx="9">
                  <c:v>36.1</c:v>
                </c:pt>
                <c:pt idx="10">
                  <c:v>21.1</c:v>
                </c:pt>
                <c:pt idx="11">
                  <c:v>7.0</c:v>
                </c:pt>
                <c:pt idx="12">
                  <c:v>13.6</c:v>
                </c:pt>
                <c:pt idx="13">
                  <c:v>1.4</c:v>
                </c:pt>
                <c:pt idx="14">
                  <c:v>0.6</c:v>
                </c:pt>
                <c:pt idx="15">
                  <c:v>2.9</c:v>
                </c:pt>
                <c:pt idx="16">
                  <c:v>5.1</c:v>
                </c:pt>
                <c:pt idx="17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'DT by year'!$F$2</c:f>
              <c:strCache>
                <c:ptCount val="1"/>
                <c:pt idx="0">
                  <c:v>FY11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year'!$F$3:$F$20</c:f>
              <c:numCache>
                <c:formatCode>0.0</c:formatCode>
                <c:ptCount val="18"/>
                <c:pt idx="0">
                  <c:v>86.4</c:v>
                </c:pt>
                <c:pt idx="1">
                  <c:v>117.6</c:v>
                </c:pt>
                <c:pt idx="2">
                  <c:v>103.4</c:v>
                </c:pt>
                <c:pt idx="3">
                  <c:v>2.6</c:v>
                </c:pt>
                <c:pt idx="4">
                  <c:v>20.5</c:v>
                </c:pt>
                <c:pt idx="5">
                  <c:v>14.6</c:v>
                </c:pt>
                <c:pt idx="6">
                  <c:v>27.4</c:v>
                </c:pt>
                <c:pt idx="7">
                  <c:v>23.5</c:v>
                </c:pt>
                <c:pt idx="8">
                  <c:v>4.5</c:v>
                </c:pt>
                <c:pt idx="9">
                  <c:v>19.9</c:v>
                </c:pt>
                <c:pt idx="10">
                  <c:v>3.0</c:v>
                </c:pt>
                <c:pt idx="11">
                  <c:v>4.2</c:v>
                </c:pt>
                <c:pt idx="12">
                  <c:v>13.5</c:v>
                </c:pt>
                <c:pt idx="13">
                  <c:v>55.1</c:v>
                </c:pt>
                <c:pt idx="14">
                  <c:v>0.4</c:v>
                </c:pt>
                <c:pt idx="15">
                  <c:v>0.8</c:v>
                </c:pt>
                <c:pt idx="16">
                  <c:v>0.3</c:v>
                </c:pt>
                <c:pt idx="17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'DT by year'!$G$2</c:f>
              <c:strCache>
                <c:ptCount val="1"/>
                <c:pt idx="0">
                  <c:v>FY12</c:v>
                </c:pt>
              </c:strCache>
            </c:strRef>
          </c:tx>
          <c:spPr>
            <a:solidFill>
              <a:srgbClr val="7030A0">
                <a:alpha val="70588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year'!$A$3:$A$20</c:f>
              <c:strCache>
                <c:ptCount val="18"/>
                <c:pt idx="0">
                  <c:v>E-HVCM</c:v>
                </c:pt>
                <c:pt idx="1">
                  <c:v>Ion Source</c:v>
                </c:pt>
                <c:pt idx="2">
                  <c:v>RF</c:v>
                </c:pt>
                <c:pt idx="3">
                  <c:v>Target</c:v>
                </c:pt>
                <c:pt idx="4">
                  <c:v>E-MagPS</c:v>
                </c:pt>
                <c:pt idx="5">
                  <c:v>E-chopper</c:v>
                </c:pt>
                <c:pt idx="6">
                  <c:v>Controls</c:v>
                </c:pt>
                <c:pt idx="7">
                  <c:v>Vacuum </c:v>
                </c:pt>
                <c:pt idx="8">
                  <c:v>Cooling </c:v>
                </c:pt>
                <c:pt idx="9">
                  <c:v>E-other</c:v>
                </c:pt>
                <c:pt idx="10">
                  <c:v>Cryo</c:v>
                </c:pt>
                <c:pt idx="11">
                  <c:v>AP</c:v>
                </c:pt>
                <c:pt idx="12">
                  <c:v>Prot. Sys.</c:v>
                </c:pt>
                <c:pt idx="13">
                  <c:v>Misc./Mag/RS/ESH</c:v>
                </c:pt>
                <c:pt idx="14">
                  <c:v>BI</c:v>
                </c:pt>
                <c:pt idx="15">
                  <c:v>Fac./Mech. Sys.</c:v>
                </c:pt>
                <c:pt idx="16">
                  <c:v>Ops</c:v>
                </c:pt>
                <c:pt idx="17">
                  <c:v>Neut. Inst.</c:v>
                </c:pt>
              </c:strCache>
            </c:strRef>
          </c:cat>
          <c:val>
            <c:numRef>
              <c:f>'DT by year'!$G$3:$G$20</c:f>
              <c:numCache>
                <c:formatCode>0.0</c:formatCode>
                <c:ptCount val="18"/>
                <c:pt idx="0">
                  <c:v>72.9</c:v>
                </c:pt>
                <c:pt idx="1">
                  <c:v>33.9</c:v>
                </c:pt>
                <c:pt idx="2">
                  <c:v>97.5</c:v>
                </c:pt>
                <c:pt idx="3">
                  <c:v>0.3</c:v>
                </c:pt>
                <c:pt idx="4">
                  <c:v>18.8</c:v>
                </c:pt>
                <c:pt idx="5">
                  <c:v>1.7</c:v>
                </c:pt>
                <c:pt idx="6">
                  <c:v>13.4</c:v>
                </c:pt>
                <c:pt idx="7">
                  <c:v>4.6</c:v>
                </c:pt>
                <c:pt idx="8">
                  <c:v>3.0</c:v>
                </c:pt>
                <c:pt idx="9">
                  <c:v>21.2</c:v>
                </c:pt>
                <c:pt idx="10">
                  <c:v>11.2</c:v>
                </c:pt>
                <c:pt idx="11">
                  <c:v>12.0</c:v>
                </c:pt>
                <c:pt idx="12">
                  <c:v>6.8</c:v>
                </c:pt>
                <c:pt idx="13">
                  <c:v>1.8</c:v>
                </c:pt>
                <c:pt idx="14">
                  <c:v>9.9</c:v>
                </c:pt>
                <c:pt idx="15">
                  <c:v>1.1</c:v>
                </c:pt>
                <c:pt idx="16">
                  <c:v>1.1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020456"/>
        <c:axId val="603010440"/>
      </c:barChart>
      <c:catAx>
        <c:axId val="603020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System</a:t>
                </a:r>
              </a:p>
            </c:rich>
          </c:tx>
          <c:layout>
            <c:manualLayout>
              <c:xMode val="edge"/>
              <c:yMode val="edge"/>
              <c:x val="0.327672343572987"/>
              <c:y val="0.9313741732283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3010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30104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 of downtime</a:t>
                </a:r>
              </a:p>
            </c:rich>
          </c:tx>
          <c:layout>
            <c:manualLayout>
              <c:xMode val="edge"/>
              <c:yMode val="edge"/>
              <c:x val="0.00604267510556424"/>
              <c:y val="0.22839244094488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3020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1224732461356"/>
          <c:y val="0.102"/>
          <c:w val="0.0606420927467301"/>
          <c:h val="0.23800015748031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0.36921</cdr:y>
    </cdr:from>
    <cdr:to>
      <cdr:x>0.50991</cdr:x>
      <cdr:y>0.39586</cdr:y>
    </cdr:to>
    <cdr:sp macro="" textlink="">
      <cdr:nvSpPr>
        <cdr:cNvPr id="1679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3518" y="2728635"/>
          <a:ext cx="99648" cy="196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D478E-61D4-304B-B7CF-0F98B9DFD50A}" type="datetimeFigureOut">
              <a:rPr lang="en-US" smtClean="0"/>
              <a:t>7/26/12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AC38E-F3C9-5B45-9FD4-1199A827F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 average – 93.6%, run average</a:t>
            </a:r>
            <a:r>
              <a:rPr lang="en-US" baseline="0" dirty="0" smtClean="0"/>
              <a:t> 93.1%, commitment 90%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 </a:t>
            </a:r>
            <a:r>
              <a:rPr lang="en-US" dirty="0" err="1" smtClean="0"/>
              <a:t>hrs</a:t>
            </a:r>
            <a:r>
              <a:rPr lang="en-US" dirty="0" smtClean="0"/>
              <a:t> is 6.67 days, 20 shifts, 1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Weibull</a:t>
            </a:r>
            <a:r>
              <a:rPr lang="en-US" dirty="0" smtClean="0"/>
              <a:t>, </a:t>
            </a:r>
            <a:r>
              <a:rPr lang="en-US" dirty="0" err="1" smtClean="0"/>
              <a:t>Gumbel</a:t>
            </a:r>
            <a:r>
              <a:rPr lang="en-US" dirty="0" smtClean="0"/>
              <a:t>, Gamma, Exponential, Normal,</a:t>
            </a:r>
            <a:r>
              <a:rPr lang="en-US" baseline="0" dirty="0" smtClean="0"/>
              <a:t> Logistic, Arrhenius-</a:t>
            </a:r>
            <a:r>
              <a:rPr lang="en-US" baseline="0" dirty="0" err="1" smtClean="0"/>
              <a:t>Weibull</a:t>
            </a:r>
            <a:endParaRPr lang="en-US" baseline="0" dirty="0" smtClean="0"/>
          </a:p>
          <a:p>
            <a:r>
              <a:rPr lang="en-US" baseline="0" dirty="0" smtClean="0"/>
              <a:t>Fast! 1000 simulations of 4 weeks on 4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old 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 running Vista in Parallels &lt; 4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2.8 million hours total. 6200 </a:t>
            </a:r>
            <a:r>
              <a:rPr lang="en-US" dirty="0" err="1" smtClean="0"/>
              <a:t>hrs</a:t>
            </a:r>
            <a:r>
              <a:rPr lang="en-US" dirty="0" smtClean="0"/>
              <a:t> operation per year. Efficiency</a:t>
            </a:r>
            <a:r>
              <a:rPr lang="en-US" baseline="0" dirty="0" smtClean="0"/>
              <a:t> 67%, gain 51 </a:t>
            </a:r>
            <a:r>
              <a:rPr lang="en-US" baseline="0" dirty="0" err="1" smtClean="0"/>
              <a:t>dB.</a:t>
            </a:r>
            <a:r>
              <a:rPr lang="en-US" baseline="0" dirty="0" smtClean="0"/>
              <a:t> </a:t>
            </a:r>
            <a:r>
              <a:rPr lang="en-US" dirty="0" smtClean="0"/>
              <a:t>SLAC klystrons</a:t>
            </a:r>
            <a:r>
              <a:rPr lang="en-US" baseline="0" dirty="0" smtClean="0"/>
              <a:t> – 2856 MHz, 65 MW peak, 41 kW average, 3.5 us gain 50 dB, efficiency 45%, density 8 A/cm^2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Assuming we are at 40k hours already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Assuming we are at 40k hours already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38E-F3C9-5B45-9FD4-1199A827FE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146" y="6216650"/>
            <a:ext cx="67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1281120"/>
          </a:xfrm>
        </p:spPr>
        <p:txBody>
          <a:bodyPr/>
          <a:lstStyle/>
          <a:p>
            <a:r>
              <a:rPr lang="en-US" dirty="0" smtClean="0"/>
              <a:t>Modeling SNS Availability Using </a:t>
            </a:r>
            <a:r>
              <a:rPr lang="en-US" dirty="0" err="1" smtClean="0"/>
              <a:t>BlockSim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942822"/>
          </a:xfrm>
        </p:spPr>
        <p:txBody>
          <a:bodyPr/>
          <a:lstStyle/>
          <a:p>
            <a:r>
              <a:rPr lang="en-US" dirty="0" smtClean="0"/>
              <a:t>Geoffrey Milanovich</a:t>
            </a:r>
          </a:p>
          <a:p>
            <a:r>
              <a:rPr lang="en-US" dirty="0" smtClean="0"/>
              <a:t>Spallation Neutron Source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96290"/>
          </a:xfrm>
        </p:spPr>
        <p:txBody>
          <a:bodyPr/>
          <a:lstStyle/>
          <a:p>
            <a:pPr algn="ctr"/>
            <a:r>
              <a:rPr lang="en-US" dirty="0" err="1" smtClean="0"/>
              <a:t>BlockSim</a:t>
            </a:r>
            <a:r>
              <a:rPr lang="en-US" dirty="0" smtClean="0"/>
              <a:t> 7/8 Model</a:t>
            </a:r>
            <a:endParaRPr lang="en-US" dirty="0"/>
          </a:p>
        </p:txBody>
      </p:sp>
      <p:pic>
        <p:nvPicPr>
          <p:cNvPr id="6" name="Picture 5" descr="Accelerator 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3" y="677203"/>
            <a:ext cx="8345714" cy="5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pic>
        <p:nvPicPr>
          <p:cNvPr id="4" name="Picture 3" descr="small ion source 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52528"/>
            <a:ext cx="8941037" cy="53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RF Systems</a:t>
            </a:r>
            <a:endParaRPr lang="en-US" dirty="0"/>
          </a:p>
        </p:txBody>
      </p:sp>
      <p:pic>
        <p:nvPicPr>
          <p:cNvPr id="3" name="Picture 2" descr="RF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Standby Containers</a:t>
            </a:r>
            <a:endParaRPr lang="en-US" dirty="0"/>
          </a:p>
        </p:txBody>
      </p:sp>
      <p:pic>
        <p:nvPicPr>
          <p:cNvPr id="3" name="Picture 2" descr="Screen shot 2012-06-28 at 1.0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Full Accelerator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487382"/>
          </a:xfrm>
        </p:spPr>
        <p:txBody>
          <a:bodyPr/>
          <a:lstStyle/>
          <a:p>
            <a:r>
              <a:rPr lang="en-US" dirty="0" smtClean="0"/>
              <a:t>Used exponential distributions (random failures)</a:t>
            </a:r>
          </a:p>
          <a:p>
            <a:r>
              <a:rPr lang="en-US" dirty="0" smtClean="0"/>
              <a:t>86% - corrector power supplies, circulators, PPS modules, water valves, JT valves, etc.</a:t>
            </a:r>
          </a:p>
          <a:p>
            <a:r>
              <a:rPr lang="en-US" dirty="0" smtClean="0"/>
              <a:t>Change values for PS controllers and circulators from 50k to 100k</a:t>
            </a:r>
          </a:p>
          <a:p>
            <a:r>
              <a:rPr lang="en-US" dirty="0" smtClean="0"/>
              <a:t>89% - RF </a:t>
            </a:r>
            <a:r>
              <a:rPr lang="en-US" dirty="0" err="1" smtClean="0"/>
              <a:t>feedthroughs</a:t>
            </a:r>
            <a:r>
              <a:rPr lang="en-US" dirty="0" smtClean="0"/>
              <a:t>, JT valves, etc.</a:t>
            </a:r>
          </a:p>
          <a:p>
            <a:r>
              <a:rPr lang="en-US" dirty="0" smtClean="0"/>
              <a:t>Change RF </a:t>
            </a:r>
            <a:r>
              <a:rPr lang="en-US" dirty="0" err="1" smtClean="0"/>
              <a:t>feedthrough</a:t>
            </a:r>
            <a:r>
              <a:rPr lang="en-US" dirty="0" smtClean="0"/>
              <a:t> from 100k to 4m (1 every 7 years), JT valves from 87k to 400k (1 every 5 years),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92% - Finally! But only for 1 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5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Klystron Spares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964914"/>
          </a:xfrm>
        </p:spPr>
        <p:txBody>
          <a:bodyPr/>
          <a:lstStyle/>
          <a:p>
            <a:r>
              <a:rPr lang="en-US" dirty="0" smtClean="0"/>
              <a:t>805 MHz, 550 (700) kW peak, 50 kW average power, 1.5 </a:t>
            </a:r>
            <a:r>
              <a:rPr lang="en-US" dirty="0" err="1" smtClean="0"/>
              <a:t>ms</a:t>
            </a:r>
            <a:r>
              <a:rPr lang="en-US" dirty="0" smtClean="0"/>
              <a:t> pulse length, 9% duty cycle</a:t>
            </a:r>
          </a:p>
          <a:p>
            <a:r>
              <a:rPr lang="en-US" dirty="0" smtClean="0"/>
              <a:t>M type cathode, 0.6-0.7 A/cm</a:t>
            </a:r>
            <a:r>
              <a:rPr lang="en-US" baseline="30000" dirty="0" smtClean="0"/>
              <a:t>2</a:t>
            </a:r>
            <a:r>
              <a:rPr lang="en-US" dirty="0" smtClean="0"/>
              <a:t> density, manufacturer predicted lifetime &gt; 100,000 hours </a:t>
            </a:r>
          </a:p>
          <a:p>
            <a:r>
              <a:rPr lang="en-US" dirty="0" smtClean="0"/>
              <a:t>81 in service, 70 with ~40000 hours on filament</a:t>
            </a:r>
          </a:p>
          <a:p>
            <a:r>
              <a:rPr lang="en-US" dirty="0" smtClean="0"/>
              <a:t>How many spares to order and how quickly?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2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8440"/>
              </p:ext>
            </p:extLst>
          </p:nvPr>
        </p:nvGraphicFramePr>
        <p:xfrm>
          <a:off x="539978" y="1132156"/>
          <a:ext cx="7891463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hart" r:id="rId3" imgW="7324547" imgH="4209898" progId="Excel.Chart.8">
                  <p:embed/>
                </p:oleObj>
              </mc:Choice>
              <mc:Fallback>
                <p:oleObj name="Chart" r:id="rId3" imgW="7324547" imgH="42098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78" y="1132156"/>
                        <a:ext cx="7891463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14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err="1" smtClean="0"/>
              <a:t>Weibull</a:t>
            </a:r>
            <a:r>
              <a:rPr lang="en-US" dirty="0" smtClean="0"/>
              <a:t> Distribution Parameters</a:t>
            </a:r>
            <a:endParaRPr lang="en-US" dirty="0"/>
          </a:p>
        </p:txBody>
      </p:sp>
      <p:pic>
        <p:nvPicPr>
          <p:cNvPr id="5" name="Content Placeholder 4" descr="shap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6" name="Content Placeholder 5" descr="scale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900066" y="1358415"/>
            <a:ext cx="34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Beta – “Shape” Parameter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488" y="1333757"/>
            <a:ext cx="33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E</a:t>
            </a:r>
            <a:r>
              <a:rPr lang="en-US" dirty="0" smtClean="0">
                <a:latin typeface="Arial Black"/>
                <a:cs typeface="Arial Black"/>
              </a:rPr>
              <a:t>ta – “Scale” Parameter</a:t>
            </a:r>
          </a:p>
        </p:txBody>
      </p:sp>
    </p:spTree>
    <p:extLst>
      <p:ext uri="{BB962C8B-B14F-4D97-AF65-F5344CB8AC3E}">
        <p14:creationId xmlns:p14="http://schemas.microsoft.com/office/powerpoint/2010/main" val="74648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Klystron failures, different values of β</a:t>
            </a:r>
            <a:endParaRPr lang="en-US" dirty="0"/>
          </a:p>
        </p:txBody>
      </p:sp>
      <p:pic>
        <p:nvPicPr>
          <p:cNvPr id="6" name="Picture 5" descr="differentbetasreplace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286"/>
            <a:ext cx="9144000" cy="59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Klystron failures, different values of </a:t>
            </a:r>
            <a:r>
              <a:rPr lang="en-US" dirty="0" err="1" smtClean="0"/>
              <a:t>η</a:t>
            </a:r>
            <a:endParaRPr lang="en-US" dirty="0"/>
          </a:p>
        </p:txBody>
      </p:sp>
      <p:pic>
        <p:nvPicPr>
          <p:cNvPr id="3" name="Picture 2" descr="differentetasreplac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18"/>
            <a:ext cx="9144000" cy="59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3" y="1344823"/>
            <a:ext cx="8445595" cy="1830244"/>
          </a:xfrm>
        </p:spPr>
        <p:txBody>
          <a:bodyPr/>
          <a:lstStyle/>
          <a:p>
            <a:r>
              <a:rPr lang="en-US" dirty="0" smtClean="0"/>
              <a:t>G. Dodson </a:t>
            </a:r>
            <a:r>
              <a:rPr lang="en-US" dirty="0" smtClean="0"/>
              <a:t>for providing </a:t>
            </a:r>
            <a:r>
              <a:rPr lang="en-US" dirty="0" smtClean="0"/>
              <a:t>initial </a:t>
            </a:r>
            <a:r>
              <a:rPr lang="en-US" dirty="0"/>
              <a:t>r</a:t>
            </a:r>
            <a:r>
              <a:rPr lang="en-US" dirty="0" smtClean="0"/>
              <a:t>eliability </a:t>
            </a:r>
            <a:r>
              <a:rPr lang="en-US" dirty="0" smtClean="0"/>
              <a:t>study</a:t>
            </a:r>
            <a:r>
              <a:rPr lang="en-US" dirty="0"/>
              <a:t> </a:t>
            </a:r>
            <a:r>
              <a:rPr lang="en-US" dirty="0" smtClean="0"/>
              <a:t>and discussion</a:t>
            </a:r>
            <a:endParaRPr lang="en-US" dirty="0" smtClean="0"/>
          </a:p>
          <a:p>
            <a:r>
              <a:rPr lang="en-US" dirty="0" smtClean="0"/>
              <a:t>Vivian Chang (summer student from Carnegie Mellon) for building much of the accelerator </a:t>
            </a:r>
            <a:r>
              <a:rPr lang="en-US" dirty="0" smtClean="0"/>
              <a:t>reliability </a:t>
            </a:r>
            <a:r>
              <a:rPr lang="en-US" dirty="0" smtClean="0"/>
              <a:t>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111124" y="177800"/>
            <a:ext cx="9032875" cy="496290"/>
          </a:xfrm>
        </p:spPr>
        <p:txBody>
          <a:bodyPr/>
          <a:lstStyle/>
          <a:p>
            <a:pPr algn="ctr"/>
            <a:r>
              <a:rPr lang="en-US" dirty="0" smtClean="0"/>
              <a:t>Cathode Life Time</a:t>
            </a:r>
          </a:p>
        </p:txBody>
      </p:sp>
      <p:sp>
        <p:nvSpPr>
          <p:cNvPr id="9" name="Rectangle 8"/>
          <p:cNvSpPr txBox="1">
            <a:spLocks/>
          </p:cNvSpPr>
          <p:nvPr/>
        </p:nvSpPr>
        <p:spPr>
          <a:xfrm>
            <a:off x="228600" y="5562600"/>
            <a:ext cx="8229600" cy="762000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/>
              <a:t>Dispenser Cathodes: The Current State of the Technology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L. R. Falce, Hughs Aircraft Company, Electron Dynamics Division, IEDM 83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133600" y="685800"/>
          <a:ext cx="4953000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hart" r:id="rId3" imgW="4581347" imgH="4352950" progId="Excel.Chart.8">
                  <p:embed/>
                </p:oleObj>
              </mc:Choice>
              <mc:Fallback>
                <p:oleObj name="Chart" r:id="rId3" imgW="4581347" imgH="43529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85800"/>
                        <a:ext cx="4953000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27268" y="2163518"/>
            <a:ext cx="658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B,S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76800" y="1524000"/>
            <a:ext cx="1763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M,CD (Alloy)</a:t>
            </a:r>
          </a:p>
          <a:p>
            <a:r>
              <a:rPr lang="en-US" sz="1400" b="1" dirty="0"/>
              <a:t>    MM, SCANDATE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56913" y="846594"/>
            <a:ext cx="35277" cy="3844948"/>
          </a:xfrm>
          <a:prstGeom prst="line">
            <a:avLst/>
          </a:prstGeom>
          <a:ln>
            <a:solidFill>
              <a:srgbClr val="FF0000"/>
            </a:solidFill>
            <a:prstDash val="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6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577115"/>
          </a:xfrm>
        </p:spPr>
        <p:txBody>
          <a:bodyPr/>
          <a:lstStyle/>
          <a:p>
            <a:r>
              <a:rPr lang="en-US" dirty="0" smtClean="0"/>
              <a:t>SNS is middle aged - how long will it last?</a:t>
            </a:r>
          </a:p>
          <a:p>
            <a:r>
              <a:rPr lang="en-US" dirty="0" smtClean="0"/>
              <a:t>We still can not predict the wear-out curve – until it begins! But we can model maintenance plans</a:t>
            </a:r>
          </a:p>
          <a:p>
            <a:r>
              <a:rPr lang="en-US" dirty="0"/>
              <a:t>Cathode lifetime may not be a major </a:t>
            </a:r>
            <a:r>
              <a:rPr lang="en-US" dirty="0" smtClean="0"/>
              <a:t>concern</a:t>
            </a:r>
          </a:p>
          <a:p>
            <a:r>
              <a:rPr lang="en-US" dirty="0" smtClean="0"/>
              <a:t>Klystron spares can be ordered at a steady </a:t>
            </a:r>
            <a:r>
              <a:rPr lang="en-US" dirty="0" smtClean="0"/>
              <a:t>rate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77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1621982"/>
          </a:xfrm>
        </p:spPr>
        <p:txBody>
          <a:bodyPr/>
          <a:lstStyle/>
          <a:p>
            <a:r>
              <a:rPr lang="en-US" dirty="0" smtClean="0"/>
              <a:t>SNS Availability Numbers</a:t>
            </a:r>
          </a:p>
          <a:p>
            <a:r>
              <a:rPr lang="en-US" dirty="0" smtClean="0"/>
              <a:t>Modeling an Entire Accelerator in </a:t>
            </a:r>
            <a:r>
              <a:rPr lang="en-US" dirty="0" err="1" smtClean="0"/>
              <a:t>BlockSim</a:t>
            </a:r>
            <a:endParaRPr lang="en-US" dirty="0" smtClean="0"/>
          </a:p>
          <a:p>
            <a:r>
              <a:rPr lang="en-US" dirty="0" smtClean="0"/>
              <a:t>Modeling Klystron End of Life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3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Availability for Last 2 Runs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5058"/>
              </p:ext>
            </p:extLst>
          </p:nvPr>
        </p:nvGraphicFramePr>
        <p:xfrm>
          <a:off x="96761" y="725717"/>
          <a:ext cx="8926287" cy="549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10242" y="6242438"/>
            <a:ext cx="278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FY12 Availability – 93.6%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5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96290"/>
          </a:xfrm>
        </p:spPr>
        <p:txBody>
          <a:bodyPr/>
          <a:lstStyle/>
          <a:p>
            <a:pPr algn="ctr"/>
            <a:r>
              <a:rPr lang="en-US" dirty="0" smtClean="0"/>
              <a:t>FY 12 Downtime by Group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72760"/>
              </p:ext>
            </p:extLst>
          </p:nvPr>
        </p:nvGraphicFramePr>
        <p:xfrm>
          <a:off x="1" y="858762"/>
          <a:ext cx="9144000" cy="534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38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pPr algn="ctr"/>
            <a:r>
              <a:rPr lang="en-US" sz="2400" dirty="0" smtClean="0"/>
              <a:t>Neutron Production </a:t>
            </a:r>
            <a:r>
              <a:rPr lang="en-US" sz="2400" dirty="0" err="1"/>
              <a:t>H</a:t>
            </a:r>
            <a:r>
              <a:rPr lang="en-US" sz="2400" dirty="0" err="1" smtClean="0"/>
              <a:t>rs</a:t>
            </a:r>
            <a:r>
              <a:rPr lang="en-US" sz="2400" dirty="0" smtClean="0"/>
              <a:t>, </a:t>
            </a:r>
            <a:r>
              <a:rPr lang="en-US" sz="2400" dirty="0" err="1" smtClean="0"/>
              <a:t>MWhrs</a:t>
            </a:r>
            <a:r>
              <a:rPr lang="en-US" sz="2400" dirty="0" smtClean="0"/>
              <a:t>, &amp; Downtime by </a:t>
            </a:r>
            <a:r>
              <a:rPr lang="en-US" sz="2400" dirty="0" smtClean="0"/>
              <a:t>Year</a:t>
            </a:r>
            <a:endParaRPr lang="en-US" sz="24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228122"/>
              </p:ext>
            </p:extLst>
          </p:nvPr>
        </p:nvGraphicFramePr>
        <p:xfrm>
          <a:off x="0" y="433614"/>
          <a:ext cx="9144000" cy="626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6436"/>
              </p:ext>
            </p:extLst>
          </p:nvPr>
        </p:nvGraphicFramePr>
        <p:xfrm>
          <a:off x="687614" y="725714"/>
          <a:ext cx="4083957" cy="183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4" imgW="4902200" imgH="1612900" progId="Excel.Sheet.8">
                  <p:embed/>
                </p:oleObj>
              </mc:Choice>
              <mc:Fallback>
                <p:oleObj name="Worksheet" r:id="rId4" imgW="49022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14" y="725714"/>
                        <a:ext cx="4083957" cy="183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53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/>
        </p:nvSpPr>
        <p:spPr>
          <a:xfrm>
            <a:off x="3124200" y="6662738"/>
            <a:ext cx="2895600" cy="182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73E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r>
              <a:rPr lang="en-US" sz="500" smtClean="0">
                <a:solidFill>
                  <a:schemeClr val="tx2"/>
                </a:solidFill>
                <a:latin typeface="Times New Roman" pitchFamily="18" charset="0"/>
              </a:rPr>
              <a:t>Presentation_name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pPr algn="ctr"/>
            <a:r>
              <a:rPr lang="en-US" sz="2400" dirty="0" smtClean="0"/>
              <a:t>Downtime by Fiscal Year (07-12) </a:t>
            </a:r>
            <a:r>
              <a:rPr lang="en-US" sz="2400" dirty="0" smtClean="0"/>
              <a:t>Comparison</a:t>
            </a:r>
            <a:endParaRPr lang="en-US" sz="24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68171"/>
              </p:ext>
            </p:extLst>
          </p:nvPr>
        </p:nvGraphicFramePr>
        <p:xfrm>
          <a:off x="0" y="399143"/>
          <a:ext cx="9144000" cy="645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37613"/>
              </p:ext>
            </p:extLst>
          </p:nvPr>
        </p:nvGraphicFramePr>
        <p:xfrm>
          <a:off x="4644571" y="915308"/>
          <a:ext cx="4397830" cy="333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Worksheet" r:id="rId4" imgW="5130800" imgH="3213100" progId="Excel.Sheet.8">
                  <p:embed/>
                </p:oleObj>
              </mc:Choice>
              <mc:Fallback>
                <p:oleObj name="Worksheet" r:id="rId4" imgW="5130800" imgH="3213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571" y="915308"/>
                        <a:ext cx="4397830" cy="333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53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96290"/>
          </a:xfrm>
        </p:spPr>
        <p:txBody>
          <a:bodyPr/>
          <a:lstStyle/>
          <a:p>
            <a:pPr algn="ctr"/>
            <a:r>
              <a:rPr lang="en-US" dirty="0" smtClean="0"/>
              <a:t>Reliability Estimates, 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240135"/>
          </a:xfrm>
        </p:spPr>
        <p:txBody>
          <a:bodyPr/>
          <a:lstStyle/>
          <a:p>
            <a:r>
              <a:rPr lang="en-US" dirty="0" smtClean="0"/>
              <a:t>“the spreadsheet” – numbers from industry, design specs, LANL, </a:t>
            </a:r>
            <a:r>
              <a:rPr lang="en-US" dirty="0" err="1" smtClean="0"/>
              <a:t>JLab</a:t>
            </a:r>
            <a:r>
              <a:rPr lang="en-US" dirty="0" smtClean="0"/>
              <a:t>, experts, and guesses</a:t>
            </a:r>
          </a:p>
          <a:p>
            <a:r>
              <a:rPr lang="en-US" dirty="0" smtClean="0"/>
              <a:t>Exponential distributions only (constant failure rate)</a:t>
            </a:r>
          </a:p>
          <a:p>
            <a:r>
              <a:rPr lang="en-US" dirty="0" smtClean="0"/>
              <a:t>For 160 hours mission time, availability:</a:t>
            </a:r>
            <a:endParaRPr lang="en-US" dirty="0"/>
          </a:p>
          <a:p>
            <a:pPr lvl="1"/>
            <a:r>
              <a:rPr lang="en-US" dirty="0" smtClean="0"/>
              <a:t>Source – 87%</a:t>
            </a:r>
          </a:p>
          <a:p>
            <a:pPr lvl="1"/>
            <a:r>
              <a:rPr lang="en-US" dirty="0" smtClean="0"/>
              <a:t>Linac – 80%</a:t>
            </a:r>
          </a:p>
          <a:p>
            <a:pPr lvl="1"/>
            <a:r>
              <a:rPr lang="en-US" dirty="0" smtClean="0"/>
              <a:t>Modulators – 99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Overall - ??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4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pPr algn="ctr"/>
            <a:r>
              <a:rPr lang="en-US" dirty="0" smtClean="0"/>
              <a:t>RBD/</a:t>
            </a:r>
            <a:r>
              <a:rPr lang="en-US" dirty="0" err="1" smtClean="0"/>
              <a:t>BlockSim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307846"/>
          </a:xfrm>
        </p:spPr>
        <p:txBody>
          <a:bodyPr/>
          <a:lstStyle/>
          <a:p>
            <a:r>
              <a:rPr lang="en-US" dirty="0" smtClean="0"/>
              <a:t>Reliability Block Diagram (RBD) – “</a:t>
            </a:r>
            <a:r>
              <a:rPr lang="en-US" dirty="0"/>
              <a:t>graphical representation of the components of the system and how they are reliability-wise </a:t>
            </a:r>
            <a:r>
              <a:rPr lang="en-US" dirty="0" smtClean="0"/>
              <a:t>related”</a:t>
            </a:r>
          </a:p>
          <a:p>
            <a:r>
              <a:rPr lang="en-US" dirty="0" smtClean="0"/>
              <a:t>Many failure distributions allowed</a:t>
            </a:r>
          </a:p>
          <a:p>
            <a:r>
              <a:rPr lang="en-US" dirty="0" smtClean="0"/>
              <a:t>Standby, load share, failure of switching to standby</a:t>
            </a:r>
          </a:p>
          <a:p>
            <a:r>
              <a:rPr lang="en-US" dirty="0" smtClean="0"/>
              <a:t>Analytical solution of very complex diagrams (but not an accelerator)</a:t>
            </a:r>
          </a:p>
          <a:p>
            <a:r>
              <a:rPr lang="en-US" dirty="0" smtClean="0"/>
              <a:t>Monte Carlo simulation – maintenance phases, spares, crews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7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3bff40700c531db616ac86c30ca65e3e">
  <xsd:schema xmlns:xsd="http://www.w3.org/2001/XMLSchema" xmlns:p="http://schemas.microsoft.com/office/2006/metadata/properties" targetNamespace="http://schemas.microsoft.com/office/2006/metadata/properties" ma:root="true" ma:fieldsID="1ec6fd9044c2bddf90a5019f4c78f2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ED376C-84C3-47AB-808E-698ED36BA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8D0DBB-44F6-41B8-8457-1DCFD0961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4EBE1-8123-4FD4-8BEE-9ABB02307A8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8054</TotalTime>
  <Words>645</Words>
  <Application>Microsoft Macintosh PowerPoint</Application>
  <PresentationFormat>On-screen Show (4:3)</PresentationFormat>
  <Paragraphs>83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Theme</vt:lpstr>
      <vt:lpstr>Worksheet</vt:lpstr>
      <vt:lpstr>Chart</vt:lpstr>
      <vt:lpstr>Modeling SNS Availability Using BlockSim</vt:lpstr>
      <vt:lpstr>Contributors</vt:lpstr>
      <vt:lpstr>Outline</vt:lpstr>
      <vt:lpstr>Availability for Last 2 Runs</vt:lpstr>
      <vt:lpstr>FY 12 Downtime by Group</vt:lpstr>
      <vt:lpstr>Neutron Production Hrs, MWhrs, &amp; Downtime by Year</vt:lpstr>
      <vt:lpstr>Downtime by Fiscal Year (07-12) Comparison</vt:lpstr>
      <vt:lpstr>Reliability Estimates, in the Beginning</vt:lpstr>
      <vt:lpstr>RBD/BlockSim Advantages</vt:lpstr>
      <vt:lpstr>BlockSim 7/8 Model</vt:lpstr>
      <vt:lpstr>Ion Source</vt:lpstr>
      <vt:lpstr>RF Systems</vt:lpstr>
      <vt:lpstr>Standby Containers</vt:lpstr>
      <vt:lpstr>Full Accelerator Simulation Results</vt:lpstr>
      <vt:lpstr>Klystron Spares Study</vt:lpstr>
      <vt:lpstr>PowerPoint Presentation</vt:lpstr>
      <vt:lpstr>Weibull Distribution Parameters</vt:lpstr>
      <vt:lpstr>Klystron failures, different values of β</vt:lpstr>
      <vt:lpstr>Klystron failures, different values of η</vt:lpstr>
      <vt:lpstr>Cathode Life Time</vt:lpstr>
      <vt:lpstr>Conclusions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Milanovich, Geoffrey</cp:lastModifiedBy>
  <cp:revision>79</cp:revision>
  <cp:lastPrinted>2012-07-09T18:38:53Z</cp:lastPrinted>
  <dcterms:created xsi:type="dcterms:W3CDTF">2011-01-03T18:50:37Z</dcterms:created>
  <dcterms:modified xsi:type="dcterms:W3CDTF">2012-07-27T17:37:48Z</dcterms:modified>
</cp:coreProperties>
</file>