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64" r:id="rId3"/>
    <p:sldId id="299" r:id="rId4"/>
    <p:sldId id="311" r:id="rId5"/>
    <p:sldId id="300" r:id="rId6"/>
    <p:sldId id="302" r:id="rId7"/>
    <p:sldId id="275" r:id="rId8"/>
    <p:sldId id="285" r:id="rId9"/>
    <p:sldId id="317" r:id="rId10"/>
    <p:sldId id="312" r:id="rId11"/>
    <p:sldId id="313" r:id="rId12"/>
    <p:sldId id="298" r:id="rId13"/>
    <p:sldId id="305" r:id="rId14"/>
    <p:sldId id="314" r:id="rId15"/>
    <p:sldId id="315" r:id="rId16"/>
    <p:sldId id="307" r:id="rId17"/>
    <p:sldId id="318" r:id="rId18"/>
    <p:sldId id="309" r:id="rId19"/>
    <p:sldId id="316" r:id="rId20"/>
    <p:sldId id="296" r:id="rId21"/>
    <p:sldId id="310" r:id="rId22"/>
  </p:sldIdLst>
  <p:sldSz cx="9144000" cy="6858000" type="screen4x3"/>
  <p:notesSz cx="7010400" cy="92964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80808"/>
    <a:srgbClr val="000000"/>
    <a:srgbClr val="981E32"/>
    <a:srgbClr val="FFFFFF"/>
    <a:srgbClr val="C75B12"/>
    <a:srgbClr val="E17000"/>
    <a:srgbClr val="5B8F22"/>
    <a:srgbClr val="D2C295"/>
    <a:srgbClr val="A79E70"/>
    <a:srgbClr val="4D4F5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Objects="1" showGuides="1">
      <p:cViewPr>
        <p:scale>
          <a:sx n="80" d="100"/>
          <a:sy n="80" d="100"/>
        </p:scale>
        <p:origin x="-138" y="-18"/>
      </p:cViewPr>
      <p:guideLst>
        <p:guide orient="horz" pos="326"/>
        <p:guide orient="horz" pos="1294"/>
        <p:guide orient="horz" pos="3745"/>
        <p:guide orient="horz" pos="3980"/>
        <p:guide orient="horz" pos="1052"/>
        <p:guide orient="horz" pos="1741"/>
        <p:guide orient="horz" pos="4183"/>
        <p:guide orient="horz" pos="566"/>
        <p:guide orient="horz" pos="2808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138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win.slac.stanford.edu\my%20storage\users\sa-sm\schuh\Files\Talks\2012\FACET%20talks\experience%20histogra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Operator</a:t>
            </a:r>
            <a:r>
              <a:rPr lang="en-US" baseline="0" dirty="0" smtClean="0"/>
              <a:t> and EOIC</a:t>
            </a:r>
            <a:r>
              <a:rPr lang="en-US" dirty="0" smtClean="0"/>
              <a:t> </a:t>
            </a:r>
            <a:r>
              <a:rPr lang="en-US" dirty="0"/>
              <a:t>Experience Distribution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Sheet5!$A$2:$A$46</c:f>
              <c:strCache>
                <c:ptCount val="4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More</c:v>
                </c:pt>
              </c:strCache>
            </c:strRef>
          </c:cat>
          <c:val>
            <c:numRef>
              <c:f>Sheet5!$B$2:$B$46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1</c:v>
                </c:pt>
                <c:pt idx="44">
                  <c:v>0</c:v>
                </c:pt>
              </c:numCache>
            </c:numRef>
          </c:val>
        </c:ser>
        <c:axId val="58763136"/>
        <c:axId val="58859520"/>
      </c:barChart>
      <c:catAx>
        <c:axId val="58763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/>
                  <a:t>Years of Experience</a:t>
                </a:r>
              </a:p>
            </c:rich>
          </c:tx>
          <c:layout/>
        </c:title>
        <c:tickLblPos val="nextTo"/>
        <c:crossAx val="58859520"/>
        <c:crosses val="autoZero"/>
        <c:auto val="1"/>
        <c:lblAlgn val="ctr"/>
        <c:lblOffset val="100"/>
      </c:catAx>
      <c:valAx>
        <c:axId val="5885952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/>
                  <a:t>Number</a:t>
                </a:r>
                <a:r>
                  <a:rPr lang="en-US" sz="1600" baseline="0" dirty="0"/>
                  <a:t> of People</a:t>
                </a:r>
                <a:endParaRPr lang="en-US" sz="1600" dirty="0"/>
              </a:p>
            </c:rich>
          </c:tx>
          <c:layout/>
        </c:title>
        <c:numFmt formatCode="General" sourceLinked="0"/>
        <c:tickLblPos val="nextTo"/>
        <c:crossAx val="58763136"/>
        <c:crosses val="autoZero"/>
        <c:crossBetween val="between"/>
        <c:majorUnit val="1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0.16915</cdr:x>
      <cdr:y>0.20589</cdr:y>
    </cdr:from>
    <cdr:to>
      <cdr:x>0.18419</cdr:x>
      <cdr:y>0.80758</cdr:y>
    </cdr:to>
    <cdr:sp macro="" textlink="">
      <cdr:nvSpPr>
        <cdr:cNvPr id="3" name="Straight Arrow Connector 2"/>
        <cdr:cNvSpPr/>
      </cdr:nvSpPr>
      <cdr:spPr>
        <a:xfrm xmlns:a="http://schemas.openxmlformats.org/drawingml/2006/main" flipH="1">
          <a:off x="1371600" y="1042987"/>
          <a:ext cx="121959" cy="3047989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>
            <a:solidFill>
              <a:srgbClr val="080808"/>
            </a:solidFill>
          </a:endParaRPr>
        </a:p>
      </cdr:txBody>
    </cdr:sp>
  </cdr:relSizeAnchor>
  <cdr:relSizeAnchor xmlns:cdr="http://schemas.openxmlformats.org/drawingml/2006/chartDrawing">
    <cdr:from>
      <cdr:x>0.12216</cdr:x>
      <cdr:y>0.08555</cdr:y>
    </cdr:from>
    <cdr:to>
      <cdr:x>0.46045</cdr:x>
      <cdr:y>0.20589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90600" y="433387"/>
          <a:ext cx="2743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PEP-II turns off, LCLS becomes primary program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FACET Performance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CA" dirty="0" smtClean="0"/>
              <a:t>Operations Report &amp; Uptime</a:t>
            </a:r>
          </a:p>
        </p:txBody>
      </p:sp>
    </p:spTree>
    <p:extLst>
      <p:ext uri="{BB962C8B-B14F-4D97-AF65-F5344CB8AC3E}">
        <p14:creationId xmlns=""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Recommissioning FACET</a:t>
            </a:r>
            <a:endParaRPr lang="en-CA" dirty="0" smtClean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Recommissioning FACET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Recommissioning FACET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964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Recommissioning FACET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547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***INSTRUCTIONS ON HOW TO APPLY IMAGE MASKING TO SLIDE LAYOUT***</a:t>
            </a:r>
            <a:br>
              <a:rPr lang="en-CA" dirty="0" smtClean="0"/>
            </a:br>
            <a:r>
              <a:rPr lang="en-CA" dirty="0" smtClean="0"/>
              <a:t>STEP 1: Click icon to insert image</a:t>
            </a:r>
            <a:br>
              <a:rPr lang="en-CA" dirty="0" smtClean="0"/>
            </a:br>
            <a:r>
              <a:rPr lang="en-CA" dirty="0" smtClean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27691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CA" dirty="0" smtClean="0"/>
              <a:t>Operations Report &amp; Uptime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Recommissioning FACET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4" r:id="rId3"/>
    <p:sldLayoutId id="2147483671" r:id="rId4"/>
    <p:sldLayoutId id="2147483672" r:id="rId5"/>
    <p:sldLayoutId id="214748367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1673225"/>
          </a:xfrm>
        </p:spPr>
        <p:txBody>
          <a:bodyPr/>
          <a:lstStyle/>
          <a:p>
            <a:r>
              <a:rPr lang="en-CA" dirty="0" smtClean="0"/>
              <a:t>Recommissioning SLAC’s LINAC West for FACET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Peter Schuh, August 9, 2012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57213" y="2209801"/>
            <a:ext cx="8008937" cy="1181100"/>
          </a:xfrm>
        </p:spPr>
        <p:txBody>
          <a:bodyPr/>
          <a:lstStyle/>
          <a:p>
            <a:r>
              <a:rPr lang="en-CA" sz="3600" dirty="0" smtClean="0"/>
              <a:t>Workshop on Accelerator Operations 2012</a:t>
            </a:r>
          </a:p>
          <a:p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3724102" y="6658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37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during commissioning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smtClean="0"/>
              <a:t>Recommissioning FACET</a:t>
            </a:r>
            <a:endParaRPr lang="en-CA" dirty="0" smtClean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Control room division of labor and the experience gap</a:t>
            </a:r>
          </a:p>
          <a:p>
            <a:pPr lvl="1"/>
            <a:r>
              <a:rPr lang="en-US" dirty="0" smtClean="0"/>
              <a:t>Prior to April 2008 – PEP-II and LCLS commissioning</a:t>
            </a:r>
          </a:p>
          <a:p>
            <a:pPr lvl="1"/>
            <a:r>
              <a:rPr lang="en-US" dirty="0" smtClean="0"/>
              <a:t>April 2008 – PEP-II turns off, LCLS becomes sole program in Main Control</a:t>
            </a:r>
          </a:p>
          <a:p>
            <a:pPr lvl="1"/>
            <a:r>
              <a:rPr lang="en-US" dirty="0" smtClean="0"/>
              <a:t>To optimize efficiency operators began sharing workload of LCLS tasks</a:t>
            </a:r>
          </a:p>
          <a:p>
            <a:pPr lvl="1"/>
            <a:r>
              <a:rPr lang="en-US" dirty="0" smtClean="0"/>
              <a:t>Operators divided tasks for configuration changes and complex tuning procedures into pieces that could be done simultaneously by different operators</a:t>
            </a:r>
          </a:p>
          <a:p>
            <a:pPr lvl="2"/>
            <a:r>
              <a:rPr lang="en-US" dirty="0" smtClean="0"/>
              <a:t>One operator prepares the injector, another prepares the </a:t>
            </a:r>
            <a:r>
              <a:rPr lang="en-US" dirty="0" err="1" smtClean="0"/>
              <a:t>Linac</a:t>
            </a:r>
            <a:r>
              <a:rPr lang="en-US" dirty="0" smtClean="0"/>
              <a:t>, and a third prepares the photon diagnostics</a:t>
            </a:r>
          </a:p>
          <a:p>
            <a:pPr lvl="1"/>
            <a:r>
              <a:rPr lang="en-US" dirty="0" smtClean="0"/>
              <a:t>Very efficient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during commissioning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smtClean="0"/>
              <a:t>Recommissioning FACET</a:t>
            </a:r>
            <a:endParaRPr lang="en-CA" dirty="0" smtClean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Introduction of FACET reduced number of operators available to focus on LCLS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Operator self-sufficiency now much more important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Single program operation had encouraged specialization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Gaps in skill sets made apparent by independence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during commissioning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smtClean="0"/>
              <a:t>Recommissioning FACET</a:t>
            </a:r>
            <a:endParaRPr lang="en-CA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</p:nvPr>
        </p:nvGraphicFramePr>
        <p:xfrm>
          <a:off x="457200" y="1243013"/>
          <a:ext cx="8108950" cy="50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during commissioning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smtClean="0"/>
              <a:t>Recommissioning FACET</a:t>
            </a:r>
            <a:endParaRPr lang="en-CA" dirty="0" smtClean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experience gap</a:t>
            </a:r>
          </a:p>
          <a:p>
            <a:pPr lvl="1"/>
            <a:r>
              <a:rPr lang="en-US" dirty="0" smtClean="0"/>
              <a:t>FACET initially relied on most experienced operators </a:t>
            </a:r>
          </a:p>
          <a:p>
            <a:pPr lvl="2"/>
            <a:r>
              <a:rPr lang="en-US" dirty="0" smtClean="0"/>
              <a:t>Efficient for short periods</a:t>
            </a:r>
          </a:p>
          <a:p>
            <a:pPr lvl="2"/>
            <a:r>
              <a:rPr lang="en-US" dirty="0" smtClean="0"/>
              <a:t>Success relied too heavily on who was on shift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during commissioning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smtClean="0"/>
              <a:t>Recommissioning FACET</a:t>
            </a:r>
            <a:endParaRPr lang="en-CA" dirty="0" smtClean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we did</a:t>
            </a:r>
          </a:p>
          <a:p>
            <a:pPr lvl="1"/>
            <a:r>
              <a:rPr lang="en-US" dirty="0" smtClean="0"/>
              <a:t>During break between FACET runs, practiced having one operator responsible for LCLS</a:t>
            </a:r>
          </a:p>
          <a:p>
            <a:pPr lvl="2"/>
            <a:r>
              <a:rPr lang="en-US" dirty="0" smtClean="0"/>
              <a:t>All operators rotated through this role</a:t>
            </a:r>
          </a:p>
          <a:p>
            <a:pPr lvl="2"/>
            <a:r>
              <a:rPr lang="en-US" dirty="0" smtClean="0"/>
              <a:t>Less efficient, </a:t>
            </a:r>
            <a:r>
              <a:rPr lang="en-US" dirty="0" smtClean="0"/>
              <a:t>but </a:t>
            </a:r>
            <a:r>
              <a:rPr lang="en-US" dirty="0" smtClean="0"/>
              <a:t>some short term inefficiency necessary to improve </a:t>
            </a:r>
            <a:r>
              <a:rPr lang="en-US" dirty="0" smtClean="0"/>
              <a:t>skills</a:t>
            </a:r>
          </a:p>
          <a:p>
            <a:pPr lvl="2"/>
            <a:r>
              <a:rPr lang="en-US" dirty="0" smtClean="0"/>
              <a:t>Conflicts </a:t>
            </a:r>
            <a:r>
              <a:rPr lang="en-US" dirty="0" smtClean="0"/>
              <a:t>with strong desire to </a:t>
            </a:r>
            <a:r>
              <a:rPr lang="en-US" dirty="0" smtClean="0"/>
              <a:t>optimize</a:t>
            </a:r>
            <a:endParaRPr lang="en-US" dirty="0" smtClean="0"/>
          </a:p>
          <a:p>
            <a:pPr lvl="2"/>
            <a:r>
              <a:rPr lang="en-US" dirty="0" smtClean="0"/>
              <a:t>Struggle and even failure, when managed carefully, can improve skills and boost confidence</a:t>
            </a:r>
          </a:p>
          <a:p>
            <a:pPr lvl="1"/>
            <a:r>
              <a:rPr lang="en-US" dirty="0" smtClean="0"/>
              <a:t>EOICs shifted role to focusing on coordination and helping whichever program needed more help</a:t>
            </a:r>
          </a:p>
          <a:p>
            <a:pPr lvl="1"/>
            <a:r>
              <a:rPr lang="en-US" dirty="0" smtClean="0"/>
              <a:t>Continued with this scheme during FACET and LCLS operation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during commissioning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smtClean="0"/>
              <a:t>Recommissioning FACET</a:t>
            </a:r>
            <a:endParaRPr lang="en-CA" dirty="0" smtClean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Control room division of labor and the experience gap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Control system ease of use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Standard operating point and procedures not established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during commissioning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smtClean="0"/>
              <a:t>Recommissioning FACET</a:t>
            </a:r>
            <a:endParaRPr lang="en-CA" dirty="0" smtClean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Control system ease of use</a:t>
            </a:r>
          </a:p>
          <a:p>
            <a:pPr lvl="1"/>
            <a:r>
              <a:rPr lang="en-US" dirty="0" smtClean="0"/>
              <a:t>Most of FACET uses older non-EPICS control system</a:t>
            </a:r>
          </a:p>
          <a:p>
            <a:pPr lvl="2"/>
            <a:r>
              <a:rPr lang="en-US" dirty="0" smtClean="0"/>
              <a:t>Mature, but not as intuitive as current standard (LCLS)</a:t>
            </a:r>
          </a:p>
          <a:p>
            <a:pPr lvl="2"/>
            <a:r>
              <a:rPr lang="en-US" dirty="0" smtClean="0"/>
              <a:t>Steep learning curve for new users</a:t>
            </a:r>
          </a:p>
          <a:p>
            <a:pPr lvl="3"/>
            <a:r>
              <a:rPr lang="en-US" dirty="0" smtClean="0"/>
              <a:t>Basic operating point information has to be actively extracted from the system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during commissioning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smtClean="0"/>
              <a:t>Recommissioning FACET</a:t>
            </a:r>
            <a:endParaRPr lang="en-CA" dirty="0" smtClean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Control system ease of use</a:t>
            </a:r>
          </a:p>
          <a:p>
            <a:pPr lvl="1"/>
            <a:r>
              <a:rPr lang="en-US" dirty="0" smtClean="0"/>
              <a:t>In the past we tolerated this</a:t>
            </a:r>
          </a:p>
          <a:p>
            <a:pPr lvl="2"/>
            <a:r>
              <a:rPr lang="en-US" dirty="0" smtClean="0"/>
              <a:t>Only painful for small fraction of people at once (new operators)</a:t>
            </a:r>
          </a:p>
          <a:p>
            <a:pPr lvl="2"/>
            <a:r>
              <a:rPr lang="en-US" dirty="0" smtClean="0"/>
              <a:t>People “train past” the problem</a:t>
            </a:r>
          </a:p>
          <a:p>
            <a:pPr lvl="2"/>
            <a:r>
              <a:rPr lang="en-US" dirty="0" smtClean="0"/>
              <a:t>Afterwards, sense of accomplishment (rite of passage)</a:t>
            </a:r>
          </a:p>
          <a:p>
            <a:pPr lvl="2"/>
            <a:r>
              <a:rPr lang="en-US" dirty="0" smtClean="0"/>
              <a:t>Seeing such a large fraction of the group suffer, realized it is worth fixing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during commissioning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smtClean="0"/>
              <a:t>Recommissioning FACET</a:t>
            </a:r>
            <a:endParaRPr lang="en-CA" dirty="0" smtClean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Control system ease of use, continued</a:t>
            </a:r>
          </a:p>
          <a:p>
            <a:pPr lvl="1"/>
            <a:r>
              <a:rPr lang="en-US" dirty="0" smtClean="0"/>
              <a:t>Have begun to make more EPICS and </a:t>
            </a:r>
            <a:r>
              <a:rPr lang="en-US" dirty="0" err="1" smtClean="0"/>
              <a:t>Matlab</a:t>
            </a:r>
            <a:r>
              <a:rPr lang="en-US" dirty="0" smtClean="0"/>
              <a:t> interfaces to the old control system</a:t>
            </a:r>
          </a:p>
          <a:p>
            <a:pPr lvl="2"/>
            <a:r>
              <a:rPr lang="en-US" dirty="0" smtClean="0"/>
              <a:t>Fortunately most of infrastructure to support this is already in place</a:t>
            </a:r>
          </a:p>
          <a:p>
            <a:pPr lvl="2"/>
            <a:r>
              <a:rPr lang="en-US" dirty="0" smtClean="0"/>
              <a:t>Data displayed in a more intuitive way</a:t>
            </a:r>
          </a:p>
          <a:p>
            <a:pPr lvl="3"/>
            <a:r>
              <a:rPr lang="en-US" dirty="0" smtClean="0"/>
              <a:t>This really helps! </a:t>
            </a:r>
          </a:p>
          <a:p>
            <a:pPr lvl="3"/>
            <a:r>
              <a:rPr lang="en-US" dirty="0" smtClean="0"/>
              <a:t>See Chris Melton’s talk for examples</a:t>
            </a:r>
          </a:p>
          <a:p>
            <a:pPr lvl="2"/>
            <a:r>
              <a:rPr lang="en-US" dirty="0" smtClean="0"/>
              <a:t>Operating point data collected and displayed in real time without requiring operator intervention</a:t>
            </a:r>
          </a:p>
          <a:p>
            <a:pPr lvl="3"/>
            <a:r>
              <a:rPr lang="en-US" dirty="0" smtClean="0"/>
              <a:t>Fewer actions required to understand state of accelerator</a:t>
            </a:r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during commissioning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smtClean="0"/>
              <a:t>Recommissioning FACET</a:t>
            </a:r>
            <a:endParaRPr lang="en-CA" dirty="0" smtClean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427882" cy="506552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Control room division of labor and the experience gap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Control system ease of use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Standard operating point </a:t>
            </a:r>
            <a:r>
              <a:rPr lang="en-US" b="1" dirty="0" smtClean="0"/>
              <a:t>and procedures not established</a:t>
            </a:r>
            <a:endParaRPr lang="en-US" b="1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dirty="0" smtClean="0"/>
              <a:t>Recommissioning FACET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Background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FACET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Pre-commissioning preparation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Challenges during commissioning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during commissioning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smtClean="0"/>
              <a:t>Recommissioning FACET</a:t>
            </a:r>
            <a:endParaRPr lang="en-CA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operating point </a:t>
            </a:r>
            <a:r>
              <a:rPr lang="en-US" dirty="0" smtClean="0"/>
              <a:t>difficult to establish</a:t>
            </a:r>
            <a:endParaRPr lang="en-US" dirty="0" smtClean="0"/>
          </a:p>
          <a:p>
            <a:pPr lvl="1"/>
            <a:r>
              <a:rPr lang="en-US" dirty="0" smtClean="0"/>
              <a:t>Evolving lattice and impaired hardware made it hard to get a good sense for “normal” beam parameters and conditions </a:t>
            </a:r>
          </a:p>
          <a:p>
            <a:pPr lvl="1"/>
            <a:r>
              <a:rPr lang="en-US" dirty="0" smtClean="0"/>
              <a:t>Established “standard setup” parameters and practices (ongoing)</a:t>
            </a:r>
          </a:p>
          <a:p>
            <a:pPr lvl="2"/>
            <a:r>
              <a:rPr lang="en-US" dirty="0" smtClean="0"/>
              <a:t>Shift routines (saving configurations, measuring and recording important parameters)</a:t>
            </a:r>
          </a:p>
          <a:p>
            <a:pPr lvl="2"/>
            <a:r>
              <a:rPr lang="en-US" dirty="0" smtClean="0"/>
              <a:t>Standard procedures</a:t>
            </a:r>
          </a:p>
          <a:p>
            <a:pPr lvl="2"/>
            <a:r>
              <a:rPr lang="en-US" dirty="0" smtClean="0"/>
              <a:t>Standard configurations, standard orbits</a:t>
            </a:r>
          </a:p>
          <a:p>
            <a:pPr lvl="2"/>
            <a:r>
              <a:rPr lang="en-US" dirty="0" smtClean="0"/>
              <a:t>Logging observation of non-standard behavior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smtClean="0"/>
              <a:t>Recommissioning FACET</a:t>
            </a:r>
            <a:endParaRPr lang="en-CA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we learned</a:t>
            </a:r>
          </a:p>
          <a:p>
            <a:pPr lvl="1"/>
            <a:r>
              <a:rPr lang="en-US" dirty="0" smtClean="0"/>
              <a:t>Processes that work well for </a:t>
            </a:r>
            <a:r>
              <a:rPr lang="en-US" dirty="0" smtClean="0"/>
              <a:t>one mode of operation may not work well for another</a:t>
            </a:r>
            <a:endParaRPr lang="en-US" dirty="0" smtClean="0"/>
          </a:p>
          <a:p>
            <a:pPr lvl="1"/>
            <a:r>
              <a:rPr lang="en-US" dirty="0" smtClean="0"/>
              <a:t>It’s hard to abandon practices that have worked well in the </a:t>
            </a:r>
            <a:r>
              <a:rPr lang="en-US" dirty="0" smtClean="0"/>
              <a:t>past</a:t>
            </a:r>
            <a:endParaRPr lang="en-US" dirty="0" smtClean="0"/>
          </a:p>
          <a:p>
            <a:pPr lvl="1"/>
            <a:r>
              <a:rPr lang="en-US" dirty="0" smtClean="0"/>
              <a:t>We underestimated the value of an intuitive control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Establishing a common frame of reference is a critical part of commissioning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dirty="0" smtClean="0"/>
              <a:t>Recommissioning FACET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SLAC’s National User Facilities</a:t>
            </a:r>
          </a:p>
          <a:p>
            <a:pPr lvl="1"/>
            <a:r>
              <a:rPr lang="en-US" dirty="0" err="1" smtClean="0"/>
              <a:t>Linac</a:t>
            </a:r>
            <a:r>
              <a:rPr lang="en-US" dirty="0" smtClean="0"/>
              <a:t> Coherent Light Source (LCLS)</a:t>
            </a:r>
          </a:p>
          <a:p>
            <a:pPr lvl="1"/>
            <a:r>
              <a:rPr lang="en-US" dirty="0" smtClean="0"/>
              <a:t>Facility for Advanced </a:t>
            </a:r>
            <a:r>
              <a:rPr lang="en-US" dirty="0" err="1" smtClean="0"/>
              <a:t>aCcelerator</a:t>
            </a:r>
            <a:r>
              <a:rPr lang="en-US" dirty="0" smtClean="0"/>
              <a:t> Experimental Tests (FACET)</a:t>
            </a:r>
          </a:p>
          <a:p>
            <a:pPr lvl="1"/>
            <a:r>
              <a:rPr lang="en-US" dirty="0" smtClean="0"/>
              <a:t>SPEAR3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 Map FACET and LCLS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dirty="0" smtClean="0"/>
              <a:t>Recommissioning FACET</a:t>
            </a:r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6920" y="2471363"/>
            <a:ext cx="8890159" cy="2860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867400" y="5388150"/>
            <a:ext cx="2393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Drawing not to scale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dirty="0" smtClean="0"/>
              <a:t>Recommissioning FACET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Main Control (MCC) – LCLS and FACET</a:t>
            </a:r>
          </a:p>
          <a:p>
            <a:pPr lvl="1"/>
            <a:r>
              <a:rPr lang="en-US" dirty="0" smtClean="0"/>
              <a:t>13 Accelerator Systems Operators in 5 teams of 2-3 people</a:t>
            </a:r>
          </a:p>
          <a:p>
            <a:pPr lvl="1"/>
            <a:r>
              <a:rPr lang="en-US" dirty="0" smtClean="0"/>
              <a:t>7 Operations Engineers (EOICs)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dirty="0" smtClean="0"/>
              <a:t>Recommissioning FACET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Uses portion of SLAC </a:t>
            </a:r>
            <a:r>
              <a:rPr lang="en-US" dirty="0" err="1" smtClean="0"/>
              <a:t>Linac</a:t>
            </a:r>
            <a:r>
              <a:rPr lang="en-US" dirty="0" smtClean="0"/>
              <a:t> that was last used as an injector for PEP-II in 2008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Operates 4-6 months per year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Commissioning started in 2011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Second run with brief commissioning and users in 2012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Ends in 2016 when LCLS-II begins commissioning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Pre-commissioning preparation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smtClean="0"/>
              <a:t>Recommissioning FACET</a:t>
            </a:r>
            <a:endParaRPr lang="en-CA" dirty="0" smtClean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Experienced operators were divided into six teams of two. Each team was assigned a different topic or geographic region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Each team gave a 1.5 to 3 hour training presentation on their area/topic that included:</a:t>
            </a:r>
          </a:p>
          <a:p>
            <a:pPr lvl="1"/>
            <a:r>
              <a:rPr lang="en-US" dirty="0" smtClean="0"/>
              <a:t>An overview of the area</a:t>
            </a:r>
          </a:p>
          <a:p>
            <a:pPr lvl="1"/>
            <a:r>
              <a:rPr lang="en-US" dirty="0" smtClean="0"/>
              <a:t>The initial beam setup procedure</a:t>
            </a:r>
          </a:p>
          <a:p>
            <a:pPr lvl="1"/>
            <a:r>
              <a:rPr lang="en-US" dirty="0" smtClean="0"/>
              <a:t>Tuning practices/tips, common problems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talks were video taped and made available online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during commissioning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smtClean="0"/>
              <a:t>Recommissioning FACET</a:t>
            </a:r>
            <a:endParaRPr lang="en-CA" dirty="0" smtClean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Control room division of labor and the experience gap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Control system ease of use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Standard operating point and procedures not established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during commissioning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CA" smtClean="0"/>
              <a:t>Recommissioning FACET</a:t>
            </a:r>
            <a:endParaRPr lang="en-CA" dirty="0" smtClean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Control room division of labor and the experience gap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Control system ease of use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Standard operating point and procedures not established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SLAC_PPT_052412</Template>
  <TotalTime>0</TotalTime>
  <Words>898</Words>
  <Application>Microsoft Office PowerPoint</Application>
  <PresentationFormat>On-screen Show (4:3)</PresentationFormat>
  <Paragraphs>251</Paragraphs>
  <Slides>21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</vt:lpstr>
      <vt:lpstr>Recommissioning SLAC’s LINAC West for FACET</vt:lpstr>
      <vt:lpstr>Outline</vt:lpstr>
      <vt:lpstr>Background</vt:lpstr>
      <vt:lpstr>Schematic Map FACET and LCLS</vt:lpstr>
      <vt:lpstr>Background</vt:lpstr>
      <vt:lpstr>FACET</vt:lpstr>
      <vt:lpstr>Pre-commissioning preparation</vt:lpstr>
      <vt:lpstr>Challenges during commissioning</vt:lpstr>
      <vt:lpstr>Challenges during commissioning</vt:lpstr>
      <vt:lpstr>Challenges during commissioning</vt:lpstr>
      <vt:lpstr>Challenges during commissioning</vt:lpstr>
      <vt:lpstr>Challenges during commissioning</vt:lpstr>
      <vt:lpstr>Challenges during commissioning</vt:lpstr>
      <vt:lpstr>Challenges during commissioning</vt:lpstr>
      <vt:lpstr>Challenges during commissioning</vt:lpstr>
      <vt:lpstr>Challenges during commissioning</vt:lpstr>
      <vt:lpstr>Challenges during commissioning</vt:lpstr>
      <vt:lpstr>Challenges during commissioning</vt:lpstr>
      <vt:lpstr>Challenges during commissioning</vt:lpstr>
      <vt:lpstr>Challenges during commissioning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2012-06-11T23:50:00Z</dcterms:created>
  <dcterms:modified xsi:type="dcterms:W3CDTF">2012-08-09T06:44:26Z</dcterms:modified>
</cp:coreProperties>
</file>