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3" r:id="rId3"/>
    <p:sldId id="256" r:id="rId4"/>
    <p:sldId id="272" r:id="rId5"/>
    <p:sldId id="271" r:id="rId6"/>
    <p:sldId id="257" r:id="rId7"/>
    <p:sldId id="258" r:id="rId8"/>
    <p:sldId id="259" r:id="rId9"/>
    <p:sldId id="260" r:id="rId10"/>
    <p:sldId id="274" r:id="rId11"/>
    <p:sldId id="273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5" r:id="rId23"/>
    <p:sldId id="276" r:id="rId24"/>
    <p:sldId id="277" r:id="rId25"/>
    <p:sldId id="278" r:id="rId26"/>
    <p:sldId id="281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FD1F4-832D-4831-B7FE-C215DE74ADDC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17F2-0D00-4AD0-818E-333E9413DE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C516-B848-4D19-A9B2-C0903E97E379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471A-A305-4E0D-8E78-B9954B5ED7A7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1308-92DD-4145-8EDF-7A214BB81B4D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4D6-EBFF-4463-80FB-0DF40D754946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799C-A465-4353-8FF4-F1AE88F8E3D8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C320-AE01-4A30-9F44-547BC34B6A39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7CED-90E2-49FD-9366-44FB8FEDFCA7}" type="datetime1">
              <a:rPr lang="en-US" smtClean="0"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2EF8-0B00-4871-99A0-8861EC1CD0DE}" type="datetime1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2C71-2DB1-477A-9A3A-7DBDC28A078C}" type="datetime1">
              <a:rPr lang="en-US" smtClean="0"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F603-3FB0-4039-A5BD-34BFB18E2D4E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D742-B79B-4ED7-B6E2-97012967C8EF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EC9F-90CE-42AD-84B1-6C3A5D21B6C1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F455-6FFA-4CC5-B4F6-30311BA6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Moving a cyclotron control room from old to new location with no lost time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r>
              <a:rPr lang="en-US" dirty="0" smtClean="0"/>
              <a:t>The old control room problems:</a:t>
            </a:r>
          </a:p>
          <a:p>
            <a:pPr algn="l">
              <a:buFontTx/>
              <a:buChar char="-"/>
            </a:pPr>
            <a:r>
              <a:rPr lang="en-US" dirty="0" smtClean="0"/>
              <a:t>Too small</a:t>
            </a:r>
          </a:p>
          <a:p>
            <a:pPr algn="l">
              <a:buFontTx/>
              <a:buChar char="-"/>
            </a:pPr>
            <a:r>
              <a:rPr lang="en-US" dirty="0" smtClean="0"/>
              <a:t> Hallway</a:t>
            </a:r>
          </a:p>
          <a:p>
            <a:pPr algn="l">
              <a:buFontTx/>
              <a:buChar char="-"/>
            </a:pPr>
            <a:r>
              <a:rPr lang="en-US" dirty="0" smtClean="0"/>
              <a:t> Located in the evacuation zone</a:t>
            </a:r>
          </a:p>
          <a:p>
            <a:pPr algn="l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r>
              <a:rPr lang="en-US" dirty="0" smtClean="0"/>
              <a:t>Old control room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trwindata.triumf.ca\groups\atg\ATGdata\Photos\RCA1 B1 Level\RCA1 Control Room - old\ATGControl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4991376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Cyclotron control room move preparation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r>
              <a:rPr lang="en-US" dirty="0" smtClean="0"/>
              <a:t>There was only one requirement:</a:t>
            </a:r>
          </a:p>
          <a:p>
            <a:endParaRPr lang="en-US" dirty="0" smtClean="0"/>
          </a:p>
          <a:p>
            <a:r>
              <a:rPr lang="en-US" sz="4000" b="1" dirty="0" smtClean="0"/>
              <a:t>Move</a:t>
            </a:r>
            <a:r>
              <a:rPr lang="en-US" b="1" dirty="0" smtClean="0"/>
              <a:t> </a:t>
            </a:r>
            <a:r>
              <a:rPr lang="en-US" sz="4000" b="1" dirty="0" smtClean="0"/>
              <a:t>it fast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- WAO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r>
              <a:rPr lang="en-US" dirty="0" smtClean="0"/>
              <a:t>Preparation:</a:t>
            </a:r>
          </a:p>
          <a:p>
            <a:pPr algn="l">
              <a:buFontTx/>
              <a:buChar char="-"/>
            </a:pPr>
            <a:r>
              <a:rPr lang="en-US" dirty="0" smtClean="0"/>
              <a:t>Inventory of the modifications</a:t>
            </a:r>
          </a:p>
          <a:p>
            <a:pPr algn="l">
              <a:buFontTx/>
              <a:buChar char="-"/>
            </a:pPr>
            <a:r>
              <a:rPr lang="en-US" dirty="0" smtClean="0"/>
              <a:t>Planning the modifications</a:t>
            </a:r>
          </a:p>
          <a:p>
            <a:pPr algn="r">
              <a:buFontTx/>
              <a:buChar char="-"/>
            </a:pPr>
            <a:r>
              <a:rPr lang="en-US" sz="2000" dirty="0" smtClean="0"/>
              <a:t>using  the cyclotrons maintenance days</a:t>
            </a:r>
          </a:p>
          <a:p>
            <a:pPr algn="l">
              <a:buFontTx/>
              <a:buChar char="-"/>
            </a:pPr>
            <a:r>
              <a:rPr lang="en-US" dirty="0" smtClean="0"/>
              <a:t> Identifying needed equipment</a:t>
            </a:r>
          </a:p>
          <a:p>
            <a:pPr algn="l">
              <a:buFontTx/>
              <a:buChar char="-"/>
            </a:pPr>
            <a:r>
              <a:rPr lang="en-US" dirty="0" smtClean="0"/>
              <a:t> Implementing the modifications</a:t>
            </a:r>
          </a:p>
          <a:p>
            <a:pPr algn="l">
              <a:buFontTx/>
              <a:buChar char="-"/>
            </a:pPr>
            <a:r>
              <a:rPr lang="en-US" dirty="0" smtClean="0"/>
              <a:t> Regulatory requirements</a:t>
            </a:r>
          </a:p>
          <a:p>
            <a:pPr algn="l">
              <a:buFontTx/>
              <a:buChar char="-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r>
              <a:rPr lang="en-US" dirty="0" smtClean="0"/>
              <a:t>Grey Hill PLC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:\atg\ATGdata\Hdrive\People\Jozef\DSCF1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495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Iconic Genesis for Windows HMI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resentation\DSCF1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Regulatory requirements:</a:t>
            </a:r>
          </a:p>
          <a:p>
            <a:pPr algn="l"/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Human Factors Engineering Report</a:t>
            </a:r>
          </a:p>
          <a:p>
            <a:pPr algn="l">
              <a:buFontTx/>
              <a:buChar char="-"/>
            </a:pPr>
            <a:r>
              <a:rPr lang="en-US" dirty="0" smtClean="0"/>
              <a:t>Verification and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Human Factors Engineering Report </a:t>
            </a:r>
          </a:p>
          <a:p>
            <a:r>
              <a:rPr lang="en-US" sz="2600" i="1" dirty="0" smtClean="0"/>
              <a:t>Human Machine Interface Systems</a:t>
            </a:r>
            <a:endParaRPr lang="en-US" sz="2600" dirty="0" smtClean="0"/>
          </a:p>
          <a:p>
            <a:r>
              <a:rPr lang="en-US" sz="2600" i="1" dirty="0" smtClean="0"/>
              <a:t>Job Design</a:t>
            </a:r>
            <a:endParaRPr lang="en-US" sz="2600" dirty="0" smtClean="0"/>
          </a:p>
          <a:p>
            <a:r>
              <a:rPr lang="en-US" sz="2600" i="1" dirty="0" smtClean="0"/>
              <a:t>Operating Experience </a:t>
            </a:r>
            <a:r>
              <a:rPr lang="en-US" sz="2600" dirty="0" smtClean="0"/>
              <a:t>Review</a:t>
            </a:r>
          </a:p>
          <a:p>
            <a:r>
              <a:rPr lang="en-US" sz="2600" i="1" dirty="0" smtClean="0"/>
              <a:t>Physical Working Environment</a:t>
            </a:r>
            <a:endParaRPr lang="en-US" sz="2600" dirty="0" smtClean="0"/>
          </a:p>
          <a:p>
            <a:r>
              <a:rPr lang="en-US" sz="2600" i="1" dirty="0" smtClean="0"/>
              <a:t>Human Reliability</a:t>
            </a:r>
            <a:endParaRPr lang="en-US" sz="2600" dirty="0" smtClean="0"/>
          </a:p>
          <a:p>
            <a:r>
              <a:rPr lang="en-US" sz="2600" i="1" dirty="0" smtClean="0"/>
              <a:t>Shift Work Systems and Staffing</a:t>
            </a:r>
            <a:endParaRPr lang="en-US" sz="2600" dirty="0" smtClean="0"/>
          </a:p>
          <a:p>
            <a:r>
              <a:rPr lang="en-US" sz="2600" i="1" dirty="0" smtClean="0"/>
              <a:t>Validation</a:t>
            </a:r>
            <a:endParaRPr lang="en-US" sz="2600" dirty="0" smtClean="0"/>
          </a:p>
          <a:p>
            <a:r>
              <a:rPr lang="en-US" sz="2600" i="1" dirty="0" smtClean="0"/>
              <a:t>Verification</a:t>
            </a:r>
            <a:endParaRPr lang="en-US" sz="2600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dirty="0" smtClean="0"/>
              <a:t>Move into  new control room</a:t>
            </a:r>
          </a:p>
          <a:p>
            <a:pPr algn="l"/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Fast</a:t>
            </a:r>
          </a:p>
          <a:p>
            <a:pPr algn="l">
              <a:buFontTx/>
              <a:buChar char="-"/>
            </a:pPr>
            <a:r>
              <a:rPr lang="en-US" dirty="0" smtClean="0"/>
              <a:t>Painless</a:t>
            </a:r>
          </a:p>
          <a:p>
            <a:pPr algn="l">
              <a:buFontTx/>
              <a:buChar char="-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  <p:pic>
        <p:nvPicPr>
          <p:cNvPr id="41986" name="Picture 2" descr="D:\Jozef2\SLACK\P807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new cyclotron control room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trwindata.triumf.ca\groups\atg\ATGdata\Photos\RCA3 G Level\RCA3 Control Room\2007-08-15\P1000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73737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Verification,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- </a:t>
            </a:r>
            <a:r>
              <a:rPr lang="en-US" dirty="0" smtClean="0"/>
              <a:t>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Operators feedback was used to verify and validate that we met all the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dirty="0" smtClean="0"/>
              <a:t>Some small issues identified and corrected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Alarm panel size identified as a problem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alarm panel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resentation\DSCF1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587240" cy="33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just"/>
            <a:r>
              <a:rPr lang="en-US" dirty="0" smtClean="0"/>
              <a:t>Move went well, but after ten </a:t>
            </a:r>
            <a:r>
              <a:rPr lang="en-US" dirty="0" smtClean="0"/>
              <a:t>years in </a:t>
            </a:r>
            <a:r>
              <a:rPr lang="en-US" dirty="0" smtClean="0"/>
              <a:t>the new (now </a:t>
            </a:r>
            <a:r>
              <a:rPr lang="en-US" dirty="0" smtClean="0"/>
              <a:t>old)control we discover (surprise) that </a:t>
            </a:r>
            <a:r>
              <a:rPr lang="en-US" dirty="0" smtClean="0"/>
              <a:t>is small again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r>
              <a:rPr lang="en-US" sz="4800" b="1" dirty="0" smtClean="0"/>
              <a:t>Conclusion</a:t>
            </a:r>
          </a:p>
          <a:p>
            <a:endParaRPr lang="en-US" dirty="0" smtClean="0"/>
          </a:p>
          <a:p>
            <a:r>
              <a:rPr lang="en-US" dirty="0" smtClean="0"/>
              <a:t>Think big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r>
              <a:rPr lang="en-US" dirty="0" smtClean="0"/>
              <a:t>Acknowledgement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R. Van den Elzen- TRIUMF</a:t>
            </a:r>
          </a:p>
          <a:p>
            <a:pPr algn="l"/>
            <a:r>
              <a:rPr lang="en-US" dirty="0" smtClean="0"/>
              <a:t>J. Lofvendahl – TRIUMF</a:t>
            </a:r>
          </a:p>
          <a:p>
            <a:pPr algn="l"/>
            <a:r>
              <a:rPr lang="en-US" dirty="0" smtClean="0"/>
              <a:t>R. Bloemhard – LBNL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r>
              <a:rPr lang="en-US" sz="6000" b="1" dirty="0" smtClean="0"/>
              <a:t>Thank you!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r>
              <a:rPr lang="en-US" sz="5400" b="1" dirty="0" smtClean="0"/>
              <a:t>A</a:t>
            </a:r>
            <a:r>
              <a:rPr lang="en-US" dirty="0" smtClean="0"/>
              <a:t>pplied </a:t>
            </a:r>
            <a:r>
              <a:rPr lang="en-US" sz="5400" b="1" dirty="0" smtClean="0"/>
              <a:t>T</a:t>
            </a:r>
            <a:r>
              <a:rPr lang="en-US" dirty="0" smtClean="0"/>
              <a:t>echnology </a:t>
            </a:r>
            <a:r>
              <a:rPr lang="en-US" sz="5400" b="1" dirty="0" smtClean="0"/>
              <a:t>G</a:t>
            </a:r>
            <a:r>
              <a:rPr lang="en-US" dirty="0" smtClean="0"/>
              <a:t>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7391400" cy="4114800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en-US" dirty="0" smtClean="0"/>
              <a:t>Introduction – who we are, what we do?</a:t>
            </a:r>
          </a:p>
          <a:p>
            <a:pPr algn="l">
              <a:buFontTx/>
              <a:buChar char="-"/>
            </a:pPr>
            <a:endParaRPr lang="en-US" sz="1000" dirty="0" smtClean="0"/>
          </a:p>
          <a:p>
            <a:pPr algn="l">
              <a:buFontTx/>
              <a:buChar char="-"/>
            </a:pPr>
            <a:r>
              <a:rPr lang="en-US" dirty="0" smtClean="0"/>
              <a:t> Why do we needed a new control room?</a:t>
            </a:r>
          </a:p>
          <a:p>
            <a:pPr algn="l">
              <a:buFontTx/>
              <a:buChar char="-"/>
            </a:pPr>
            <a:endParaRPr lang="en-US" sz="1000" dirty="0" smtClean="0"/>
          </a:p>
          <a:p>
            <a:pPr algn="l">
              <a:buFontTx/>
              <a:buChar char="-"/>
            </a:pPr>
            <a:r>
              <a:rPr lang="en-US" dirty="0" smtClean="0"/>
              <a:t> Cyclotron control room move preparation</a:t>
            </a:r>
          </a:p>
          <a:p>
            <a:pPr algn="l">
              <a:buFontTx/>
              <a:buChar char="-"/>
            </a:pPr>
            <a:endParaRPr lang="en-US" sz="1000" dirty="0" smtClean="0"/>
          </a:p>
          <a:p>
            <a:pPr algn="l">
              <a:buFontTx/>
              <a:buChar char="-"/>
            </a:pPr>
            <a:r>
              <a:rPr lang="en-US" dirty="0" smtClean="0"/>
              <a:t> Cyclotron control room move</a:t>
            </a:r>
          </a:p>
          <a:p>
            <a:pPr algn="l">
              <a:buFontTx/>
              <a:buChar char="-"/>
            </a:pPr>
            <a:endParaRPr lang="en-US" sz="1000" dirty="0" smtClean="0"/>
          </a:p>
          <a:p>
            <a:pPr algn="l">
              <a:buFontTx/>
              <a:buChar char="-"/>
            </a:pPr>
            <a:r>
              <a:rPr lang="en-US" dirty="0" smtClean="0"/>
              <a:t> Verification, validation</a:t>
            </a:r>
          </a:p>
          <a:p>
            <a:pPr algn="l"/>
            <a:endParaRPr lang="en-US" sz="1100" dirty="0" smtClean="0"/>
          </a:p>
          <a:p>
            <a:pPr algn="l">
              <a:buFontTx/>
              <a:buChar char="-"/>
            </a:pPr>
            <a:r>
              <a:rPr lang="en-US" dirty="0" smtClean="0"/>
              <a:t> Conclusion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r>
              <a:rPr lang="en-US" sz="5400" b="1" dirty="0" smtClean="0"/>
              <a:t>A</a:t>
            </a:r>
            <a:r>
              <a:rPr lang="en-US" dirty="0" smtClean="0"/>
              <a:t>pplied </a:t>
            </a:r>
            <a:r>
              <a:rPr lang="en-US" sz="5400" b="1" dirty="0" smtClean="0"/>
              <a:t>T</a:t>
            </a:r>
            <a:r>
              <a:rPr lang="en-US" dirty="0" smtClean="0"/>
              <a:t>echnology </a:t>
            </a:r>
            <a:r>
              <a:rPr lang="en-US" sz="5400" b="1" dirty="0" smtClean="0"/>
              <a:t>G</a:t>
            </a:r>
            <a:r>
              <a:rPr lang="en-US" dirty="0" smtClean="0"/>
              <a:t>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ATG is a TRIUMF’s group operating three cyclotrons</a:t>
            </a:r>
          </a:p>
          <a:p>
            <a:pPr algn="l">
              <a:buFontTx/>
              <a:buChar char="-"/>
            </a:pPr>
            <a:r>
              <a:rPr lang="en-US" dirty="0" smtClean="0"/>
              <a:t> ATG provides irradiation services for commercial company NORDION</a:t>
            </a:r>
          </a:p>
          <a:p>
            <a:pPr algn="l">
              <a:buFontTx/>
              <a:buChar char="-"/>
            </a:pPr>
            <a:r>
              <a:rPr lang="en-US" dirty="0" smtClean="0"/>
              <a:t> Beam is used for production of the several isotopes for medical application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r>
              <a:rPr lang="en-US" sz="5400" b="1" dirty="0" smtClean="0"/>
              <a:t>A</a:t>
            </a:r>
            <a:r>
              <a:rPr lang="en-US" dirty="0" smtClean="0"/>
              <a:t>pplied </a:t>
            </a:r>
            <a:r>
              <a:rPr lang="en-US" sz="5400" b="1" dirty="0" smtClean="0"/>
              <a:t>T</a:t>
            </a:r>
            <a:r>
              <a:rPr lang="en-US" dirty="0" smtClean="0"/>
              <a:t>echnology </a:t>
            </a:r>
            <a:r>
              <a:rPr lang="en-US" sz="5400" b="1" dirty="0" smtClean="0"/>
              <a:t>G</a:t>
            </a:r>
            <a:r>
              <a:rPr lang="en-US" dirty="0" smtClean="0"/>
              <a:t>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629400" cy="4114800"/>
          </a:xfrm>
        </p:spPr>
        <p:txBody>
          <a:bodyPr/>
          <a:lstStyle/>
          <a:p>
            <a:pPr algn="l"/>
            <a:r>
              <a:rPr lang="en-US" dirty="0" smtClean="0"/>
              <a:t>We operate three cyclotrons:</a:t>
            </a:r>
          </a:p>
          <a:p>
            <a:pPr algn="l">
              <a:buFontTx/>
              <a:buChar char="-"/>
            </a:pPr>
            <a:r>
              <a:rPr lang="en-US" dirty="0" smtClean="0"/>
              <a:t>CP42, 42 </a:t>
            </a:r>
            <a:r>
              <a:rPr lang="en-US" dirty="0" err="1" smtClean="0"/>
              <a:t>MeV</a:t>
            </a:r>
            <a:r>
              <a:rPr lang="en-US" dirty="0" smtClean="0"/>
              <a:t> up to 200 µAmp – 1981</a:t>
            </a:r>
          </a:p>
          <a:p>
            <a:pPr algn="l">
              <a:buFontTx/>
              <a:buChar char="-"/>
            </a:pPr>
            <a:r>
              <a:rPr lang="en-US" dirty="0" smtClean="0"/>
              <a:t>TR30-1, 30 </a:t>
            </a:r>
            <a:r>
              <a:rPr lang="en-US" dirty="0" err="1" smtClean="0"/>
              <a:t>MeV</a:t>
            </a:r>
            <a:r>
              <a:rPr lang="en-US" dirty="0" smtClean="0"/>
              <a:t> up to 1 </a:t>
            </a:r>
            <a:r>
              <a:rPr lang="en-US" dirty="0" err="1" smtClean="0"/>
              <a:t>mAmp</a:t>
            </a:r>
            <a:r>
              <a:rPr lang="en-US" dirty="0" smtClean="0"/>
              <a:t> – 1991</a:t>
            </a:r>
          </a:p>
          <a:p>
            <a:pPr algn="l">
              <a:buFontTx/>
              <a:buChar char="-"/>
            </a:pPr>
            <a:r>
              <a:rPr lang="en-US" dirty="0" smtClean="0"/>
              <a:t>TR30-2, 30 </a:t>
            </a:r>
            <a:r>
              <a:rPr lang="en-US" dirty="0" err="1" smtClean="0"/>
              <a:t>MeV</a:t>
            </a:r>
            <a:r>
              <a:rPr lang="en-US" dirty="0" smtClean="0"/>
              <a:t> up to 1 </a:t>
            </a:r>
            <a:r>
              <a:rPr lang="en-US" dirty="0" err="1" smtClean="0"/>
              <a:t>mAmp</a:t>
            </a:r>
            <a:r>
              <a:rPr lang="en-US" dirty="0" smtClean="0"/>
              <a:t> – 2003</a:t>
            </a:r>
          </a:p>
          <a:p>
            <a:pPr algn="l"/>
            <a:r>
              <a:rPr lang="en-US" dirty="0" smtClean="0"/>
              <a:t>Small group – 30 people, we operates, maintain/repair all our system as well as we design and build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r>
              <a:rPr lang="en-US" dirty="0" smtClean="0"/>
              <a:t>Three distinctive stages:</a:t>
            </a:r>
          </a:p>
          <a:p>
            <a:pPr algn="l"/>
            <a:r>
              <a:rPr lang="en-US" dirty="0" smtClean="0"/>
              <a:t>1980 – first cyclotron - CP42</a:t>
            </a:r>
          </a:p>
          <a:p>
            <a:pPr algn="l"/>
            <a:r>
              <a:rPr lang="en-US" dirty="0" smtClean="0"/>
              <a:t>1991 – second cyclotron – TR30-1</a:t>
            </a:r>
          </a:p>
          <a:p>
            <a:pPr algn="l"/>
            <a:r>
              <a:rPr lang="en-US" dirty="0" smtClean="0"/>
              <a:t>2003 – third cyclotron – TR30-2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</a:t>
            </a:r>
            <a:r>
              <a:rPr lang="en-US" dirty="0" smtClean="0"/>
              <a:t>– WAO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r>
              <a:rPr lang="en-US" dirty="0" smtClean="0"/>
              <a:t>Why do we needed a new control room?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simple answer is:</a:t>
            </a:r>
          </a:p>
          <a:p>
            <a:r>
              <a:rPr lang="en-US" dirty="0" smtClean="0"/>
              <a:t>the old one is too small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36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Jozef Orzechowski – TRIUMF – WAO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579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Applied Technology Group</vt:lpstr>
      <vt:lpstr>Slide 4</vt:lpstr>
      <vt:lpstr>Applied Technology Group</vt:lpstr>
      <vt:lpstr>Applied Technology Group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Technology Group</dc:title>
  <dc:creator>joski</dc:creator>
  <cp:lastModifiedBy>joski</cp:lastModifiedBy>
  <cp:revision>21</cp:revision>
  <dcterms:created xsi:type="dcterms:W3CDTF">2012-08-02T21:39:12Z</dcterms:created>
  <dcterms:modified xsi:type="dcterms:W3CDTF">2012-08-08T20:43:20Z</dcterms:modified>
</cp:coreProperties>
</file>