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6"/>
  </p:notesMasterIdLst>
  <p:handoutMasterIdLst>
    <p:handoutMasterId r:id="rId27"/>
  </p:handoutMasterIdLst>
  <p:sldIdLst>
    <p:sldId id="256" r:id="rId2"/>
    <p:sldId id="257" r:id="rId3"/>
    <p:sldId id="302" r:id="rId4"/>
    <p:sldId id="276" r:id="rId5"/>
    <p:sldId id="308" r:id="rId6"/>
    <p:sldId id="303" r:id="rId7"/>
    <p:sldId id="260" r:id="rId8"/>
    <p:sldId id="297" r:id="rId9"/>
    <p:sldId id="316" r:id="rId10"/>
    <p:sldId id="304" r:id="rId11"/>
    <p:sldId id="301" r:id="rId12"/>
    <p:sldId id="298" r:id="rId13"/>
    <p:sldId id="324" r:id="rId14"/>
    <p:sldId id="299" r:id="rId15"/>
    <p:sldId id="321" r:id="rId16"/>
    <p:sldId id="306" r:id="rId17"/>
    <p:sldId id="300" r:id="rId18"/>
    <p:sldId id="327" r:id="rId19"/>
    <p:sldId id="262" r:id="rId20"/>
    <p:sldId id="329" r:id="rId21"/>
    <p:sldId id="332" r:id="rId22"/>
    <p:sldId id="328" r:id="rId23"/>
    <p:sldId id="259" r:id="rId24"/>
    <p:sldId id="325"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FF0066"/>
    <a:srgbClr val="FF6699"/>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279" autoAdjust="0"/>
    <p:restoredTop sz="84718" autoAdjust="0"/>
  </p:normalViewPr>
  <p:slideViewPr>
    <p:cSldViewPr snapToGrid="0">
      <p:cViewPr>
        <p:scale>
          <a:sx n="75" d="100"/>
          <a:sy n="75" d="100"/>
        </p:scale>
        <p:origin x="-1002"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9" d="100"/>
          <a:sy n="59" d="100"/>
        </p:scale>
        <p:origin x="-88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B01CB59-194B-4924-9DA8-9A95CC2D37BA}" type="datetimeFigureOut">
              <a:rPr lang="en-US" smtClean="0"/>
              <a:pPr/>
              <a:t>8/7/2012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57A23C1-45BD-47D8-AD05-44A70BB81132}" type="slidenum">
              <a:rPr lang="en-US" smtClean="0"/>
              <a:pPr/>
              <a:t>‹#›</a:t>
            </a:fld>
            <a:endParaRPr lang="en-US"/>
          </a:p>
        </p:txBody>
      </p:sp>
    </p:spTree>
    <p:extLst>
      <p:ext uri="{BB962C8B-B14F-4D97-AF65-F5344CB8AC3E}">
        <p14:creationId xmlns:p14="http://schemas.microsoft.com/office/powerpoint/2010/main" val="10348518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D30BDFB-321E-4EA3-B33C-D33067236830}" type="datetimeFigureOut">
              <a:rPr lang="en-US" smtClean="0"/>
              <a:pPr/>
              <a:t>8/7/2012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0D4E75-BDB7-442F-A3E5-308BAAE3EA94}" type="slidenum">
              <a:rPr lang="en-US" smtClean="0"/>
              <a:pPr/>
              <a:t>‹#›</a:t>
            </a:fld>
            <a:endParaRPr lang="en-US"/>
          </a:p>
        </p:txBody>
      </p:sp>
    </p:spTree>
    <p:extLst>
      <p:ext uri="{BB962C8B-B14F-4D97-AF65-F5344CB8AC3E}">
        <p14:creationId xmlns:p14="http://schemas.microsoft.com/office/powerpoint/2010/main" val="4824564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Proton Source</a:t>
            </a:r>
            <a:r>
              <a:rPr lang="en-US" sz="1200" kern="1200" baseline="0" dirty="0" smtClean="0">
                <a:solidFill>
                  <a:schemeClr val="tx1"/>
                </a:solidFill>
                <a:latin typeface="+mn-lt"/>
                <a:ea typeface="+mn-ea"/>
                <a:cs typeface="+mn-cs"/>
              </a:rPr>
              <a:t> delivers 8 </a:t>
            </a:r>
            <a:r>
              <a:rPr lang="en-US" sz="1200" kern="1200" baseline="0" dirty="0" err="1" smtClean="0">
                <a:solidFill>
                  <a:schemeClr val="tx1"/>
                </a:solidFill>
                <a:latin typeface="+mn-lt"/>
                <a:ea typeface="+mn-ea"/>
                <a:cs typeface="+mn-cs"/>
              </a:rPr>
              <a:t>GeV</a:t>
            </a:r>
            <a:r>
              <a:rPr lang="en-US" sz="1200" kern="1200" baseline="0" dirty="0" smtClean="0">
                <a:solidFill>
                  <a:schemeClr val="tx1"/>
                </a:solidFill>
                <a:latin typeface="+mn-lt"/>
                <a:ea typeface="+mn-ea"/>
                <a:cs typeface="+mn-cs"/>
              </a:rPr>
              <a:t> protons to BNB for neutrino production </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It also sends 8 </a:t>
            </a:r>
            <a:r>
              <a:rPr lang="en-US" sz="1200" kern="1200" baseline="0" dirty="0" err="1" smtClean="0">
                <a:solidFill>
                  <a:schemeClr val="tx1"/>
                </a:solidFill>
                <a:latin typeface="+mn-lt"/>
                <a:ea typeface="+mn-ea"/>
                <a:cs typeface="+mn-cs"/>
              </a:rPr>
              <a:t>GeV</a:t>
            </a:r>
            <a:r>
              <a:rPr lang="en-US" sz="1200" kern="1200" baseline="0" dirty="0" smtClean="0">
                <a:solidFill>
                  <a:schemeClr val="tx1"/>
                </a:solidFill>
                <a:latin typeface="+mn-lt"/>
                <a:ea typeface="+mn-ea"/>
                <a:cs typeface="+mn-cs"/>
              </a:rPr>
              <a:t> protons to the Main Injector.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Main Injector is the multi-</a:t>
            </a:r>
            <a:r>
              <a:rPr lang="en-US" sz="1200" kern="1200" baseline="0" dirty="0" err="1" smtClean="0">
                <a:solidFill>
                  <a:schemeClr val="tx1"/>
                </a:solidFill>
                <a:latin typeface="+mn-lt"/>
                <a:ea typeface="+mn-ea"/>
                <a:cs typeface="+mn-cs"/>
              </a:rPr>
              <a:t>tasker</a:t>
            </a:r>
            <a:r>
              <a:rPr lang="en-US" sz="1200" kern="1200" baseline="0" dirty="0" smtClean="0">
                <a:solidFill>
                  <a:schemeClr val="tx1"/>
                </a:solidFill>
                <a:latin typeface="+mn-lt"/>
                <a:ea typeface="+mn-ea"/>
                <a:cs typeface="+mn-cs"/>
              </a:rPr>
              <a:t>, sending 120 </a:t>
            </a:r>
            <a:r>
              <a:rPr lang="en-US" sz="1200" kern="1200" baseline="0" dirty="0" err="1" smtClean="0">
                <a:solidFill>
                  <a:schemeClr val="tx1"/>
                </a:solidFill>
                <a:latin typeface="+mn-lt"/>
                <a:ea typeface="+mn-ea"/>
                <a:cs typeface="+mn-cs"/>
              </a:rPr>
              <a:t>GeV</a:t>
            </a:r>
            <a:r>
              <a:rPr lang="en-US" sz="1200" kern="1200" baseline="0" dirty="0" smtClean="0">
                <a:solidFill>
                  <a:schemeClr val="tx1"/>
                </a:solidFill>
                <a:latin typeface="+mn-lt"/>
                <a:ea typeface="+mn-ea"/>
                <a:cs typeface="+mn-cs"/>
              </a:rPr>
              <a:t> protons to fixed target, anti-proton production (where 8 </a:t>
            </a:r>
            <a:r>
              <a:rPr lang="en-US" sz="1200" kern="1200" baseline="0" dirty="0" err="1" smtClean="0">
                <a:solidFill>
                  <a:schemeClr val="tx1"/>
                </a:solidFill>
                <a:latin typeface="+mn-lt"/>
                <a:ea typeface="+mn-ea"/>
                <a:cs typeface="+mn-cs"/>
              </a:rPr>
              <a:t>GeV</a:t>
            </a:r>
            <a:r>
              <a:rPr lang="en-US" sz="1200" kern="1200" baseline="0" dirty="0" smtClean="0">
                <a:solidFill>
                  <a:schemeClr val="tx1"/>
                </a:solidFill>
                <a:latin typeface="+mn-lt"/>
                <a:ea typeface="+mn-ea"/>
                <a:cs typeface="+mn-cs"/>
              </a:rPr>
              <a:t> anti-protons are accumulated), </a:t>
            </a:r>
            <a:r>
              <a:rPr lang="en-US" sz="1200" kern="1200" baseline="0" dirty="0" err="1" smtClean="0">
                <a:solidFill>
                  <a:schemeClr val="tx1"/>
                </a:solidFill>
                <a:latin typeface="+mn-lt"/>
                <a:ea typeface="+mn-ea"/>
                <a:cs typeface="+mn-cs"/>
              </a:rPr>
              <a:t>NuMI</a:t>
            </a:r>
            <a:r>
              <a:rPr lang="en-US" sz="1200" kern="1200" baseline="0" dirty="0" smtClean="0">
                <a:solidFill>
                  <a:schemeClr val="tx1"/>
                </a:solidFill>
                <a:latin typeface="+mn-lt"/>
                <a:ea typeface="+mn-ea"/>
                <a:cs typeface="+mn-cs"/>
              </a:rPr>
              <a:t> neutrino production, and 150 </a:t>
            </a:r>
            <a:r>
              <a:rPr lang="en-US" sz="1200" kern="1200" baseline="0" dirty="0" err="1" smtClean="0">
                <a:solidFill>
                  <a:schemeClr val="tx1"/>
                </a:solidFill>
                <a:latin typeface="+mn-lt"/>
                <a:ea typeface="+mn-ea"/>
                <a:cs typeface="+mn-cs"/>
              </a:rPr>
              <a:t>GeV</a:t>
            </a:r>
            <a:r>
              <a:rPr lang="en-US" sz="1200" kern="1200" baseline="0" dirty="0" smtClean="0">
                <a:solidFill>
                  <a:schemeClr val="tx1"/>
                </a:solidFill>
                <a:latin typeface="+mn-lt"/>
                <a:ea typeface="+mn-ea"/>
                <a:cs typeface="+mn-cs"/>
              </a:rPr>
              <a:t> protons for the collider. It also </a:t>
            </a:r>
            <a:r>
              <a:rPr lang="en-US" sz="1200" kern="1200" baseline="0" dirty="0" err="1" smtClean="0">
                <a:solidFill>
                  <a:schemeClr val="tx1"/>
                </a:solidFill>
                <a:latin typeface="+mn-lt"/>
                <a:ea typeface="+mn-ea"/>
                <a:cs typeface="+mn-cs"/>
              </a:rPr>
              <a:t>tranfers</a:t>
            </a:r>
            <a:r>
              <a:rPr lang="en-US" sz="1200" kern="1200" baseline="0" dirty="0" smtClean="0">
                <a:solidFill>
                  <a:schemeClr val="tx1"/>
                </a:solidFill>
                <a:latin typeface="+mn-lt"/>
                <a:ea typeface="+mn-ea"/>
                <a:cs typeface="+mn-cs"/>
              </a:rPr>
              <a:t> 8 </a:t>
            </a:r>
            <a:r>
              <a:rPr lang="en-US" sz="1200" kern="1200" baseline="0" dirty="0" err="1" smtClean="0">
                <a:solidFill>
                  <a:schemeClr val="tx1"/>
                </a:solidFill>
                <a:latin typeface="+mn-lt"/>
                <a:ea typeface="+mn-ea"/>
                <a:cs typeface="+mn-cs"/>
              </a:rPr>
              <a:t>GeV</a:t>
            </a:r>
            <a:r>
              <a:rPr lang="en-US" sz="1200" kern="1200" baseline="0" dirty="0" smtClean="0">
                <a:solidFill>
                  <a:schemeClr val="tx1"/>
                </a:solidFill>
                <a:latin typeface="+mn-lt"/>
                <a:ea typeface="+mn-ea"/>
                <a:cs typeface="+mn-cs"/>
              </a:rPr>
              <a:t> </a:t>
            </a:r>
            <a:r>
              <a:rPr lang="en-US" sz="1200" kern="1200" baseline="0" dirty="0" err="1" smtClean="0">
                <a:solidFill>
                  <a:schemeClr val="tx1"/>
                </a:solidFill>
                <a:latin typeface="+mn-lt"/>
                <a:ea typeface="+mn-ea"/>
                <a:cs typeface="+mn-cs"/>
              </a:rPr>
              <a:t>pbar</a:t>
            </a:r>
            <a:r>
              <a:rPr lang="en-US" sz="1200" kern="1200" baseline="0" dirty="0" smtClean="0">
                <a:solidFill>
                  <a:schemeClr val="tx1"/>
                </a:solidFill>
                <a:latin typeface="+mn-lt"/>
                <a:ea typeface="+mn-ea"/>
                <a:cs typeface="+mn-cs"/>
              </a:rPr>
              <a:t> from the Anti-proton source to the Recycler. </a:t>
            </a:r>
            <a:endParaRPr lang="en-US" sz="1200" kern="1200" dirty="0" smtClean="0">
              <a:solidFill>
                <a:schemeClr val="tx1"/>
              </a:solidFill>
              <a:latin typeface="+mn-lt"/>
              <a:ea typeface="+mn-ea"/>
              <a:cs typeface="+mn-cs"/>
            </a:endParaRPr>
          </a:p>
          <a:p>
            <a:endParaRPr lang="en-US" dirty="0" smtClean="0"/>
          </a:p>
          <a:p>
            <a:r>
              <a:rPr lang="en-US" dirty="0" smtClean="0"/>
              <a:t>The Recycler serves as</a:t>
            </a:r>
            <a:r>
              <a:rPr lang="en-US" baseline="0" dirty="0" smtClean="0"/>
              <a:t> a large </a:t>
            </a:r>
            <a:r>
              <a:rPr lang="en-US" baseline="0" dirty="0" err="1" smtClean="0"/>
              <a:t>pbar</a:t>
            </a:r>
            <a:r>
              <a:rPr lang="en-US" baseline="0" dirty="0" smtClean="0"/>
              <a:t> storage before sending them through MI to the </a:t>
            </a:r>
            <a:r>
              <a:rPr lang="en-US" baseline="0" dirty="0" err="1" smtClean="0"/>
              <a:t>Tevatron</a:t>
            </a:r>
            <a:endParaRPr lang="en-US" dirty="0"/>
          </a:p>
        </p:txBody>
      </p:sp>
      <p:sp>
        <p:nvSpPr>
          <p:cNvPr id="4" name="Slide Number Placeholder 3"/>
          <p:cNvSpPr>
            <a:spLocks noGrp="1"/>
          </p:cNvSpPr>
          <p:nvPr>
            <p:ph type="sldNum" sz="quarter" idx="10"/>
          </p:nvPr>
        </p:nvSpPr>
        <p:spPr/>
        <p:txBody>
          <a:bodyPr/>
          <a:lstStyle/>
          <a:p>
            <a:fld id="{F50D4E75-BDB7-442F-A3E5-308BAAE3EA94}" type="slidenum">
              <a:rPr lang="en-US" smtClean="0"/>
              <a:pPr/>
              <a:t>4</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Collider</a:t>
            </a:r>
            <a:r>
              <a:rPr lang="en-US" baseline="0" dirty="0" smtClean="0"/>
              <a:t> and </a:t>
            </a:r>
            <a:r>
              <a:rPr lang="en-US" baseline="0" dirty="0" err="1" smtClean="0"/>
              <a:t>pbar</a:t>
            </a:r>
            <a:r>
              <a:rPr lang="en-US" baseline="0" dirty="0" smtClean="0"/>
              <a:t> did consume sometime</a:t>
            </a:r>
            <a:endParaRPr lang="en-US" dirty="0"/>
          </a:p>
        </p:txBody>
      </p:sp>
      <p:sp>
        <p:nvSpPr>
          <p:cNvPr id="4" name="Slide Number Placeholder 3"/>
          <p:cNvSpPr>
            <a:spLocks noGrp="1"/>
          </p:cNvSpPr>
          <p:nvPr>
            <p:ph type="sldNum" sz="quarter" idx="10"/>
          </p:nvPr>
        </p:nvSpPr>
        <p:spPr/>
        <p:txBody>
          <a:bodyPr/>
          <a:lstStyle/>
          <a:p>
            <a:fld id="{F50D4E75-BDB7-442F-A3E5-308BAAE3EA94}" type="slidenum">
              <a:rPr lang="en-US" smtClean="0"/>
              <a:pPr/>
              <a:t>18</a:t>
            </a:fld>
            <a:endParaRPr lang="en-US"/>
          </a:p>
        </p:txBody>
      </p:sp>
    </p:spTree>
    <p:extLst>
      <p:ext uri="{BB962C8B-B14F-4D97-AF65-F5344CB8AC3E}">
        <p14:creationId xmlns:p14="http://schemas.microsoft.com/office/powerpoint/2010/main" val="12650809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you sit down to write a talk about how automation has affected the accelerator operations you can for the most part make a quantitative analysis, but considering it’s affect on the operators knowledge is not even qualitative it’s more of a gut feeling. You can point to general examples that have been observed, but we aren’t in the habit of keep track how long something would take under different circumstances that don’t exist in your system. You perceive a reduction in process knowledge, and you believe that will negatively impact creativity and problem solving skills, but it’s not something that can be determined until it’s tested.</a:t>
            </a:r>
          </a:p>
          <a:p>
            <a:endParaRPr lang="en-US" sz="1200" kern="1200" dirty="0" smtClean="0">
              <a:solidFill>
                <a:schemeClr val="tx1"/>
              </a:solidFill>
              <a:effectLst/>
              <a:latin typeface="+mn-lt"/>
              <a:ea typeface="+mn-ea"/>
              <a:cs typeface="+mn-cs"/>
            </a:endParaRPr>
          </a:p>
          <a:p>
            <a:r>
              <a:rPr lang="en-US" dirty="0" smtClean="0"/>
              <a:t>The machine</a:t>
            </a:r>
            <a:r>
              <a:rPr lang="en-US" baseline="0" dirty="0" smtClean="0"/>
              <a:t> knowledge does declines.  It’s hard to learn how to compensate for a bad corrector or identify a quad steering problem if you haven’t spent time tuning. </a:t>
            </a:r>
          </a:p>
          <a:p>
            <a:endParaRPr lang="en-US" baseline="0" dirty="0" smtClean="0"/>
          </a:p>
          <a:p>
            <a:r>
              <a:rPr lang="en-US" baseline="0" dirty="0" smtClean="0"/>
              <a:t>It stunts the development of trouble shooting skills.</a:t>
            </a:r>
            <a:endParaRPr lang="en-US" dirty="0"/>
          </a:p>
        </p:txBody>
      </p:sp>
      <p:sp>
        <p:nvSpPr>
          <p:cNvPr id="4" name="Slide Number Placeholder 3"/>
          <p:cNvSpPr>
            <a:spLocks noGrp="1"/>
          </p:cNvSpPr>
          <p:nvPr>
            <p:ph type="sldNum" sz="quarter" idx="10"/>
          </p:nvPr>
        </p:nvSpPr>
        <p:spPr/>
        <p:txBody>
          <a:bodyPr/>
          <a:lstStyle/>
          <a:p>
            <a:fld id="{F50D4E75-BDB7-442F-A3E5-308BAAE3EA94}" type="slidenum">
              <a:rPr lang="en-US" smtClean="0"/>
              <a:pPr/>
              <a:t>19</a:t>
            </a:fld>
            <a:endParaRPr lang="en-US"/>
          </a:p>
        </p:txBody>
      </p:sp>
    </p:spTree>
    <p:extLst>
      <p:ext uri="{BB962C8B-B14F-4D97-AF65-F5344CB8AC3E}">
        <p14:creationId xmlns:p14="http://schemas.microsoft.com/office/powerpoint/2010/main" val="13713426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0D4E75-BDB7-442F-A3E5-308BAAE3EA94}" type="slidenum">
              <a:rPr lang="en-US" smtClean="0"/>
              <a:pPr/>
              <a:t>20</a:t>
            </a:fld>
            <a:endParaRPr lang="en-US"/>
          </a:p>
        </p:txBody>
      </p:sp>
    </p:spTree>
    <p:extLst>
      <p:ext uri="{BB962C8B-B14F-4D97-AF65-F5344CB8AC3E}">
        <p14:creationId xmlns:p14="http://schemas.microsoft.com/office/powerpoint/2010/main" val="13713426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Automation when it’s done correctly improves reliability, reduces human error, increases productivity, and is a necessity for complex operations. Generally the benefits outweigh the drawbacks, and with effort, attention and training Operations can nearly eliminate them. </a:t>
            </a:r>
          </a:p>
          <a:p>
            <a:endParaRPr lang="en-US" dirty="0"/>
          </a:p>
        </p:txBody>
      </p:sp>
      <p:sp>
        <p:nvSpPr>
          <p:cNvPr id="4" name="Slide Number Placeholder 3"/>
          <p:cNvSpPr>
            <a:spLocks noGrp="1"/>
          </p:cNvSpPr>
          <p:nvPr>
            <p:ph type="sldNum" sz="quarter" idx="10"/>
          </p:nvPr>
        </p:nvSpPr>
        <p:spPr/>
        <p:txBody>
          <a:bodyPr/>
          <a:lstStyle/>
          <a:p>
            <a:fld id="{F50D4E75-BDB7-442F-A3E5-308BAAE3EA94}" type="slidenum">
              <a:rPr lang="en-US" smtClean="0"/>
              <a:pPr/>
              <a:t>21</a:t>
            </a:fld>
            <a:endParaRPr lang="en-US"/>
          </a:p>
        </p:txBody>
      </p:sp>
    </p:spTree>
    <p:extLst>
      <p:ext uri="{BB962C8B-B14F-4D97-AF65-F5344CB8AC3E}">
        <p14:creationId xmlns:p14="http://schemas.microsoft.com/office/powerpoint/2010/main" val="3559064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I will present examples of system automation that has evolved at Fermi lab over the past 12 years of operation. In that time we provided proton beam fixed target facility, for neutrino production at two separate neutrino experiments and for anti-proton production (stacking). After 40 min of anti-proton production, the anti-proton source delivered anti-protons to the anti-proton storage ring (stashing). Finally protons are loaded into the </a:t>
            </a:r>
            <a:r>
              <a:rPr lang="en-US" sz="1200" kern="1200" dirty="0" err="1" smtClean="0">
                <a:solidFill>
                  <a:schemeClr val="tx1"/>
                </a:solidFill>
                <a:latin typeface="+mn-lt"/>
                <a:ea typeface="+mn-ea"/>
                <a:cs typeface="+mn-cs"/>
              </a:rPr>
              <a:t>tevatron</a:t>
            </a:r>
            <a:r>
              <a:rPr lang="en-US" sz="1200" kern="1200" dirty="0" smtClean="0">
                <a:solidFill>
                  <a:schemeClr val="tx1"/>
                </a:solidFill>
                <a:latin typeface="+mn-lt"/>
                <a:ea typeface="+mn-ea"/>
                <a:cs typeface="+mn-cs"/>
              </a:rPr>
              <a:t> and anti-protons are transferred from the recycler to the </a:t>
            </a:r>
            <a:r>
              <a:rPr lang="en-US" sz="1200" kern="1200" dirty="0" err="1" smtClean="0">
                <a:solidFill>
                  <a:schemeClr val="tx1"/>
                </a:solidFill>
                <a:latin typeface="+mn-lt"/>
                <a:ea typeface="+mn-ea"/>
                <a:cs typeface="+mn-cs"/>
              </a:rPr>
              <a:t>tevatron</a:t>
            </a:r>
            <a:r>
              <a:rPr lang="en-US" sz="1200" kern="1200" dirty="0" smtClean="0">
                <a:solidFill>
                  <a:schemeClr val="tx1"/>
                </a:solidFill>
                <a:latin typeface="+mn-lt"/>
                <a:ea typeface="+mn-ea"/>
                <a:cs typeface="+mn-cs"/>
              </a:rPr>
              <a:t> to establish colliding beams. </a:t>
            </a:r>
          </a:p>
          <a:p>
            <a:endParaRPr lang="en-US" dirty="0"/>
          </a:p>
        </p:txBody>
      </p:sp>
      <p:sp>
        <p:nvSpPr>
          <p:cNvPr id="4" name="Slide Number Placeholder 3"/>
          <p:cNvSpPr>
            <a:spLocks noGrp="1"/>
          </p:cNvSpPr>
          <p:nvPr>
            <p:ph type="sldNum" sz="quarter" idx="10"/>
          </p:nvPr>
        </p:nvSpPr>
        <p:spPr/>
        <p:txBody>
          <a:bodyPr/>
          <a:lstStyle/>
          <a:p>
            <a:fld id="{F50D4E75-BDB7-442F-A3E5-308BAAE3EA94}" type="slidenum">
              <a:rPr lang="en-US" smtClean="0"/>
              <a:pPr/>
              <a:t>5</a:t>
            </a:fld>
            <a:endParaRPr lang="en-US"/>
          </a:p>
        </p:txBody>
      </p:sp>
    </p:spTree>
    <p:extLst>
      <p:ext uri="{BB962C8B-B14F-4D97-AF65-F5344CB8AC3E}">
        <p14:creationId xmlns:p14="http://schemas.microsoft.com/office/powerpoint/2010/main" val="16864350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The</a:t>
            </a:r>
            <a:r>
              <a:rPr lang="en-US" sz="1200" kern="1200" baseline="0" dirty="0" smtClean="0">
                <a:solidFill>
                  <a:schemeClr val="tx1"/>
                </a:solidFill>
                <a:latin typeface="+mn-lt"/>
                <a:ea typeface="+mn-ea"/>
                <a:cs typeface="+mn-cs"/>
              </a:rPr>
              <a:t> numbers that I showed were where we ended up. But to get there required r</a:t>
            </a:r>
            <a:r>
              <a:rPr lang="en-US" sz="1200" kern="1200" dirty="0" smtClean="0">
                <a:solidFill>
                  <a:schemeClr val="tx1"/>
                </a:solidFill>
                <a:latin typeface="+mn-lt"/>
                <a:ea typeface="+mn-ea"/>
                <a:cs typeface="+mn-cs"/>
              </a:rPr>
              <a:t>educing time spent in</a:t>
            </a:r>
            <a:r>
              <a:rPr lang="en-US" sz="1200" kern="1200" baseline="0" dirty="0" smtClean="0">
                <a:solidFill>
                  <a:schemeClr val="tx1"/>
                </a:solidFill>
                <a:latin typeface="+mn-lt"/>
                <a:ea typeface="+mn-ea"/>
                <a:cs typeface="+mn-cs"/>
              </a:rPr>
              <a:t> shot set up, and minimizing the effects of anti-proton transfers on both </a:t>
            </a:r>
            <a:r>
              <a:rPr lang="en-US" sz="1200" kern="1200" baseline="0" dirty="0" err="1" smtClean="0">
                <a:solidFill>
                  <a:schemeClr val="tx1"/>
                </a:solidFill>
                <a:latin typeface="+mn-lt"/>
                <a:ea typeface="+mn-ea"/>
                <a:cs typeface="+mn-cs"/>
              </a:rPr>
              <a:t>pbar</a:t>
            </a:r>
            <a:r>
              <a:rPr lang="en-US" sz="1200" kern="1200" baseline="0" dirty="0" smtClean="0">
                <a:solidFill>
                  <a:schemeClr val="tx1"/>
                </a:solidFill>
                <a:latin typeface="+mn-lt"/>
                <a:ea typeface="+mn-ea"/>
                <a:cs typeface="+mn-cs"/>
              </a:rPr>
              <a:t> and neutrino production. As well as changing modes quickly and efficiently. Maximize useful store hours, and keep the other users satisfied (relatively). The first step was better accelerator coordination.</a:t>
            </a:r>
            <a:endParaRPr lang="en-US" sz="120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50D4E75-BDB7-442F-A3E5-308BAAE3EA94}" type="slidenum">
              <a:rPr lang="en-US" smtClean="0"/>
              <a:pPr/>
              <a:t>6</a:t>
            </a:fld>
            <a:endParaRPr lang="en-US"/>
          </a:p>
        </p:txBody>
      </p:sp>
    </p:spTree>
    <p:extLst>
      <p:ext uri="{BB962C8B-B14F-4D97-AF65-F5344CB8AC3E}">
        <p14:creationId xmlns:p14="http://schemas.microsoft.com/office/powerpoint/2010/main" val="324364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TLG gets an </a:t>
            </a:r>
            <a:r>
              <a:rPr lang="en-US" dirty="0" err="1" smtClean="0"/>
              <a:t>overhall</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F50D4E75-BDB7-442F-A3E5-308BAAE3EA94}" type="slidenum">
              <a:rPr lang="en-US" smtClean="0"/>
              <a:pPr/>
              <a:t>7</a:t>
            </a:fld>
            <a:endParaRPr lang="en-US"/>
          </a:p>
        </p:txBody>
      </p:sp>
    </p:spTree>
    <p:extLst>
      <p:ext uri="{BB962C8B-B14F-4D97-AF65-F5344CB8AC3E}">
        <p14:creationId xmlns:p14="http://schemas.microsoft.com/office/powerpoint/2010/main" val="2317331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State Devices to coordinat</a:t>
            </a:r>
            <a:r>
              <a:rPr lang="en-US" baseline="0" dirty="0" smtClean="0"/>
              <a:t>e </a:t>
            </a:r>
            <a:endParaRPr lang="en-US" dirty="0"/>
          </a:p>
        </p:txBody>
      </p:sp>
      <p:sp>
        <p:nvSpPr>
          <p:cNvPr id="4" name="Slide Number Placeholder 3"/>
          <p:cNvSpPr>
            <a:spLocks noGrp="1"/>
          </p:cNvSpPr>
          <p:nvPr>
            <p:ph type="sldNum" sz="quarter" idx="10"/>
          </p:nvPr>
        </p:nvSpPr>
        <p:spPr/>
        <p:txBody>
          <a:bodyPr/>
          <a:lstStyle/>
          <a:p>
            <a:fld id="{F50D4E75-BDB7-442F-A3E5-308BAAE3EA94}" type="slidenum">
              <a:rPr lang="en-US" smtClean="0"/>
              <a:pPr/>
              <a:t>8</a:t>
            </a:fld>
            <a:endParaRPr lang="en-US"/>
          </a:p>
        </p:txBody>
      </p:sp>
    </p:spTree>
    <p:extLst>
      <p:ext uri="{BB962C8B-B14F-4D97-AF65-F5344CB8AC3E}">
        <p14:creationId xmlns:p14="http://schemas.microsoft.com/office/powerpoint/2010/main" val="1686500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Shot set up </a:t>
            </a:r>
            <a:endParaRPr lang="en-US" dirty="0"/>
          </a:p>
        </p:txBody>
      </p:sp>
      <p:sp>
        <p:nvSpPr>
          <p:cNvPr id="4" name="Slide Number Placeholder 3"/>
          <p:cNvSpPr>
            <a:spLocks noGrp="1"/>
          </p:cNvSpPr>
          <p:nvPr>
            <p:ph type="sldNum" sz="quarter" idx="10"/>
          </p:nvPr>
        </p:nvSpPr>
        <p:spPr/>
        <p:txBody>
          <a:bodyPr/>
          <a:lstStyle/>
          <a:p>
            <a:fld id="{F50D4E75-BDB7-442F-A3E5-308BAAE3EA94}" type="slidenum">
              <a:rPr lang="en-US" smtClean="0"/>
              <a:pPr/>
              <a:t>10</a:t>
            </a:fld>
            <a:endParaRPr lang="en-US"/>
          </a:p>
        </p:txBody>
      </p:sp>
    </p:spTree>
    <p:extLst>
      <p:ext uri="{BB962C8B-B14F-4D97-AF65-F5344CB8AC3E}">
        <p14:creationId xmlns:p14="http://schemas.microsoft.com/office/powerpoint/2010/main" val="1478191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Stacking</a:t>
            </a:r>
            <a:r>
              <a:rPr lang="en-US" baseline="0" dirty="0" smtClean="0"/>
              <a:t> was more of an art before implementing auto tune beam lines and cooling regulation. Unfortunately art is sometimes in the eye of the beholder. </a:t>
            </a:r>
            <a:endParaRPr lang="en-US" dirty="0"/>
          </a:p>
        </p:txBody>
      </p:sp>
      <p:sp>
        <p:nvSpPr>
          <p:cNvPr id="4" name="Slide Number Placeholder 3"/>
          <p:cNvSpPr>
            <a:spLocks noGrp="1"/>
          </p:cNvSpPr>
          <p:nvPr>
            <p:ph type="sldNum" sz="quarter" idx="10"/>
          </p:nvPr>
        </p:nvSpPr>
        <p:spPr/>
        <p:txBody>
          <a:bodyPr/>
          <a:lstStyle/>
          <a:p>
            <a:fld id="{F50D4E75-BDB7-442F-A3E5-308BAAE3EA94}" type="slidenum">
              <a:rPr lang="en-US" smtClean="0"/>
              <a:pPr/>
              <a:t>13</a:t>
            </a:fld>
            <a:endParaRPr lang="en-US"/>
          </a:p>
        </p:txBody>
      </p:sp>
    </p:spTree>
    <p:extLst>
      <p:ext uri="{BB962C8B-B14F-4D97-AF65-F5344CB8AC3E}">
        <p14:creationId xmlns:p14="http://schemas.microsoft.com/office/powerpoint/2010/main" val="147819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mtClean="0"/>
              <a:t>Not all</a:t>
            </a:r>
            <a:r>
              <a:rPr lang="en-US" baseline="0" smtClean="0"/>
              <a:t> due to automation, but it was a contributing factor</a:t>
            </a:r>
            <a:endParaRPr lang="en-US" dirty="0"/>
          </a:p>
        </p:txBody>
      </p:sp>
      <p:sp>
        <p:nvSpPr>
          <p:cNvPr id="4" name="Slide Number Placeholder 3"/>
          <p:cNvSpPr>
            <a:spLocks noGrp="1"/>
          </p:cNvSpPr>
          <p:nvPr>
            <p:ph type="sldNum" sz="quarter" idx="10"/>
          </p:nvPr>
        </p:nvSpPr>
        <p:spPr/>
        <p:txBody>
          <a:bodyPr/>
          <a:lstStyle/>
          <a:p>
            <a:fld id="{F50D4E75-BDB7-442F-A3E5-308BAAE3EA94}" type="slidenum">
              <a:rPr lang="en-US" smtClean="0"/>
              <a:pPr/>
              <a:t>15</a:t>
            </a:fld>
            <a:endParaRPr lang="en-US"/>
          </a:p>
        </p:txBody>
      </p:sp>
    </p:spTree>
    <p:extLst>
      <p:ext uri="{BB962C8B-B14F-4D97-AF65-F5344CB8AC3E}">
        <p14:creationId xmlns:p14="http://schemas.microsoft.com/office/powerpoint/2010/main" val="42893074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Collider</a:t>
            </a:r>
            <a:r>
              <a:rPr lang="en-US" baseline="0" dirty="0" smtClean="0"/>
              <a:t> and </a:t>
            </a:r>
            <a:r>
              <a:rPr lang="en-US" baseline="0" dirty="0" err="1" smtClean="0"/>
              <a:t>pbar</a:t>
            </a:r>
            <a:r>
              <a:rPr lang="en-US" baseline="0" dirty="0" smtClean="0"/>
              <a:t> did consume sometime</a:t>
            </a:r>
            <a:endParaRPr lang="en-US" dirty="0"/>
          </a:p>
        </p:txBody>
      </p:sp>
      <p:sp>
        <p:nvSpPr>
          <p:cNvPr id="4" name="Slide Number Placeholder 3"/>
          <p:cNvSpPr>
            <a:spLocks noGrp="1"/>
          </p:cNvSpPr>
          <p:nvPr>
            <p:ph type="sldNum" sz="quarter" idx="10"/>
          </p:nvPr>
        </p:nvSpPr>
        <p:spPr/>
        <p:txBody>
          <a:bodyPr/>
          <a:lstStyle/>
          <a:p>
            <a:fld id="{F50D4E75-BDB7-442F-A3E5-308BAAE3EA94}" type="slidenum">
              <a:rPr lang="en-US" smtClean="0"/>
              <a:pPr/>
              <a:t>16</a:t>
            </a:fld>
            <a:endParaRPr lang="en-US"/>
          </a:p>
        </p:txBody>
      </p:sp>
    </p:spTree>
    <p:extLst>
      <p:ext uri="{BB962C8B-B14F-4D97-AF65-F5344CB8AC3E}">
        <p14:creationId xmlns:p14="http://schemas.microsoft.com/office/powerpoint/2010/main" val="126508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CA1E452C-208F-488C-B92E-F1BCB6612024}" type="datetime1">
              <a:rPr lang="en-US" smtClean="0"/>
              <a:pPr/>
              <a:t>8/7/2012</a:t>
            </a:fld>
            <a:endParaRPr lang="en-US"/>
          </a:p>
        </p:txBody>
      </p:sp>
      <p:sp>
        <p:nvSpPr>
          <p:cNvPr id="17" name="Footer Placeholder 16"/>
          <p:cNvSpPr>
            <a:spLocks noGrp="1"/>
          </p:cNvSpPr>
          <p:nvPr>
            <p:ph type="ftr" sz="quarter" idx="11"/>
          </p:nvPr>
        </p:nvSpPr>
        <p:spPr/>
        <p:txBody>
          <a:bodyPr/>
          <a:lstStyle/>
          <a:p>
            <a:r>
              <a:rPr lang="en-US" smtClean="0"/>
              <a:t>Automation Session : WAO2012</a:t>
            </a:r>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BF756651-B3A5-4EF4-9EF0-6ECF3C83F2BD}"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B609AEA-5394-4900-A95F-D757AF7ADA49}" type="datetime1">
              <a:rPr lang="en-US" smtClean="0"/>
              <a:pPr/>
              <a:t>8/7/2012</a:t>
            </a:fld>
            <a:endParaRPr lang="en-US"/>
          </a:p>
        </p:txBody>
      </p:sp>
      <p:sp>
        <p:nvSpPr>
          <p:cNvPr id="5" name="Footer Placeholder 4"/>
          <p:cNvSpPr>
            <a:spLocks noGrp="1"/>
          </p:cNvSpPr>
          <p:nvPr>
            <p:ph type="ftr" sz="quarter" idx="11"/>
          </p:nvPr>
        </p:nvSpPr>
        <p:spPr/>
        <p:txBody>
          <a:bodyPr/>
          <a:lstStyle/>
          <a:p>
            <a:r>
              <a:rPr lang="en-US" smtClean="0"/>
              <a:t>Automation Session : WAO2012</a:t>
            </a:r>
            <a:endParaRPr lang="en-US"/>
          </a:p>
        </p:txBody>
      </p:sp>
      <p:sp>
        <p:nvSpPr>
          <p:cNvPr id="6" name="Slide Number Placeholder 5"/>
          <p:cNvSpPr>
            <a:spLocks noGrp="1"/>
          </p:cNvSpPr>
          <p:nvPr>
            <p:ph type="sldNum" sz="quarter" idx="12"/>
          </p:nvPr>
        </p:nvSpPr>
        <p:spPr/>
        <p:txBody>
          <a:bodyPr/>
          <a:lstStyle/>
          <a:p>
            <a:fld id="{BF756651-B3A5-4EF4-9EF0-6ECF3C83F2BD}"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692509B-B885-4C4C-9DD4-89015ED0EC4D}" type="datetime1">
              <a:rPr lang="en-US" smtClean="0"/>
              <a:pPr/>
              <a:t>8/7/2012</a:t>
            </a:fld>
            <a:endParaRPr lang="en-US"/>
          </a:p>
        </p:txBody>
      </p:sp>
      <p:sp>
        <p:nvSpPr>
          <p:cNvPr id="5" name="Footer Placeholder 4"/>
          <p:cNvSpPr>
            <a:spLocks noGrp="1"/>
          </p:cNvSpPr>
          <p:nvPr>
            <p:ph type="ftr" sz="quarter" idx="11"/>
          </p:nvPr>
        </p:nvSpPr>
        <p:spPr/>
        <p:txBody>
          <a:bodyPr/>
          <a:lstStyle/>
          <a:p>
            <a:r>
              <a:rPr lang="en-US" smtClean="0"/>
              <a:t>Automation Session : WAO2012</a:t>
            </a:r>
            <a:endParaRPr lang="en-US"/>
          </a:p>
        </p:txBody>
      </p:sp>
      <p:sp>
        <p:nvSpPr>
          <p:cNvPr id="6" name="Slide Number Placeholder 5"/>
          <p:cNvSpPr>
            <a:spLocks noGrp="1"/>
          </p:cNvSpPr>
          <p:nvPr>
            <p:ph type="sldNum" sz="quarter" idx="12"/>
          </p:nvPr>
        </p:nvSpPr>
        <p:spPr/>
        <p:txBody>
          <a:bodyPr/>
          <a:lstStyle/>
          <a:p>
            <a:fld id="{BF756651-B3A5-4EF4-9EF0-6ECF3C83F2BD}" type="slidenum">
              <a:rPr lang="en-US" smtClean="0"/>
              <a:pPr/>
              <a:t>‹#›</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9F366BF0-9E13-4494-9CB4-418BF4321DA8}" type="datetime1">
              <a:rPr lang="en-US" smtClean="0"/>
              <a:pPr/>
              <a:t>8/7/2012</a:t>
            </a:fld>
            <a:endParaRPr lang="en-US"/>
          </a:p>
        </p:txBody>
      </p:sp>
      <p:sp>
        <p:nvSpPr>
          <p:cNvPr id="5" name="Footer Placeholder 4"/>
          <p:cNvSpPr>
            <a:spLocks noGrp="1"/>
          </p:cNvSpPr>
          <p:nvPr>
            <p:ph type="ftr" sz="quarter" idx="11"/>
          </p:nvPr>
        </p:nvSpPr>
        <p:spPr/>
        <p:txBody>
          <a:bodyPr/>
          <a:lstStyle/>
          <a:p>
            <a:r>
              <a:rPr lang="en-US" smtClean="0"/>
              <a:t>Automation Session : WAO2012</a:t>
            </a:r>
            <a:endParaRPr lang="en-US"/>
          </a:p>
        </p:txBody>
      </p:sp>
      <p:sp>
        <p:nvSpPr>
          <p:cNvPr id="6" name="Slide Number Placeholder 5"/>
          <p:cNvSpPr>
            <a:spLocks noGrp="1"/>
          </p:cNvSpPr>
          <p:nvPr>
            <p:ph type="sldNum" sz="quarter" idx="12"/>
          </p:nvPr>
        </p:nvSpPr>
        <p:spPr/>
        <p:txBody>
          <a:bodyPr/>
          <a:lstStyle/>
          <a:p>
            <a:fld id="{BF756651-B3A5-4EF4-9EF0-6ECF3C83F2BD}"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FE23A9B1-EA6A-4B2E-BC16-DBCFC9BFDCC2}" type="datetime1">
              <a:rPr lang="en-US" smtClean="0"/>
              <a:pPr/>
              <a:t>8/7/2012</a:t>
            </a:fld>
            <a:endParaRPr lang="en-US"/>
          </a:p>
        </p:txBody>
      </p:sp>
      <p:sp>
        <p:nvSpPr>
          <p:cNvPr id="5" name="Footer Placeholder 4"/>
          <p:cNvSpPr>
            <a:spLocks noGrp="1"/>
          </p:cNvSpPr>
          <p:nvPr>
            <p:ph type="ftr" sz="quarter" idx="11"/>
          </p:nvPr>
        </p:nvSpPr>
        <p:spPr>
          <a:xfrm>
            <a:off x="800100" y="6172200"/>
            <a:ext cx="4000500" cy="457200"/>
          </a:xfrm>
        </p:spPr>
        <p:txBody>
          <a:bodyPr/>
          <a:lstStyle/>
          <a:p>
            <a:r>
              <a:rPr lang="en-US" smtClean="0"/>
              <a:t>Automation Session : WAO2012</a:t>
            </a:r>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BF756651-B3A5-4EF4-9EF0-6ECF3C83F2BD}"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ECD4D9BE-2195-4A04-95AB-82A9FFEA6689}" type="datetime1">
              <a:rPr lang="en-US" smtClean="0"/>
              <a:pPr/>
              <a:t>8/7/2012</a:t>
            </a:fld>
            <a:endParaRPr lang="en-US"/>
          </a:p>
        </p:txBody>
      </p:sp>
      <p:sp>
        <p:nvSpPr>
          <p:cNvPr id="6" name="Footer Placeholder 5"/>
          <p:cNvSpPr>
            <a:spLocks noGrp="1"/>
          </p:cNvSpPr>
          <p:nvPr>
            <p:ph type="ftr" sz="quarter" idx="11"/>
          </p:nvPr>
        </p:nvSpPr>
        <p:spPr/>
        <p:txBody>
          <a:bodyPr/>
          <a:lstStyle/>
          <a:p>
            <a:r>
              <a:rPr lang="en-US" smtClean="0"/>
              <a:t>Automation Session : WAO2012</a:t>
            </a:r>
            <a:endParaRPr lang="en-US"/>
          </a:p>
        </p:txBody>
      </p:sp>
      <p:sp>
        <p:nvSpPr>
          <p:cNvPr id="7" name="Slide Number Placeholder 6"/>
          <p:cNvSpPr>
            <a:spLocks noGrp="1"/>
          </p:cNvSpPr>
          <p:nvPr>
            <p:ph type="sldNum" sz="quarter" idx="12"/>
          </p:nvPr>
        </p:nvSpPr>
        <p:spPr/>
        <p:txBody>
          <a:bodyPr/>
          <a:lstStyle/>
          <a:p>
            <a:fld id="{BF756651-B3A5-4EF4-9EF0-6ECF3C83F2BD}"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E94BE8B-B4D4-4BE0-B993-DAA57C2DBDD9}" type="datetime1">
              <a:rPr lang="en-US" smtClean="0"/>
              <a:pPr/>
              <a:t>8/7/2012</a:t>
            </a:fld>
            <a:endParaRPr lang="en-US"/>
          </a:p>
        </p:txBody>
      </p:sp>
      <p:sp>
        <p:nvSpPr>
          <p:cNvPr id="8" name="Footer Placeholder 7"/>
          <p:cNvSpPr>
            <a:spLocks noGrp="1"/>
          </p:cNvSpPr>
          <p:nvPr>
            <p:ph type="ftr" sz="quarter" idx="11"/>
          </p:nvPr>
        </p:nvSpPr>
        <p:spPr/>
        <p:txBody>
          <a:bodyPr/>
          <a:lstStyle/>
          <a:p>
            <a:r>
              <a:rPr lang="en-US" smtClean="0"/>
              <a:t>Automation Session : WAO2012</a:t>
            </a:r>
            <a:endParaRPr lang="en-US"/>
          </a:p>
        </p:txBody>
      </p:sp>
      <p:sp>
        <p:nvSpPr>
          <p:cNvPr id="9" name="Slide Number Placeholder 8"/>
          <p:cNvSpPr>
            <a:spLocks noGrp="1"/>
          </p:cNvSpPr>
          <p:nvPr>
            <p:ph type="sldNum" sz="quarter" idx="12"/>
          </p:nvPr>
        </p:nvSpPr>
        <p:spPr/>
        <p:txBody>
          <a:bodyPr/>
          <a:lstStyle/>
          <a:p>
            <a:fld id="{BF756651-B3A5-4EF4-9EF0-6ECF3C83F2BD}"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DA1688B-BB1F-4931-B19E-41796E526FE5}" type="datetime1">
              <a:rPr lang="en-US" smtClean="0"/>
              <a:pPr/>
              <a:t>8/7/2012</a:t>
            </a:fld>
            <a:endParaRPr lang="en-US"/>
          </a:p>
        </p:txBody>
      </p:sp>
      <p:sp>
        <p:nvSpPr>
          <p:cNvPr id="4" name="Footer Placeholder 3"/>
          <p:cNvSpPr>
            <a:spLocks noGrp="1"/>
          </p:cNvSpPr>
          <p:nvPr>
            <p:ph type="ftr" sz="quarter" idx="11"/>
          </p:nvPr>
        </p:nvSpPr>
        <p:spPr/>
        <p:txBody>
          <a:bodyPr/>
          <a:lstStyle/>
          <a:p>
            <a:r>
              <a:rPr lang="en-US" smtClean="0"/>
              <a:t>Automation Session : WAO2012</a:t>
            </a:r>
            <a:endParaRPr lang="en-US"/>
          </a:p>
        </p:txBody>
      </p:sp>
      <p:sp>
        <p:nvSpPr>
          <p:cNvPr id="5" name="Slide Number Placeholder 4"/>
          <p:cNvSpPr>
            <a:spLocks noGrp="1"/>
          </p:cNvSpPr>
          <p:nvPr>
            <p:ph type="sldNum" sz="quarter" idx="12"/>
          </p:nvPr>
        </p:nvSpPr>
        <p:spPr/>
        <p:txBody>
          <a:bodyPr/>
          <a:lstStyle/>
          <a:p>
            <a:fld id="{BF756651-B3A5-4EF4-9EF0-6ECF3C83F2BD}"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DFCC0A-DA99-427E-B2D1-EF130985014A}" type="datetime1">
              <a:rPr lang="en-US" smtClean="0"/>
              <a:pPr/>
              <a:t>8/7/2012</a:t>
            </a:fld>
            <a:endParaRPr lang="en-US"/>
          </a:p>
        </p:txBody>
      </p:sp>
      <p:sp>
        <p:nvSpPr>
          <p:cNvPr id="3" name="Footer Placeholder 2"/>
          <p:cNvSpPr>
            <a:spLocks noGrp="1"/>
          </p:cNvSpPr>
          <p:nvPr>
            <p:ph type="ftr" sz="quarter" idx="11"/>
          </p:nvPr>
        </p:nvSpPr>
        <p:spPr/>
        <p:txBody>
          <a:bodyPr/>
          <a:lstStyle/>
          <a:p>
            <a:r>
              <a:rPr lang="en-US" smtClean="0"/>
              <a:t>Automation Session : WAO2012</a:t>
            </a:r>
            <a:endParaRPr lang="en-US"/>
          </a:p>
        </p:txBody>
      </p:sp>
      <p:sp>
        <p:nvSpPr>
          <p:cNvPr id="4" name="Slide Number Placeholder 3"/>
          <p:cNvSpPr>
            <a:spLocks noGrp="1"/>
          </p:cNvSpPr>
          <p:nvPr>
            <p:ph type="sldNum" sz="quarter" idx="12"/>
          </p:nvPr>
        </p:nvSpPr>
        <p:spPr/>
        <p:txBody>
          <a:bodyPr/>
          <a:lstStyle/>
          <a:p>
            <a:fld id="{BF756651-B3A5-4EF4-9EF0-6ECF3C83F2BD}"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CCDF86E-2037-40F2-8CE6-119486FA8C5A}" type="datetime1">
              <a:rPr lang="en-US" smtClean="0"/>
              <a:pPr/>
              <a:t>8/7/2012</a:t>
            </a:fld>
            <a:endParaRPr lang="en-US"/>
          </a:p>
        </p:txBody>
      </p:sp>
      <p:sp>
        <p:nvSpPr>
          <p:cNvPr id="6" name="Footer Placeholder 5"/>
          <p:cNvSpPr>
            <a:spLocks noGrp="1"/>
          </p:cNvSpPr>
          <p:nvPr>
            <p:ph type="ftr" sz="quarter" idx="11"/>
          </p:nvPr>
        </p:nvSpPr>
        <p:spPr/>
        <p:txBody>
          <a:bodyPr/>
          <a:lstStyle/>
          <a:p>
            <a:r>
              <a:rPr lang="en-US" smtClean="0"/>
              <a:t>Automation Session : WAO2012</a:t>
            </a:r>
            <a:endParaRPr lang="en-US"/>
          </a:p>
        </p:txBody>
      </p:sp>
      <p:sp>
        <p:nvSpPr>
          <p:cNvPr id="7" name="Slide Number Placeholder 6"/>
          <p:cNvSpPr>
            <a:spLocks noGrp="1"/>
          </p:cNvSpPr>
          <p:nvPr>
            <p:ph type="sldNum" sz="quarter" idx="12"/>
          </p:nvPr>
        </p:nvSpPr>
        <p:spPr/>
        <p:txBody>
          <a:bodyPr/>
          <a:lstStyle/>
          <a:p>
            <a:fld id="{BF756651-B3A5-4EF4-9EF0-6ECF3C83F2BD}"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AC077D1-7A3A-42F8-B525-08F0CC74B8DB}" type="datetime1">
              <a:rPr lang="en-US" smtClean="0"/>
              <a:pPr/>
              <a:t>8/7/2012</a:t>
            </a:fld>
            <a:endParaRPr lang="en-US"/>
          </a:p>
        </p:txBody>
      </p:sp>
      <p:sp>
        <p:nvSpPr>
          <p:cNvPr id="6" name="Footer Placeholder 5"/>
          <p:cNvSpPr>
            <a:spLocks noGrp="1"/>
          </p:cNvSpPr>
          <p:nvPr>
            <p:ph type="ftr" sz="quarter" idx="11"/>
          </p:nvPr>
        </p:nvSpPr>
        <p:spPr>
          <a:xfrm>
            <a:off x="914400" y="6172200"/>
            <a:ext cx="3886200" cy="457200"/>
          </a:xfrm>
        </p:spPr>
        <p:txBody>
          <a:bodyPr/>
          <a:lstStyle/>
          <a:p>
            <a:r>
              <a:rPr lang="en-US" smtClean="0"/>
              <a:t>Automation Session : WAO2012</a:t>
            </a:r>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BF756651-B3A5-4EF4-9EF0-6ECF3C83F2BD}"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5DF76702-BD28-46E1-A3C7-B5BC40C8072A}" type="datetime1">
              <a:rPr lang="en-US" smtClean="0"/>
              <a:pPr/>
              <a:t>8/7/2012</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r>
              <a:rPr lang="en-US" smtClean="0"/>
              <a:t>Automation Session : WAO2012</a:t>
            </a:r>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BF756651-B3A5-4EF4-9EF0-6ECF3C83F2B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fade/>
  </p:transition>
  <p:hf hdr="0" dt="0"/>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gif"/><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www.merriam-webster.com/dictionary/automatically"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8.gif"/></Relationships>
</file>

<file path=ppt/slides/_rels/slide9.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9.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dirty="0" smtClean="0"/>
              <a:t>Check lists to mouse clicks</a:t>
            </a:r>
            <a:endParaRPr lang="en-US" dirty="0"/>
          </a:p>
        </p:txBody>
      </p:sp>
      <p:sp>
        <p:nvSpPr>
          <p:cNvPr id="5" name="Footer Placeholder 4"/>
          <p:cNvSpPr>
            <a:spLocks noGrp="1"/>
          </p:cNvSpPr>
          <p:nvPr>
            <p:ph type="ftr" sz="quarter" idx="11"/>
          </p:nvPr>
        </p:nvSpPr>
        <p:spPr/>
        <p:txBody>
          <a:bodyPr/>
          <a:lstStyle/>
          <a:p>
            <a:r>
              <a:rPr lang="en-US" smtClean="0"/>
              <a:t>Automation Session : WAO2012</a:t>
            </a:r>
            <a:endParaRPr lang="en-US"/>
          </a:p>
        </p:txBody>
      </p:sp>
      <p:sp>
        <p:nvSpPr>
          <p:cNvPr id="6" name="Slide Number Placeholder 5"/>
          <p:cNvSpPr>
            <a:spLocks noGrp="1"/>
          </p:cNvSpPr>
          <p:nvPr>
            <p:ph type="sldNum" sz="quarter" idx="12"/>
          </p:nvPr>
        </p:nvSpPr>
        <p:spPr/>
        <p:txBody>
          <a:bodyPr/>
          <a:lstStyle/>
          <a:p>
            <a:fld id="{BF756651-B3A5-4EF4-9EF0-6ECF3C83F2BD}" type="slidenum">
              <a:rPr lang="en-US" smtClean="0"/>
              <a:pPr/>
              <a:t>1</a:t>
            </a:fld>
            <a:endParaRPr lang="en-US"/>
          </a:p>
        </p:txBody>
      </p:sp>
      <p:sp>
        <p:nvSpPr>
          <p:cNvPr id="2" name="Title 1"/>
          <p:cNvSpPr>
            <a:spLocks noGrp="1"/>
          </p:cNvSpPr>
          <p:nvPr>
            <p:ph type="ctrTitle"/>
          </p:nvPr>
        </p:nvSpPr>
        <p:spPr/>
        <p:txBody>
          <a:bodyPr/>
          <a:lstStyle/>
          <a:p>
            <a:r>
              <a:rPr lang="en-US" dirty="0">
                <a:ln w="18415" cmpd="sng">
                  <a:solidFill>
                    <a:srgbClr val="FFFFFF"/>
                  </a:solidFill>
                  <a:prstDash val="solid"/>
                </a:ln>
                <a:effectLst>
                  <a:outerShdw blurRad="63500" dir="3600000" algn="tl" rotWithShape="0">
                    <a:srgbClr val="000000">
                      <a:alpha val="70000"/>
                    </a:srgbClr>
                  </a:outerShdw>
                </a:effectLst>
              </a:rPr>
              <a:t>Automation of Operations at Fermilab</a:t>
            </a:r>
          </a:p>
        </p:txBody>
      </p:sp>
      <p:sp>
        <p:nvSpPr>
          <p:cNvPr id="4" name="Rectangle 3"/>
          <p:cNvSpPr/>
          <p:nvPr/>
        </p:nvSpPr>
        <p:spPr>
          <a:xfrm>
            <a:off x="2190142" y="5380952"/>
            <a:ext cx="4572000" cy="54864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spAutoFit/>
          </a:bodyPr>
          <a:lstStyle/>
          <a:p>
            <a:r>
              <a:rPr lang="en-US" sz="900" dirty="0" smtClean="0"/>
              <a:t>The Fermi National Accelerator Laboratory is a U.S. Department of Energy (DOE) research laboratory, operated under DOE contract by Fermi Research Alliance (LLC), a joint partnership of the University of Chicago and the Universities Research Association (URA).</a:t>
            </a:r>
            <a:endParaRPr lang="en-US" sz="900" dirty="0"/>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Collider Automation</a:t>
            </a:r>
          </a:p>
        </p:txBody>
      </p:sp>
      <p:sp>
        <p:nvSpPr>
          <p:cNvPr id="7" name="Text Placeholder 6"/>
          <p:cNvSpPr>
            <a:spLocks noGrp="1"/>
          </p:cNvSpPr>
          <p:nvPr>
            <p:ph type="body" idx="1"/>
          </p:nvPr>
        </p:nvSpPr>
        <p:spPr/>
        <p:txBody>
          <a:bodyPr/>
          <a:lstStyle/>
          <a:p>
            <a:r>
              <a:rPr lang="en-US" dirty="0" smtClean="0"/>
              <a:t>Focus on reducing the shot set up time, and build some tools to be proactive and increase productivity.</a:t>
            </a:r>
            <a:endParaRPr lang="en-US" dirty="0"/>
          </a:p>
        </p:txBody>
      </p:sp>
      <p:sp>
        <p:nvSpPr>
          <p:cNvPr id="3" name="Footer Placeholder 2"/>
          <p:cNvSpPr>
            <a:spLocks noGrp="1"/>
          </p:cNvSpPr>
          <p:nvPr>
            <p:ph type="ftr" sz="quarter" idx="11"/>
          </p:nvPr>
        </p:nvSpPr>
        <p:spPr/>
        <p:txBody>
          <a:bodyPr/>
          <a:lstStyle/>
          <a:p>
            <a:r>
              <a:rPr lang="en-US" smtClean="0"/>
              <a:t>Automation Session : WAO2012</a:t>
            </a:r>
            <a:endParaRPr lang="en-US"/>
          </a:p>
        </p:txBody>
      </p:sp>
      <p:sp>
        <p:nvSpPr>
          <p:cNvPr id="4" name="Slide Number Placeholder 3"/>
          <p:cNvSpPr>
            <a:spLocks noGrp="1"/>
          </p:cNvSpPr>
          <p:nvPr>
            <p:ph type="sldNum" sz="quarter" idx="12"/>
          </p:nvPr>
        </p:nvSpPr>
        <p:spPr/>
        <p:txBody>
          <a:bodyPr/>
          <a:lstStyle/>
          <a:p>
            <a:fld id="{BF756651-B3A5-4EF4-9EF0-6ECF3C83F2BD}" type="slidenum">
              <a:rPr lang="en-US" smtClean="0"/>
              <a:pPr/>
              <a:t>10</a:t>
            </a:fld>
            <a:endParaRPr lang="en-US"/>
          </a:p>
        </p:txBody>
      </p:sp>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Collider Automation</a:t>
            </a:r>
            <a:endParaRPr lang="en-US" dirty="0"/>
          </a:p>
        </p:txBody>
      </p:sp>
      <p:sp>
        <p:nvSpPr>
          <p:cNvPr id="3" name="Footer Placeholder 2"/>
          <p:cNvSpPr>
            <a:spLocks noGrp="1"/>
          </p:cNvSpPr>
          <p:nvPr>
            <p:ph type="ftr" sz="quarter" idx="11"/>
          </p:nvPr>
        </p:nvSpPr>
        <p:spPr/>
        <p:txBody>
          <a:bodyPr/>
          <a:lstStyle/>
          <a:p>
            <a:r>
              <a:rPr lang="en-US" smtClean="0"/>
              <a:t>Automation Session : WAO2012</a:t>
            </a:r>
            <a:endParaRPr lang="en-US"/>
          </a:p>
        </p:txBody>
      </p:sp>
      <p:sp>
        <p:nvSpPr>
          <p:cNvPr id="4" name="Slide Number Placeholder 3"/>
          <p:cNvSpPr>
            <a:spLocks noGrp="1"/>
          </p:cNvSpPr>
          <p:nvPr>
            <p:ph type="sldNum" sz="quarter" idx="12"/>
          </p:nvPr>
        </p:nvSpPr>
        <p:spPr/>
        <p:txBody>
          <a:bodyPr/>
          <a:lstStyle/>
          <a:p>
            <a:fld id="{BF756651-B3A5-4EF4-9EF0-6ECF3C83F2BD}" type="slidenum">
              <a:rPr lang="en-US" smtClean="0"/>
              <a:pPr/>
              <a:t>11</a:t>
            </a:fld>
            <a:endParaRPr lang="en-US"/>
          </a:p>
        </p:txBody>
      </p:sp>
      <p:sp>
        <p:nvSpPr>
          <p:cNvPr id="5" name="Content Placeholder 4"/>
          <p:cNvSpPr>
            <a:spLocks noGrp="1"/>
          </p:cNvSpPr>
          <p:nvPr>
            <p:ph sz="quarter" idx="1"/>
          </p:nvPr>
        </p:nvSpPr>
        <p:spPr>
          <a:xfrm>
            <a:off x="914400" y="1447800"/>
            <a:ext cx="3892492" cy="4572000"/>
          </a:xfrm>
        </p:spPr>
        <p:txBody>
          <a:bodyPr>
            <a:normAutofit fontScale="77500" lnSpcReduction="20000"/>
          </a:bodyPr>
          <a:lstStyle/>
          <a:p>
            <a:r>
              <a:rPr lang="en-US" dirty="0" smtClean="0"/>
              <a:t>Automated Injection Closure program</a:t>
            </a:r>
          </a:p>
          <a:p>
            <a:pPr lvl="1"/>
            <a:r>
              <a:rPr lang="en-US" dirty="0" smtClean="0"/>
              <a:t>Forward and Reverse injection</a:t>
            </a:r>
          </a:p>
          <a:p>
            <a:r>
              <a:rPr lang="en-US" dirty="0" smtClean="0"/>
              <a:t>Tune Tracker (PPLL)</a:t>
            </a:r>
          </a:p>
          <a:p>
            <a:pPr lvl="1"/>
            <a:r>
              <a:rPr lang="en-US" dirty="0" smtClean="0"/>
              <a:t>Provided continuous measurement of </a:t>
            </a:r>
            <a:r>
              <a:rPr lang="en-US" dirty="0" err="1" smtClean="0"/>
              <a:t>Tev</a:t>
            </a:r>
            <a:r>
              <a:rPr lang="en-US" dirty="0" smtClean="0"/>
              <a:t> tunes during tune up, ramp and squeeze </a:t>
            </a:r>
          </a:p>
          <a:p>
            <a:pPr lvl="1"/>
            <a:r>
              <a:rPr lang="en-US" dirty="0" smtClean="0"/>
              <a:t>Monitor tune drift during the store</a:t>
            </a:r>
          </a:p>
          <a:p>
            <a:pPr lvl="2"/>
            <a:r>
              <a:rPr lang="en-US" dirty="0" smtClean="0"/>
              <a:t>Alarmed when out of tolerance</a:t>
            </a:r>
          </a:p>
          <a:p>
            <a:pPr lvl="2"/>
            <a:r>
              <a:rPr lang="en-US" dirty="0" smtClean="0"/>
              <a:t>Manual Correction </a:t>
            </a:r>
          </a:p>
          <a:p>
            <a:pPr lvl="2"/>
            <a:r>
              <a:rPr lang="en-US" dirty="0" smtClean="0"/>
              <a:t>Improved response time to maintain stable tunes throughout the store</a:t>
            </a:r>
          </a:p>
          <a:p>
            <a:r>
              <a:rPr lang="en-US" dirty="0" smtClean="0"/>
              <a:t>Chromaticity Tracker</a:t>
            </a:r>
          </a:p>
          <a:p>
            <a:pPr lvl="1"/>
            <a:r>
              <a:rPr lang="en-US" dirty="0"/>
              <a:t>Auto Chromaticity Measurement </a:t>
            </a:r>
            <a:r>
              <a:rPr lang="en-US" dirty="0" smtClean="0"/>
              <a:t>Program</a:t>
            </a:r>
          </a:p>
          <a:p>
            <a:pPr lvl="2"/>
            <a:r>
              <a:rPr lang="en-US" dirty="0" smtClean="0"/>
              <a:t>Set </a:t>
            </a:r>
            <a:r>
              <a:rPr lang="en-US" dirty="0"/>
              <a:t>the </a:t>
            </a:r>
            <a:r>
              <a:rPr lang="en-US" dirty="0" err="1" smtClean="0"/>
              <a:t>chromaticities</a:t>
            </a:r>
            <a:r>
              <a:rPr lang="en-US" dirty="0" smtClean="0"/>
              <a:t>, and coupling for </a:t>
            </a:r>
            <a:r>
              <a:rPr lang="en-US" dirty="0" err="1"/>
              <a:t>Tevatron</a:t>
            </a:r>
            <a:r>
              <a:rPr lang="en-US" dirty="0"/>
              <a:t> Shot </a:t>
            </a:r>
            <a:r>
              <a:rPr lang="en-US" dirty="0" smtClean="0"/>
              <a:t>setup</a:t>
            </a:r>
          </a:p>
          <a:p>
            <a:pPr lvl="1"/>
            <a:endParaRPr lang="en-US" dirty="0"/>
          </a:p>
        </p:txBody>
      </p:sp>
      <p:pic>
        <p:nvPicPr>
          <p:cNvPr id="6" name="Picture 5" descr="machlog (1).gif"/>
          <p:cNvPicPr>
            <a:picLocks noChangeAspect="1"/>
          </p:cNvPicPr>
          <p:nvPr/>
        </p:nvPicPr>
        <p:blipFill>
          <a:blip r:embed="rId2" cstate="print"/>
          <a:stretch>
            <a:fillRect/>
          </a:stretch>
        </p:blipFill>
        <p:spPr>
          <a:xfrm>
            <a:off x="5888547" y="998990"/>
            <a:ext cx="2369015" cy="1895212"/>
          </a:xfrm>
          <a:prstGeom prst="rect">
            <a:avLst/>
          </a:prstGeom>
          <a:ln>
            <a:noFill/>
          </a:ln>
          <a:effectLst>
            <a:outerShdw blurRad="292100" dist="139700" dir="2700000" algn="tl" rotWithShape="0">
              <a:srgbClr val="333333">
                <a:alpha val="65000"/>
              </a:srgbClr>
            </a:outerShdw>
          </a:effectLst>
        </p:spPr>
      </p:pic>
      <p:pic>
        <p:nvPicPr>
          <p:cNvPr id="7" name="Picture 6" descr="machlog (6).gif"/>
          <p:cNvPicPr>
            <a:picLocks noChangeAspect="1"/>
          </p:cNvPicPr>
          <p:nvPr/>
        </p:nvPicPr>
        <p:blipFill>
          <a:blip r:embed="rId3" cstate="print"/>
          <a:srcRect l="4862" t="17704" r="13532" b="2480"/>
          <a:stretch>
            <a:fillRect/>
          </a:stretch>
        </p:blipFill>
        <p:spPr>
          <a:xfrm>
            <a:off x="4787311" y="2827090"/>
            <a:ext cx="2519500" cy="1971413"/>
          </a:xfrm>
          <a:prstGeom prst="rect">
            <a:avLst/>
          </a:prstGeom>
          <a:ln>
            <a:noFill/>
          </a:ln>
          <a:effectLst>
            <a:outerShdw blurRad="292100" dist="139700" dir="2700000" algn="tl" rotWithShape="0">
              <a:srgbClr val="333333">
                <a:alpha val="65000"/>
              </a:srgbClr>
            </a:outerShdw>
          </a:effectLst>
        </p:spPr>
      </p:pic>
      <p:pic>
        <p:nvPicPr>
          <p:cNvPr id="8" name="Picture 7" descr="machlog.gif"/>
          <p:cNvPicPr>
            <a:picLocks noChangeAspect="1"/>
          </p:cNvPicPr>
          <p:nvPr/>
        </p:nvPicPr>
        <p:blipFill>
          <a:blip r:embed="rId4" cstate="print"/>
          <a:srcRect r="43945"/>
          <a:stretch>
            <a:fillRect/>
          </a:stretch>
        </p:blipFill>
        <p:spPr>
          <a:xfrm>
            <a:off x="6661619" y="4136472"/>
            <a:ext cx="1433758" cy="20462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93821681"/>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Collider Automation</a:t>
            </a:r>
            <a:endParaRPr lang="en-US" dirty="0"/>
          </a:p>
        </p:txBody>
      </p:sp>
      <p:sp>
        <p:nvSpPr>
          <p:cNvPr id="3" name="Footer Placeholder 2"/>
          <p:cNvSpPr>
            <a:spLocks noGrp="1"/>
          </p:cNvSpPr>
          <p:nvPr>
            <p:ph type="ftr" sz="quarter" idx="11"/>
          </p:nvPr>
        </p:nvSpPr>
        <p:spPr/>
        <p:txBody>
          <a:bodyPr/>
          <a:lstStyle/>
          <a:p>
            <a:r>
              <a:rPr lang="en-US" smtClean="0"/>
              <a:t>Automation Session : WAO2012</a:t>
            </a:r>
            <a:endParaRPr lang="en-US"/>
          </a:p>
        </p:txBody>
      </p:sp>
      <p:sp>
        <p:nvSpPr>
          <p:cNvPr id="4" name="Slide Number Placeholder 3"/>
          <p:cNvSpPr>
            <a:spLocks noGrp="1"/>
          </p:cNvSpPr>
          <p:nvPr>
            <p:ph type="sldNum" sz="quarter" idx="12"/>
          </p:nvPr>
        </p:nvSpPr>
        <p:spPr/>
        <p:txBody>
          <a:bodyPr/>
          <a:lstStyle/>
          <a:p>
            <a:fld id="{BF756651-B3A5-4EF4-9EF0-6ECF3C83F2BD}" type="slidenum">
              <a:rPr lang="en-US" smtClean="0"/>
              <a:pPr/>
              <a:t>12</a:t>
            </a:fld>
            <a:endParaRPr lang="en-US"/>
          </a:p>
        </p:txBody>
      </p:sp>
      <p:sp>
        <p:nvSpPr>
          <p:cNvPr id="5" name="Content Placeholder 4"/>
          <p:cNvSpPr>
            <a:spLocks noGrp="1"/>
          </p:cNvSpPr>
          <p:nvPr>
            <p:ph sz="quarter" idx="1"/>
          </p:nvPr>
        </p:nvSpPr>
        <p:spPr>
          <a:xfrm>
            <a:off x="914400" y="1447800"/>
            <a:ext cx="3892492" cy="4572000"/>
          </a:xfrm>
        </p:spPr>
        <p:txBody>
          <a:bodyPr>
            <a:normAutofit fontScale="85000" lnSpcReduction="20000"/>
          </a:bodyPr>
          <a:lstStyle/>
          <a:p>
            <a:r>
              <a:rPr lang="en-US" dirty="0" smtClean="0"/>
              <a:t>Automated Collimators to remove halo at IP</a:t>
            </a:r>
          </a:p>
          <a:p>
            <a:pPr lvl="1"/>
            <a:r>
              <a:rPr lang="en-US" dirty="0" smtClean="0"/>
              <a:t>Beam intensity and loss monitor feedback</a:t>
            </a:r>
          </a:p>
          <a:p>
            <a:pPr lvl="1"/>
            <a:r>
              <a:rPr lang="en-US" dirty="0" smtClean="0"/>
              <a:t>Reduced time from 30 to 10 min.</a:t>
            </a:r>
          </a:p>
          <a:p>
            <a:r>
              <a:rPr lang="en-US" dirty="0" smtClean="0"/>
              <a:t>Orbit Stabilization Program</a:t>
            </a:r>
          </a:p>
          <a:p>
            <a:pPr lvl="1"/>
            <a:r>
              <a:rPr lang="en-US" dirty="0" smtClean="0"/>
              <a:t>Orbit </a:t>
            </a:r>
            <a:r>
              <a:rPr lang="en-US" dirty="0"/>
              <a:t>smoothed to a reference orbit file one time at </a:t>
            </a:r>
            <a:r>
              <a:rPr lang="en-US" dirty="0" err="1"/>
              <a:t>lowbeta</a:t>
            </a:r>
            <a:r>
              <a:rPr lang="en-US" dirty="0"/>
              <a:t>, at </a:t>
            </a:r>
            <a:r>
              <a:rPr lang="en-US" dirty="0" err="1"/>
              <a:t>Int</a:t>
            </a:r>
            <a:r>
              <a:rPr lang="en-US" dirty="0"/>
              <a:t> collisions and at the end of a store.</a:t>
            </a:r>
          </a:p>
          <a:p>
            <a:pPr lvl="1"/>
            <a:r>
              <a:rPr lang="en-US" dirty="0" smtClean="0"/>
              <a:t>During a store, corrects </a:t>
            </a:r>
            <a:r>
              <a:rPr lang="en-US" dirty="0"/>
              <a:t>the orbit every 30 sec</a:t>
            </a:r>
            <a:r>
              <a:rPr lang="en-US" dirty="0" smtClean="0"/>
              <a:t>.</a:t>
            </a:r>
          </a:p>
          <a:p>
            <a:pPr lvl="1"/>
            <a:r>
              <a:rPr lang="en-US" dirty="0" smtClean="0"/>
              <a:t>Implemented to correct orbit drift due to environmental factors and corrector failures. </a:t>
            </a:r>
          </a:p>
          <a:p>
            <a:pPr lvl="1"/>
            <a:endParaRPr lang="en-US" dirty="0"/>
          </a:p>
          <a:p>
            <a:pPr lvl="4"/>
            <a:endParaRPr lang="en-US" dirty="0" smtClean="0"/>
          </a:p>
          <a:p>
            <a:endParaRPr lang="en-US" dirty="0" smtClean="0"/>
          </a:p>
          <a:p>
            <a:pPr lvl="1"/>
            <a:endParaRPr lang="en-US" dirty="0" smtClean="0"/>
          </a:p>
          <a:p>
            <a:pPr lvl="1"/>
            <a:endParaRPr lang="en-US" dirty="0"/>
          </a:p>
        </p:txBody>
      </p:sp>
      <p:pic>
        <p:nvPicPr>
          <p:cNvPr id="6" name="Picture 5"/>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4" t="5343" r="845" b="1340"/>
          <a:stretch/>
        </p:blipFill>
        <p:spPr bwMode="auto">
          <a:xfrm>
            <a:off x="5391374" y="4133848"/>
            <a:ext cx="2975195" cy="2377440"/>
          </a:xfrm>
          <a:prstGeom prst="rect">
            <a:avLst/>
          </a:prstGeom>
          <a:ln>
            <a:noFill/>
          </a:ln>
          <a:effectLst>
            <a:outerShdw blurRad="292100" dist="139700" dir="2700000" algn="tl" rotWithShape="0">
              <a:srgbClr val="333333">
                <a:alpha val="65000"/>
              </a:srgbClr>
            </a:outerShdw>
          </a:effectLst>
        </p:spPr>
      </p:pic>
      <p:grpSp>
        <p:nvGrpSpPr>
          <p:cNvPr id="16" name="Group 15"/>
          <p:cNvGrpSpPr/>
          <p:nvPr/>
        </p:nvGrpSpPr>
        <p:grpSpPr>
          <a:xfrm>
            <a:off x="5377343" y="1445624"/>
            <a:ext cx="3003259" cy="2357307"/>
            <a:chOff x="838200" y="1143000"/>
            <a:chExt cx="5943600" cy="4754563"/>
          </a:xfrm>
        </p:grpSpPr>
        <p:pic>
          <p:nvPicPr>
            <p:cNvPr id="11" name="Picture 4" descr="gxpa_2_hammer"/>
            <p:cNvPicPr>
              <a:picLocks noChangeAspect="1" noChangeArrowheads="1"/>
            </p:cNvPicPr>
            <p:nvPr/>
          </p:nvPicPr>
          <p:blipFill>
            <a:blip r:embed="rId3" cstate="print"/>
            <a:srcRect/>
            <a:stretch>
              <a:fillRect/>
            </a:stretch>
          </p:blipFill>
          <p:spPr bwMode="auto">
            <a:xfrm>
              <a:off x="838200" y="1143000"/>
              <a:ext cx="5943600" cy="4754563"/>
            </a:xfrm>
            <a:prstGeom prst="rect">
              <a:avLst/>
            </a:prstGeom>
            <a:ln>
              <a:noFill/>
            </a:ln>
            <a:effectLst>
              <a:outerShdw blurRad="292100" dist="139700" dir="2700000" algn="tl" rotWithShape="0">
                <a:srgbClr val="333333">
                  <a:alpha val="65000"/>
                </a:srgbClr>
              </a:outerShdw>
            </a:effectLst>
          </p:spPr>
        </p:pic>
        <p:sp>
          <p:nvSpPr>
            <p:cNvPr id="12" name="Text Box 5"/>
            <p:cNvSpPr txBox="1">
              <a:spLocks noChangeArrowheads="1"/>
            </p:cNvSpPr>
            <p:nvPr/>
          </p:nvSpPr>
          <p:spPr bwMode="auto">
            <a:xfrm>
              <a:off x="2209800" y="3048000"/>
              <a:ext cx="2884367" cy="434539"/>
            </a:xfrm>
            <a:prstGeom prst="rect">
              <a:avLst/>
            </a:prstGeom>
            <a:noFill/>
            <a:ln w="9525">
              <a:noFill/>
              <a:miter lim="800000"/>
              <a:headEnd/>
              <a:tailEnd/>
            </a:ln>
            <a:effectLst/>
          </p:spPr>
          <p:txBody>
            <a:bodyPr wrap="none">
              <a:spAutoFit/>
            </a:bodyPr>
            <a:lstStyle/>
            <a:p>
              <a:pPr algn="l" eaLnBrk="0" hangingPunct="0"/>
              <a:r>
                <a:rPr lang="en-US" sz="800" dirty="0">
                  <a:solidFill>
                    <a:srgbClr val="FF0000"/>
                  </a:solidFill>
                  <a:latin typeface="Times New Roman" pitchFamily="18" charset="0"/>
                </a:rPr>
                <a:t>Proton bunched beam intensity</a:t>
              </a:r>
            </a:p>
          </p:txBody>
        </p:sp>
        <p:sp>
          <p:nvSpPr>
            <p:cNvPr id="13" name="Rectangle 6"/>
            <p:cNvSpPr>
              <a:spLocks noChangeArrowheads="1"/>
            </p:cNvSpPr>
            <p:nvPr/>
          </p:nvSpPr>
          <p:spPr bwMode="auto">
            <a:xfrm>
              <a:off x="2057400" y="3515357"/>
              <a:ext cx="2713056" cy="434539"/>
            </a:xfrm>
            <a:prstGeom prst="rect">
              <a:avLst/>
            </a:prstGeom>
            <a:noFill/>
            <a:ln w="9525">
              <a:noFill/>
              <a:miter lim="800000"/>
              <a:headEnd/>
              <a:tailEnd/>
            </a:ln>
            <a:effectLst/>
          </p:spPr>
          <p:txBody>
            <a:bodyPr wrap="none">
              <a:spAutoFit/>
            </a:bodyPr>
            <a:lstStyle/>
            <a:p>
              <a:pPr algn="l" eaLnBrk="0" hangingPunct="0"/>
              <a:r>
                <a:rPr lang="en-US" sz="800" dirty="0" err="1">
                  <a:solidFill>
                    <a:srgbClr val="009900"/>
                  </a:solidFill>
                  <a:latin typeface="Times New Roman" pitchFamily="18" charset="0"/>
                </a:rPr>
                <a:t>Pbar</a:t>
              </a:r>
              <a:r>
                <a:rPr lang="en-US" sz="800" dirty="0">
                  <a:solidFill>
                    <a:srgbClr val="009900"/>
                  </a:solidFill>
                  <a:latin typeface="Times New Roman" pitchFamily="18" charset="0"/>
                </a:rPr>
                <a:t> bunched beam intensity</a:t>
              </a:r>
            </a:p>
          </p:txBody>
        </p:sp>
        <p:sp>
          <p:nvSpPr>
            <p:cNvPr id="14" name="Text Box 7"/>
            <p:cNvSpPr txBox="1">
              <a:spLocks noChangeArrowheads="1"/>
            </p:cNvSpPr>
            <p:nvPr/>
          </p:nvSpPr>
          <p:spPr bwMode="auto">
            <a:xfrm>
              <a:off x="2590799" y="4267200"/>
              <a:ext cx="1618572" cy="434539"/>
            </a:xfrm>
            <a:prstGeom prst="rect">
              <a:avLst/>
            </a:prstGeom>
            <a:noFill/>
            <a:ln w="9525">
              <a:noFill/>
              <a:miter lim="800000"/>
              <a:headEnd/>
              <a:tailEnd/>
            </a:ln>
            <a:effectLst/>
          </p:spPr>
          <p:txBody>
            <a:bodyPr wrap="none">
              <a:spAutoFit/>
            </a:bodyPr>
            <a:lstStyle/>
            <a:p>
              <a:pPr algn="l" eaLnBrk="0" hangingPunct="0"/>
              <a:r>
                <a:rPr lang="en-US" sz="800" dirty="0">
                  <a:solidFill>
                    <a:srgbClr val="00FFFF"/>
                  </a:solidFill>
                  <a:latin typeface="Times New Roman" pitchFamily="18" charset="0"/>
                </a:rPr>
                <a:t>F49 local BLM</a:t>
              </a:r>
            </a:p>
          </p:txBody>
        </p:sp>
        <p:sp>
          <p:nvSpPr>
            <p:cNvPr id="15" name="Rectangle 8"/>
            <p:cNvSpPr>
              <a:spLocks noChangeArrowheads="1"/>
            </p:cNvSpPr>
            <p:nvPr/>
          </p:nvSpPr>
          <p:spPr bwMode="auto">
            <a:xfrm>
              <a:off x="4800601" y="2971800"/>
              <a:ext cx="1650296" cy="434539"/>
            </a:xfrm>
            <a:prstGeom prst="rect">
              <a:avLst/>
            </a:prstGeom>
            <a:noFill/>
            <a:ln w="9525">
              <a:noFill/>
              <a:miter lim="800000"/>
              <a:headEnd/>
              <a:tailEnd/>
            </a:ln>
            <a:effectLst/>
          </p:spPr>
          <p:txBody>
            <a:bodyPr wrap="none">
              <a:spAutoFit/>
            </a:bodyPr>
            <a:lstStyle/>
            <a:p>
              <a:pPr algn="l" eaLnBrk="0" hangingPunct="0"/>
              <a:r>
                <a:rPr lang="en-US" sz="800" dirty="0">
                  <a:solidFill>
                    <a:srgbClr val="FFCC00"/>
                  </a:solidFill>
                  <a:latin typeface="Times New Roman" pitchFamily="18" charset="0"/>
                </a:rPr>
                <a:t>D49 local BLM</a:t>
              </a:r>
            </a:p>
          </p:txBody>
        </p:sp>
      </p:grpSp>
    </p:spTree>
    <p:extLst>
      <p:ext uri="{BB962C8B-B14F-4D97-AF65-F5344CB8AC3E}">
        <p14:creationId xmlns:p14="http://schemas.microsoft.com/office/powerpoint/2010/main" val="1265927561"/>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Anti-Proton Automation</a:t>
            </a:r>
          </a:p>
        </p:txBody>
      </p:sp>
      <p:sp>
        <p:nvSpPr>
          <p:cNvPr id="7" name="Text Placeholder 6"/>
          <p:cNvSpPr>
            <a:spLocks noGrp="1"/>
          </p:cNvSpPr>
          <p:nvPr>
            <p:ph type="body" idx="1"/>
          </p:nvPr>
        </p:nvSpPr>
        <p:spPr/>
        <p:txBody>
          <a:bodyPr/>
          <a:lstStyle/>
          <a:p>
            <a:r>
              <a:rPr lang="en-US" dirty="0" smtClean="0"/>
              <a:t>Increase the repeatability and consistency of the beam conditions for the anti-protons. Normalize the results with automation.</a:t>
            </a:r>
            <a:endParaRPr lang="en-US" dirty="0"/>
          </a:p>
        </p:txBody>
      </p:sp>
      <p:sp>
        <p:nvSpPr>
          <p:cNvPr id="3" name="Footer Placeholder 2"/>
          <p:cNvSpPr>
            <a:spLocks noGrp="1"/>
          </p:cNvSpPr>
          <p:nvPr>
            <p:ph type="ftr" sz="quarter" idx="11"/>
          </p:nvPr>
        </p:nvSpPr>
        <p:spPr/>
        <p:txBody>
          <a:bodyPr/>
          <a:lstStyle/>
          <a:p>
            <a:r>
              <a:rPr lang="en-US" smtClean="0"/>
              <a:t>Automation Session : WAO2012</a:t>
            </a:r>
            <a:endParaRPr lang="en-US"/>
          </a:p>
        </p:txBody>
      </p:sp>
      <p:sp>
        <p:nvSpPr>
          <p:cNvPr id="4" name="Slide Number Placeholder 3"/>
          <p:cNvSpPr>
            <a:spLocks noGrp="1"/>
          </p:cNvSpPr>
          <p:nvPr>
            <p:ph type="sldNum" sz="quarter" idx="12"/>
          </p:nvPr>
        </p:nvSpPr>
        <p:spPr/>
        <p:txBody>
          <a:bodyPr/>
          <a:lstStyle/>
          <a:p>
            <a:fld id="{BF756651-B3A5-4EF4-9EF0-6ECF3C83F2BD}" type="slidenum">
              <a:rPr lang="en-US" smtClean="0"/>
              <a:pPr/>
              <a:t>13</a:t>
            </a:fld>
            <a:endParaRPr lang="en-US"/>
          </a:p>
        </p:txBody>
      </p:sp>
    </p:spTree>
    <p:extLst>
      <p:ext uri="{BB962C8B-B14F-4D97-AF65-F5344CB8AC3E}">
        <p14:creationId xmlns:p14="http://schemas.microsoft.com/office/powerpoint/2010/main" val="3899233589"/>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Anti-Proton Automation</a:t>
            </a:r>
            <a:endParaRPr lang="en-US" dirty="0"/>
          </a:p>
        </p:txBody>
      </p:sp>
      <p:sp>
        <p:nvSpPr>
          <p:cNvPr id="3" name="Footer Placeholder 2"/>
          <p:cNvSpPr>
            <a:spLocks noGrp="1"/>
          </p:cNvSpPr>
          <p:nvPr>
            <p:ph type="ftr" sz="quarter" idx="11"/>
          </p:nvPr>
        </p:nvSpPr>
        <p:spPr/>
        <p:txBody>
          <a:bodyPr/>
          <a:lstStyle/>
          <a:p>
            <a:r>
              <a:rPr lang="en-US" smtClean="0"/>
              <a:t>Automation Session : WAO2012</a:t>
            </a:r>
            <a:endParaRPr lang="en-US"/>
          </a:p>
        </p:txBody>
      </p:sp>
      <p:sp>
        <p:nvSpPr>
          <p:cNvPr id="4" name="Slide Number Placeholder 3"/>
          <p:cNvSpPr>
            <a:spLocks noGrp="1"/>
          </p:cNvSpPr>
          <p:nvPr>
            <p:ph type="sldNum" sz="quarter" idx="12"/>
          </p:nvPr>
        </p:nvSpPr>
        <p:spPr/>
        <p:txBody>
          <a:bodyPr/>
          <a:lstStyle/>
          <a:p>
            <a:fld id="{BF756651-B3A5-4EF4-9EF0-6ECF3C83F2BD}" type="slidenum">
              <a:rPr lang="en-US" smtClean="0"/>
              <a:pPr/>
              <a:t>14</a:t>
            </a:fld>
            <a:endParaRPr lang="en-US"/>
          </a:p>
        </p:txBody>
      </p:sp>
      <p:sp>
        <p:nvSpPr>
          <p:cNvPr id="5" name="Content Placeholder 4"/>
          <p:cNvSpPr>
            <a:spLocks noGrp="1"/>
          </p:cNvSpPr>
          <p:nvPr>
            <p:ph sz="quarter" idx="1"/>
          </p:nvPr>
        </p:nvSpPr>
        <p:spPr>
          <a:xfrm>
            <a:off x="914400" y="1447800"/>
            <a:ext cx="3886200" cy="4572000"/>
          </a:xfrm>
        </p:spPr>
        <p:txBody>
          <a:bodyPr>
            <a:normAutofit fontScale="92500" lnSpcReduction="10000"/>
          </a:bodyPr>
          <a:lstStyle/>
          <a:p>
            <a:pPr lvl="0"/>
            <a:r>
              <a:rPr lang="en-US" dirty="0"/>
              <a:t>Beam Line Tuner </a:t>
            </a:r>
            <a:endParaRPr lang="en-US" dirty="0" smtClean="0"/>
          </a:p>
          <a:p>
            <a:pPr lvl="1"/>
            <a:r>
              <a:rPr lang="en-US" dirty="0" smtClean="0"/>
              <a:t>120 </a:t>
            </a:r>
            <a:r>
              <a:rPr lang="en-US" dirty="0" err="1" smtClean="0"/>
              <a:t>GeV</a:t>
            </a:r>
            <a:r>
              <a:rPr lang="en-US" dirty="0" smtClean="0"/>
              <a:t> proton trajectory in 3 </a:t>
            </a:r>
            <a:r>
              <a:rPr lang="en-US" dirty="0" err="1" smtClean="0"/>
              <a:t>beamlines</a:t>
            </a:r>
            <a:r>
              <a:rPr lang="en-US" dirty="0" smtClean="0"/>
              <a:t> prior to the </a:t>
            </a:r>
            <a:r>
              <a:rPr lang="en-US" dirty="0" err="1" smtClean="0"/>
              <a:t>Pbar</a:t>
            </a:r>
            <a:r>
              <a:rPr lang="en-US" dirty="0" smtClean="0"/>
              <a:t> target and 8 </a:t>
            </a:r>
            <a:r>
              <a:rPr lang="en-US" dirty="0" err="1" smtClean="0"/>
              <a:t>GeV</a:t>
            </a:r>
            <a:r>
              <a:rPr lang="en-US" dirty="0" smtClean="0"/>
              <a:t> secondary beam after the target. </a:t>
            </a:r>
          </a:p>
          <a:p>
            <a:pPr lvl="2"/>
            <a:r>
              <a:rPr lang="en-US" dirty="0" smtClean="0"/>
              <a:t>Replaced </a:t>
            </a:r>
            <a:r>
              <a:rPr lang="en-US" dirty="0"/>
              <a:t>Operators </a:t>
            </a:r>
            <a:r>
              <a:rPr lang="en-US" dirty="0" smtClean="0"/>
              <a:t>target tuning.</a:t>
            </a:r>
            <a:endParaRPr lang="en-US" dirty="0"/>
          </a:p>
          <a:p>
            <a:r>
              <a:rPr lang="en-US" dirty="0" err="1" smtClean="0"/>
              <a:t>Stacktail</a:t>
            </a:r>
            <a:r>
              <a:rPr lang="en-US" dirty="0" smtClean="0"/>
              <a:t> </a:t>
            </a:r>
            <a:r>
              <a:rPr lang="en-US" dirty="0"/>
              <a:t>Monitor</a:t>
            </a:r>
          </a:p>
          <a:p>
            <a:pPr lvl="1"/>
            <a:r>
              <a:rPr lang="en-US" dirty="0"/>
              <a:t>Regulates </a:t>
            </a:r>
            <a:r>
              <a:rPr lang="en-US" dirty="0" err="1"/>
              <a:t>stacktail</a:t>
            </a:r>
            <a:r>
              <a:rPr lang="en-US" dirty="0"/>
              <a:t> momentum cooling power </a:t>
            </a:r>
            <a:endParaRPr lang="en-US" dirty="0" smtClean="0"/>
          </a:p>
          <a:p>
            <a:r>
              <a:rPr lang="en-US" dirty="0" smtClean="0"/>
              <a:t>Core Babysitter</a:t>
            </a:r>
          </a:p>
          <a:p>
            <a:pPr lvl="1"/>
            <a:r>
              <a:rPr lang="en-US" dirty="0"/>
              <a:t>Core momentum cooling power regulation</a:t>
            </a:r>
          </a:p>
          <a:p>
            <a:pPr lvl="4"/>
            <a:endParaRPr lang="en-US" dirty="0" smtClean="0"/>
          </a:p>
          <a:p>
            <a:endParaRPr lang="en-US" dirty="0" smtClean="0"/>
          </a:p>
          <a:p>
            <a:pPr lvl="1"/>
            <a:endParaRPr lang="en-US" dirty="0" smtClean="0"/>
          </a:p>
          <a:p>
            <a:pPr lvl="1"/>
            <a:endParaRPr lang="en-US" dirty="0"/>
          </a:p>
        </p:txBody>
      </p:sp>
      <p:pic>
        <p:nvPicPr>
          <p:cNvPr id="6" name="Picture 5" descr="Picture2.png"/>
          <p:cNvPicPr preferRelativeResize="0">
            <a:picLocks/>
          </p:cNvPicPr>
          <p:nvPr/>
        </p:nvPicPr>
        <p:blipFill>
          <a:blip r:embed="rId2" cstate="print"/>
          <a:stretch>
            <a:fillRect/>
          </a:stretch>
        </p:blipFill>
        <p:spPr>
          <a:xfrm>
            <a:off x="5356045" y="1342365"/>
            <a:ext cx="3017520" cy="2377440"/>
          </a:xfrm>
          <a:prstGeom prst="rect">
            <a:avLst/>
          </a:prstGeom>
          <a:ln>
            <a:noFill/>
          </a:ln>
          <a:effectLst>
            <a:outerShdw blurRad="292100" dist="139700" dir="2700000" algn="tl" rotWithShape="0">
              <a:srgbClr val="333333">
                <a:alpha val="65000"/>
              </a:srgbClr>
            </a:outerShdw>
          </a:effectLst>
        </p:spPr>
      </p:pic>
      <p:pic>
        <p:nvPicPr>
          <p:cNvPr id="7" name="Picture 6"/>
          <p:cNvPicPr preferRelativeResize="0">
            <a:picLocks/>
          </p:cNvPicPr>
          <p:nvPr/>
        </p:nvPicPr>
        <p:blipFill rotWithShape="1">
          <a:blip r:embed="rId3" cstate="print">
            <a:extLst>
              <a:ext uri="{28A0092B-C50C-407E-A947-70E740481C1C}">
                <a14:useLocalDpi xmlns:a14="http://schemas.microsoft.com/office/drawing/2010/main" val="0"/>
              </a:ext>
            </a:extLst>
          </a:blip>
          <a:srcRect l="2248" t="5107" r="4240" b="2110"/>
          <a:stretch/>
        </p:blipFill>
        <p:spPr>
          <a:xfrm>
            <a:off x="5345522" y="3958242"/>
            <a:ext cx="3017520" cy="23774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87225100"/>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Results</a:t>
            </a:r>
            <a:endParaRPr lang="en-US" dirty="0"/>
          </a:p>
        </p:txBody>
      </p:sp>
      <p:sp>
        <p:nvSpPr>
          <p:cNvPr id="7" name="Text Placeholder 6"/>
          <p:cNvSpPr>
            <a:spLocks noGrp="1"/>
          </p:cNvSpPr>
          <p:nvPr>
            <p:ph type="body" idx="1"/>
          </p:nvPr>
        </p:nvSpPr>
        <p:spPr/>
        <p:txBody>
          <a:bodyPr/>
          <a:lstStyle/>
          <a:p>
            <a:r>
              <a:rPr lang="en-US" dirty="0" err="1" smtClean="0"/>
              <a:t>Pbar</a:t>
            </a:r>
            <a:r>
              <a:rPr lang="en-US" dirty="0" smtClean="0"/>
              <a:t> Transfer </a:t>
            </a:r>
            <a:endParaRPr lang="en-US" dirty="0"/>
          </a:p>
        </p:txBody>
      </p:sp>
      <p:sp>
        <p:nvSpPr>
          <p:cNvPr id="9" name="Text Placeholder 8"/>
          <p:cNvSpPr>
            <a:spLocks noGrp="1"/>
          </p:cNvSpPr>
          <p:nvPr>
            <p:ph type="body" sz="half" idx="3"/>
          </p:nvPr>
        </p:nvSpPr>
        <p:spPr/>
        <p:txBody>
          <a:bodyPr/>
          <a:lstStyle/>
          <a:p>
            <a:r>
              <a:rPr lang="en-US" dirty="0" err="1" smtClean="0"/>
              <a:t>Tevatron</a:t>
            </a:r>
            <a:r>
              <a:rPr lang="en-US" dirty="0" smtClean="0"/>
              <a:t> Shot Set Up</a:t>
            </a:r>
            <a:endParaRPr lang="en-US" dirty="0"/>
          </a:p>
        </p:txBody>
      </p:sp>
      <p:sp>
        <p:nvSpPr>
          <p:cNvPr id="3" name="Footer Placeholder 2"/>
          <p:cNvSpPr>
            <a:spLocks noGrp="1"/>
          </p:cNvSpPr>
          <p:nvPr>
            <p:ph type="ftr" sz="quarter" idx="11"/>
          </p:nvPr>
        </p:nvSpPr>
        <p:spPr/>
        <p:txBody>
          <a:bodyPr/>
          <a:lstStyle/>
          <a:p>
            <a:r>
              <a:rPr lang="en-US" smtClean="0"/>
              <a:t>Automation Session : WAO2012</a:t>
            </a:r>
            <a:endParaRPr lang="en-US"/>
          </a:p>
        </p:txBody>
      </p:sp>
      <p:sp>
        <p:nvSpPr>
          <p:cNvPr id="4" name="Slide Number Placeholder 3"/>
          <p:cNvSpPr>
            <a:spLocks noGrp="1"/>
          </p:cNvSpPr>
          <p:nvPr>
            <p:ph type="sldNum" sz="quarter" idx="12"/>
          </p:nvPr>
        </p:nvSpPr>
        <p:spPr/>
        <p:txBody>
          <a:bodyPr/>
          <a:lstStyle/>
          <a:p>
            <a:fld id="{BF756651-B3A5-4EF4-9EF0-6ECF3C83F2BD}" type="slidenum">
              <a:rPr lang="en-US" smtClean="0"/>
              <a:pPr/>
              <a:t>15</a:t>
            </a:fld>
            <a:endParaRPr lang="en-US"/>
          </a:p>
        </p:txBody>
      </p:sp>
      <p:pic>
        <p:nvPicPr>
          <p:cNvPr id="11" name="Content Placeholder 10"/>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73100" y="2559092"/>
            <a:ext cx="3896417" cy="2560320"/>
          </a:xfrm>
        </p:spPr>
      </p:pic>
      <p:pic>
        <p:nvPicPr>
          <p:cNvPr id="12" name="Content Placeholder 11"/>
          <p:cNvPicPr>
            <a:picLocks noGrp="1" noChangeAspect="1"/>
          </p:cNvPicPr>
          <p:nvPr>
            <p:ph sz="half" idx="4"/>
          </p:nvPr>
        </p:nvPicPr>
        <p:blipFill>
          <a:blip r:embed="rId4">
            <a:extLst>
              <a:ext uri="{28A0092B-C50C-407E-A947-70E740481C1C}">
                <a14:useLocalDpi xmlns:a14="http://schemas.microsoft.com/office/drawing/2010/main" val="0"/>
              </a:ext>
            </a:extLst>
          </a:blip>
          <a:stretch>
            <a:fillRect/>
          </a:stretch>
        </p:blipFill>
        <p:spPr>
          <a:xfrm>
            <a:off x="4508501" y="2559092"/>
            <a:ext cx="4267200" cy="2560320"/>
          </a:xfrm>
        </p:spPr>
      </p:pic>
    </p:spTree>
    <p:extLst>
      <p:ext uri="{BB962C8B-B14F-4D97-AF65-F5344CB8AC3E}">
        <p14:creationId xmlns:p14="http://schemas.microsoft.com/office/powerpoint/2010/main" val="3422752757"/>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Neutrino Production</a:t>
            </a:r>
          </a:p>
        </p:txBody>
      </p:sp>
      <p:sp>
        <p:nvSpPr>
          <p:cNvPr id="7" name="Text Placeholder 6"/>
          <p:cNvSpPr>
            <a:spLocks noGrp="1"/>
          </p:cNvSpPr>
          <p:nvPr>
            <p:ph type="body" idx="1"/>
          </p:nvPr>
        </p:nvSpPr>
        <p:spPr/>
        <p:txBody>
          <a:bodyPr/>
          <a:lstStyle/>
          <a:p>
            <a:r>
              <a:rPr lang="en-US" dirty="0" smtClean="0"/>
              <a:t>With all this collider and </a:t>
            </a:r>
            <a:r>
              <a:rPr lang="en-US" dirty="0" err="1" smtClean="0"/>
              <a:t>pbar</a:t>
            </a:r>
            <a:r>
              <a:rPr lang="en-US" dirty="0" smtClean="0"/>
              <a:t> production who has time to make neutrinos?</a:t>
            </a:r>
            <a:endParaRPr lang="en-US" dirty="0"/>
          </a:p>
        </p:txBody>
      </p:sp>
      <p:sp>
        <p:nvSpPr>
          <p:cNvPr id="3" name="Footer Placeholder 2"/>
          <p:cNvSpPr>
            <a:spLocks noGrp="1"/>
          </p:cNvSpPr>
          <p:nvPr>
            <p:ph type="ftr" sz="quarter" idx="11"/>
          </p:nvPr>
        </p:nvSpPr>
        <p:spPr/>
        <p:txBody>
          <a:bodyPr/>
          <a:lstStyle/>
          <a:p>
            <a:r>
              <a:rPr lang="en-US" smtClean="0"/>
              <a:t>Automation Session : WAO2012</a:t>
            </a:r>
            <a:endParaRPr lang="en-US"/>
          </a:p>
        </p:txBody>
      </p:sp>
      <p:sp>
        <p:nvSpPr>
          <p:cNvPr id="4" name="Slide Number Placeholder 3"/>
          <p:cNvSpPr>
            <a:spLocks noGrp="1"/>
          </p:cNvSpPr>
          <p:nvPr>
            <p:ph type="sldNum" sz="quarter" idx="12"/>
          </p:nvPr>
        </p:nvSpPr>
        <p:spPr/>
        <p:txBody>
          <a:bodyPr/>
          <a:lstStyle/>
          <a:p>
            <a:fld id="{BF756651-B3A5-4EF4-9EF0-6ECF3C83F2BD}" type="slidenum">
              <a:rPr lang="en-US" smtClean="0"/>
              <a:pPr/>
              <a:t>16</a:t>
            </a:fld>
            <a:endParaRPr lang="en-US"/>
          </a:p>
        </p:txBody>
      </p:sp>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85216" y="3839063"/>
            <a:ext cx="3017520"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5216" y="3851419"/>
            <a:ext cx="3017520" cy="2377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smtClean="0"/>
              <a:t>Neutrino Production</a:t>
            </a:r>
            <a:endParaRPr lang="en-US" dirty="0"/>
          </a:p>
        </p:txBody>
      </p:sp>
      <p:sp>
        <p:nvSpPr>
          <p:cNvPr id="3" name="Footer Placeholder 2"/>
          <p:cNvSpPr>
            <a:spLocks noGrp="1"/>
          </p:cNvSpPr>
          <p:nvPr>
            <p:ph type="ftr" sz="quarter" idx="11"/>
          </p:nvPr>
        </p:nvSpPr>
        <p:spPr/>
        <p:txBody>
          <a:bodyPr/>
          <a:lstStyle/>
          <a:p>
            <a:r>
              <a:rPr lang="en-US" smtClean="0"/>
              <a:t>Automation Session : WAO2012</a:t>
            </a:r>
            <a:endParaRPr lang="en-US"/>
          </a:p>
        </p:txBody>
      </p:sp>
      <p:sp>
        <p:nvSpPr>
          <p:cNvPr id="4" name="Slide Number Placeholder 3"/>
          <p:cNvSpPr>
            <a:spLocks noGrp="1"/>
          </p:cNvSpPr>
          <p:nvPr>
            <p:ph type="sldNum" sz="quarter" idx="12"/>
          </p:nvPr>
        </p:nvSpPr>
        <p:spPr/>
        <p:txBody>
          <a:bodyPr/>
          <a:lstStyle/>
          <a:p>
            <a:fld id="{BF756651-B3A5-4EF4-9EF0-6ECF3C83F2BD}" type="slidenum">
              <a:rPr lang="en-US" smtClean="0"/>
              <a:pPr/>
              <a:t>17</a:t>
            </a:fld>
            <a:endParaRPr lang="en-US"/>
          </a:p>
        </p:txBody>
      </p:sp>
      <p:sp>
        <p:nvSpPr>
          <p:cNvPr id="5" name="Content Placeholder 4"/>
          <p:cNvSpPr>
            <a:spLocks noGrp="1"/>
          </p:cNvSpPr>
          <p:nvPr>
            <p:ph sz="quarter" idx="1"/>
          </p:nvPr>
        </p:nvSpPr>
        <p:spPr>
          <a:xfrm>
            <a:off x="914400" y="1447800"/>
            <a:ext cx="3892378" cy="4572000"/>
          </a:xfrm>
        </p:spPr>
        <p:txBody>
          <a:bodyPr>
            <a:normAutofit/>
          </a:bodyPr>
          <a:lstStyle/>
          <a:p>
            <a:pPr lvl="0"/>
            <a:r>
              <a:rPr lang="en-US" dirty="0" smtClean="0"/>
              <a:t>Booster Neutrino </a:t>
            </a:r>
            <a:r>
              <a:rPr lang="en-US" dirty="0" err="1" smtClean="0"/>
              <a:t>Beamline</a:t>
            </a:r>
            <a:r>
              <a:rPr lang="en-US" dirty="0" smtClean="0"/>
              <a:t> Tuner (</a:t>
            </a:r>
            <a:r>
              <a:rPr lang="en-US" dirty="0" err="1" smtClean="0"/>
              <a:t>MiniBoone</a:t>
            </a:r>
            <a:r>
              <a:rPr lang="en-US" dirty="0" smtClean="0"/>
              <a:t>)</a:t>
            </a:r>
            <a:endParaRPr lang="en-US" dirty="0"/>
          </a:p>
          <a:p>
            <a:pPr lvl="1"/>
            <a:r>
              <a:rPr lang="en-US" dirty="0" smtClean="0"/>
              <a:t>Target position stability</a:t>
            </a:r>
          </a:p>
          <a:p>
            <a:pPr lvl="2"/>
            <a:r>
              <a:rPr lang="en-US" dirty="0" smtClean="0"/>
              <a:t>2-5 Hz rate </a:t>
            </a:r>
            <a:endParaRPr lang="en-US" dirty="0"/>
          </a:p>
          <a:p>
            <a:pPr lvl="0"/>
            <a:r>
              <a:rPr lang="en-US" dirty="0" err="1"/>
              <a:t>NuMI</a:t>
            </a:r>
            <a:r>
              <a:rPr lang="en-US" dirty="0"/>
              <a:t> </a:t>
            </a:r>
            <a:r>
              <a:rPr lang="en-US" dirty="0" err="1"/>
              <a:t>Beamline</a:t>
            </a:r>
            <a:r>
              <a:rPr lang="en-US" dirty="0"/>
              <a:t> Tuner</a:t>
            </a:r>
          </a:p>
          <a:p>
            <a:pPr lvl="1"/>
            <a:r>
              <a:rPr lang="en-US" dirty="0" smtClean="0"/>
              <a:t>Target position </a:t>
            </a:r>
          </a:p>
          <a:p>
            <a:pPr lvl="2"/>
            <a:r>
              <a:rPr lang="en-US" dirty="0" smtClean="0"/>
              <a:t>100µm </a:t>
            </a:r>
            <a:r>
              <a:rPr lang="en-US" dirty="0" err="1" smtClean="0"/>
              <a:t>rms</a:t>
            </a:r>
            <a:endParaRPr lang="en-US" dirty="0" smtClean="0"/>
          </a:p>
          <a:p>
            <a:pPr lvl="2"/>
            <a:r>
              <a:rPr lang="en-US" dirty="0" smtClean="0"/>
              <a:t>350 kW beam power on target MINOS, MINER</a:t>
            </a:r>
            <a:r>
              <a:rPr lang="en-US" dirty="0" smtClean="0">
                <a:sym typeface="Symbol"/>
              </a:rPr>
              <a:t>A</a:t>
            </a:r>
          </a:p>
          <a:p>
            <a:pPr lvl="2"/>
            <a:r>
              <a:rPr lang="en-US" dirty="0" smtClean="0">
                <a:sym typeface="Symbol"/>
              </a:rPr>
              <a:t>700 kW NOA (future)</a:t>
            </a:r>
            <a:endParaRPr lang="en-US" dirty="0" smtClean="0"/>
          </a:p>
          <a:p>
            <a:pPr lvl="2"/>
            <a:endParaRPr lang="en-US" dirty="0"/>
          </a:p>
          <a:p>
            <a:pPr lvl="4"/>
            <a:endParaRPr lang="en-US" dirty="0" smtClean="0"/>
          </a:p>
          <a:p>
            <a:endParaRPr lang="en-US" dirty="0" smtClean="0"/>
          </a:p>
          <a:p>
            <a:pPr lvl="1"/>
            <a:endParaRPr lang="en-US" dirty="0" smtClean="0"/>
          </a:p>
          <a:p>
            <a:pPr lvl="1"/>
            <a:endParaRPr lang="en-US" dirty="0"/>
          </a:p>
        </p:txBody>
      </p:sp>
      <p:pic>
        <p:nvPicPr>
          <p:cNvPr id="6" name="Picture 5"/>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a:off x="5285216" y="1313343"/>
            <a:ext cx="3017520" cy="2377440"/>
          </a:xfrm>
          <a:prstGeom prst="rect">
            <a:avLst/>
          </a:prstGeom>
        </p:spPr>
      </p:pic>
    </p:spTree>
    <p:extLst>
      <p:ext uri="{BB962C8B-B14F-4D97-AF65-F5344CB8AC3E}">
        <p14:creationId xmlns:p14="http://schemas.microsoft.com/office/powerpoint/2010/main" val="2308043115"/>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Affects on Operators/Operations</a:t>
            </a:r>
            <a:endParaRPr lang="en-US" dirty="0"/>
          </a:p>
        </p:txBody>
      </p:sp>
      <p:sp>
        <p:nvSpPr>
          <p:cNvPr id="7" name="Text Placeholder 6"/>
          <p:cNvSpPr>
            <a:spLocks noGrp="1"/>
          </p:cNvSpPr>
          <p:nvPr>
            <p:ph type="body" idx="1"/>
          </p:nvPr>
        </p:nvSpPr>
        <p:spPr/>
        <p:txBody>
          <a:bodyPr/>
          <a:lstStyle/>
          <a:p>
            <a:r>
              <a:rPr lang="en-US" dirty="0" smtClean="0"/>
              <a:t>What does this button do?</a:t>
            </a:r>
            <a:endParaRPr lang="en-US" dirty="0"/>
          </a:p>
        </p:txBody>
      </p:sp>
      <p:sp>
        <p:nvSpPr>
          <p:cNvPr id="3" name="Footer Placeholder 2"/>
          <p:cNvSpPr>
            <a:spLocks noGrp="1"/>
          </p:cNvSpPr>
          <p:nvPr>
            <p:ph type="ftr" sz="quarter" idx="11"/>
          </p:nvPr>
        </p:nvSpPr>
        <p:spPr/>
        <p:txBody>
          <a:bodyPr/>
          <a:lstStyle/>
          <a:p>
            <a:r>
              <a:rPr lang="en-US" smtClean="0"/>
              <a:t>Automation Session : WAO2012</a:t>
            </a:r>
            <a:endParaRPr lang="en-US"/>
          </a:p>
        </p:txBody>
      </p:sp>
      <p:sp>
        <p:nvSpPr>
          <p:cNvPr id="4" name="Slide Number Placeholder 3"/>
          <p:cNvSpPr>
            <a:spLocks noGrp="1"/>
          </p:cNvSpPr>
          <p:nvPr>
            <p:ph type="sldNum" sz="quarter" idx="12"/>
          </p:nvPr>
        </p:nvSpPr>
        <p:spPr/>
        <p:txBody>
          <a:bodyPr/>
          <a:lstStyle/>
          <a:p>
            <a:fld id="{BF756651-B3A5-4EF4-9EF0-6ECF3C83F2BD}" type="slidenum">
              <a:rPr lang="en-US" smtClean="0"/>
              <a:pPr/>
              <a:t>18</a:t>
            </a:fld>
            <a:endParaRPr lang="en-US"/>
          </a:p>
        </p:txBody>
      </p:sp>
    </p:spTree>
    <p:extLst>
      <p:ext uri="{BB962C8B-B14F-4D97-AF65-F5344CB8AC3E}">
        <p14:creationId xmlns:p14="http://schemas.microsoft.com/office/powerpoint/2010/main" val="43364952"/>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Affects on Operators/Operations</a:t>
            </a:r>
          </a:p>
        </p:txBody>
      </p:sp>
      <p:sp>
        <p:nvSpPr>
          <p:cNvPr id="4" name="Footer Placeholder 3"/>
          <p:cNvSpPr>
            <a:spLocks noGrp="1"/>
          </p:cNvSpPr>
          <p:nvPr>
            <p:ph type="ftr" sz="quarter" idx="11"/>
          </p:nvPr>
        </p:nvSpPr>
        <p:spPr/>
        <p:txBody>
          <a:bodyPr/>
          <a:lstStyle/>
          <a:p>
            <a:r>
              <a:rPr lang="en-US" smtClean="0"/>
              <a:t>Automation Session : WAO2012</a:t>
            </a:r>
            <a:endParaRPr lang="en-US"/>
          </a:p>
        </p:txBody>
      </p:sp>
      <p:sp>
        <p:nvSpPr>
          <p:cNvPr id="5" name="Slide Number Placeholder 4"/>
          <p:cNvSpPr>
            <a:spLocks noGrp="1"/>
          </p:cNvSpPr>
          <p:nvPr>
            <p:ph type="sldNum" sz="quarter" idx="12"/>
          </p:nvPr>
        </p:nvSpPr>
        <p:spPr/>
        <p:txBody>
          <a:bodyPr/>
          <a:lstStyle/>
          <a:p>
            <a:fld id="{BF756651-B3A5-4EF4-9EF0-6ECF3C83F2BD}" type="slidenum">
              <a:rPr lang="en-US" smtClean="0"/>
              <a:pPr/>
              <a:t>19</a:t>
            </a:fld>
            <a:endParaRPr lang="en-US"/>
          </a:p>
        </p:txBody>
      </p:sp>
      <p:sp>
        <p:nvSpPr>
          <p:cNvPr id="3" name="Content Placeholder 2"/>
          <p:cNvSpPr>
            <a:spLocks noGrp="1"/>
          </p:cNvSpPr>
          <p:nvPr>
            <p:ph sz="quarter" idx="1"/>
          </p:nvPr>
        </p:nvSpPr>
        <p:spPr/>
        <p:txBody>
          <a:bodyPr/>
          <a:lstStyle/>
          <a:p>
            <a:r>
              <a:rPr lang="en-US" dirty="0" smtClean="0"/>
              <a:t>Process/System knowledge suffers.</a:t>
            </a:r>
          </a:p>
          <a:p>
            <a:pPr lvl="1"/>
            <a:r>
              <a:rPr lang="en-US" dirty="0" smtClean="0"/>
              <a:t>Slows learning.</a:t>
            </a:r>
          </a:p>
          <a:p>
            <a:pPr lvl="1"/>
            <a:r>
              <a:rPr lang="en-US" dirty="0" smtClean="0"/>
              <a:t>A good operator will learn it.</a:t>
            </a:r>
            <a:endParaRPr lang="en-US" dirty="0"/>
          </a:p>
          <a:p>
            <a:r>
              <a:rPr lang="en-US" dirty="0" smtClean="0"/>
              <a:t>Operations becomes more expert dependent.</a:t>
            </a:r>
          </a:p>
          <a:p>
            <a:pPr lvl="1"/>
            <a:r>
              <a:rPr lang="en-US" dirty="0" smtClean="0"/>
              <a:t>First response is to call someone.</a:t>
            </a:r>
          </a:p>
          <a:p>
            <a:r>
              <a:rPr lang="en-US" dirty="0" smtClean="0"/>
              <a:t>Difficult to operate in a non-standard configuration. </a:t>
            </a:r>
          </a:p>
          <a:p>
            <a:pPr lvl="1"/>
            <a:r>
              <a:rPr lang="en-US" dirty="0" smtClean="0"/>
              <a:t>Large </a:t>
            </a:r>
            <a:r>
              <a:rPr lang="en-US" dirty="0" err="1" smtClean="0"/>
              <a:t>pbar</a:t>
            </a:r>
            <a:r>
              <a:rPr lang="en-US" dirty="0" smtClean="0"/>
              <a:t> stack sizes.</a:t>
            </a:r>
          </a:p>
          <a:p>
            <a:r>
              <a:rPr lang="en-US" dirty="0" smtClean="0"/>
              <a:t>Requires more attention in training</a:t>
            </a:r>
          </a:p>
          <a:p>
            <a:pPr lvl="1"/>
            <a:r>
              <a:rPr lang="en-US" dirty="0" smtClean="0"/>
              <a:t>Don’t just know that it works, know how it works.</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8631" y="1573210"/>
            <a:ext cx="2445169" cy="941390"/>
          </a:xfrm>
          <a:prstGeom prst="rect">
            <a:avLst/>
          </a:prstGeom>
        </p:spPr>
      </p:pic>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Abstract</a:t>
            </a:r>
            <a:endParaRPr lang="en-US" dirty="0"/>
          </a:p>
        </p:txBody>
      </p:sp>
      <p:sp>
        <p:nvSpPr>
          <p:cNvPr id="4" name="Footer Placeholder 3"/>
          <p:cNvSpPr>
            <a:spLocks noGrp="1"/>
          </p:cNvSpPr>
          <p:nvPr>
            <p:ph type="ftr" sz="quarter" idx="11"/>
          </p:nvPr>
        </p:nvSpPr>
        <p:spPr/>
        <p:txBody>
          <a:bodyPr/>
          <a:lstStyle/>
          <a:p>
            <a:r>
              <a:rPr lang="en-US" smtClean="0"/>
              <a:t>Automation Session : WAO2012</a:t>
            </a:r>
            <a:endParaRPr lang="en-US"/>
          </a:p>
        </p:txBody>
      </p:sp>
      <p:sp>
        <p:nvSpPr>
          <p:cNvPr id="5" name="Slide Number Placeholder 4"/>
          <p:cNvSpPr>
            <a:spLocks noGrp="1"/>
          </p:cNvSpPr>
          <p:nvPr>
            <p:ph type="sldNum" sz="quarter" idx="12"/>
          </p:nvPr>
        </p:nvSpPr>
        <p:spPr/>
        <p:txBody>
          <a:bodyPr/>
          <a:lstStyle/>
          <a:p>
            <a:fld id="{BF756651-B3A5-4EF4-9EF0-6ECF3C83F2BD}" type="slidenum">
              <a:rPr lang="en-US" smtClean="0"/>
              <a:pPr/>
              <a:t>2</a:t>
            </a:fld>
            <a:endParaRPr lang="en-US"/>
          </a:p>
        </p:txBody>
      </p:sp>
      <p:sp>
        <p:nvSpPr>
          <p:cNvPr id="3" name="Content Placeholder 2"/>
          <p:cNvSpPr>
            <a:spLocks noGrp="1"/>
          </p:cNvSpPr>
          <p:nvPr>
            <p:ph sz="quarter" idx="1"/>
          </p:nvPr>
        </p:nvSpPr>
        <p:spPr>
          <a:xfrm>
            <a:off x="914400" y="1447800"/>
            <a:ext cx="7772400" cy="2895600"/>
          </a:xfrm>
        </p:spPr>
        <p:txBody>
          <a:bodyPr>
            <a:normAutofit/>
          </a:bodyPr>
          <a:lstStyle/>
          <a:p>
            <a:r>
              <a:rPr lang="en-US" dirty="0" smtClean="0"/>
              <a:t>Implementing </a:t>
            </a:r>
            <a:r>
              <a:rPr lang="en-US" dirty="0"/>
              <a:t>system automation to increase productivity, improve efficiency, ensure repeatability, and reduce errors has become essential for complex accelerator operations. This presentation will address some of the positive and negative effects of automation on operations and operators using experiences and examples from the Fermilab Operations </a:t>
            </a:r>
            <a:r>
              <a:rPr lang="en-US" dirty="0" smtClean="0"/>
              <a:t>Department.</a:t>
            </a:r>
            <a:endParaRPr lang="en-US" dirty="0"/>
          </a:p>
        </p:txBody>
      </p:sp>
    </p:spTree>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Affects on Operators/Operations</a:t>
            </a:r>
          </a:p>
        </p:txBody>
      </p:sp>
      <p:sp>
        <p:nvSpPr>
          <p:cNvPr id="4" name="Footer Placeholder 3"/>
          <p:cNvSpPr>
            <a:spLocks noGrp="1"/>
          </p:cNvSpPr>
          <p:nvPr>
            <p:ph type="ftr" sz="quarter" idx="11"/>
          </p:nvPr>
        </p:nvSpPr>
        <p:spPr/>
        <p:txBody>
          <a:bodyPr/>
          <a:lstStyle/>
          <a:p>
            <a:r>
              <a:rPr lang="en-US" smtClean="0"/>
              <a:t>Automation Session : WAO2012</a:t>
            </a:r>
            <a:endParaRPr lang="en-US"/>
          </a:p>
        </p:txBody>
      </p:sp>
      <p:sp>
        <p:nvSpPr>
          <p:cNvPr id="5" name="Slide Number Placeholder 4"/>
          <p:cNvSpPr>
            <a:spLocks noGrp="1"/>
          </p:cNvSpPr>
          <p:nvPr>
            <p:ph type="sldNum" sz="quarter" idx="12"/>
          </p:nvPr>
        </p:nvSpPr>
        <p:spPr/>
        <p:txBody>
          <a:bodyPr/>
          <a:lstStyle/>
          <a:p>
            <a:fld id="{BF756651-B3A5-4EF4-9EF0-6ECF3C83F2BD}" type="slidenum">
              <a:rPr lang="en-US" smtClean="0"/>
              <a:pPr/>
              <a:t>20</a:t>
            </a:fld>
            <a:endParaRPr lang="en-US"/>
          </a:p>
        </p:txBody>
      </p:sp>
      <p:sp>
        <p:nvSpPr>
          <p:cNvPr id="3" name="Content Placeholder 2"/>
          <p:cNvSpPr>
            <a:spLocks noGrp="1"/>
          </p:cNvSpPr>
          <p:nvPr>
            <p:ph sz="quarter" idx="1"/>
          </p:nvPr>
        </p:nvSpPr>
        <p:spPr/>
        <p:txBody>
          <a:bodyPr/>
          <a:lstStyle/>
          <a:p>
            <a:r>
              <a:rPr lang="en-US" dirty="0" smtClean="0"/>
              <a:t>Increase productivity.</a:t>
            </a:r>
          </a:p>
          <a:p>
            <a:pPr lvl="1"/>
            <a:r>
              <a:rPr lang="en-US" dirty="0" smtClean="0"/>
              <a:t>Focus on areas that have no automation.</a:t>
            </a:r>
          </a:p>
          <a:p>
            <a:r>
              <a:rPr lang="en-US" dirty="0" smtClean="0"/>
              <a:t>Expands our responsibility. </a:t>
            </a:r>
          </a:p>
          <a:p>
            <a:r>
              <a:rPr lang="en-US" dirty="0" smtClean="0"/>
              <a:t>Different </a:t>
            </a:r>
            <a:r>
              <a:rPr lang="en-US" dirty="0"/>
              <a:t>skills </a:t>
            </a:r>
            <a:r>
              <a:rPr lang="en-US" dirty="0" smtClean="0"/>
              <a:t>are being </a:t>
            </a:r>
            <a:r>
              <a:rPr lang="en-US" dirty="0"/>
              <a:t>developed </a:t>
            </a:r>
            <a:endParaRPr lang="en-US" dirty="0" smtClean="0"/>
          </a:p>
          <a:p>
            <a:pPr lvl="1"/>
            <a:r>
              <a:rPr lang="en-US" dirty="0" smtClean="0"/>
              <a:t>More </a:t>
            </a:r>
            <a:r>
              <a:rPr lang="en-US" dirty="0"/>
              <a:t>computer savvy, operators that </a:t>
            </a:r>
            <a:r>
              <a:rPr lang="en-US" dirty="0" smtClean="0"/>
              <a:t>write </a:t>
            </a:r>
            <a:r>
              <a:rPr lang="en-US" dirty="0"/>
              <a:t>their own </a:t>
            </a:r>
            <a:r>
              <a:rPr lang="en-US" dirty="0" smtClean="0"/>
              <a:t>automation </a:t>
            </a:r>
            <a:r>
              <a:rPr lang="en-US" dirty="0"/>
              <a:t>programs.  </a:t>
            </a:r>
          </a:p>
          <a:p>
            <a:pPr lvl="1"/>
            <a:r>
              <a:rPr lang="en-US" dirty="0" smtClean="0"/>
              <a:t>Is </a:t>
            </a:r>
            <a:r>
              <a:rPr lang="en-US" dirty="0"/>
              <a:t>this just the evolution of an operator at work? </a:t>
            </a:r>
          </a:p>
          <a:p>
            <a:endParaRPr lang="en-US" dirty="0"/>
          </a:p>
        </p:txBody>
      </p:sp>
    </p:spTree>
    <p:extLst>
      <p:ext uri="{BB962C8B-B14F-4D97-AF65-F5344CB8AC3E}">
        <p14:creationId xmlns:p14="http://schemas.microsoft.com/office/powerpoint/2010/main" val="1969870215"/>
      </p:ext>
    </p:extLst>
  </p:cSld>
  <p:clrMapOvr>
    <a:masterClrMapping/>
  </p:clrMapOvr>
  <p:transition>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type="body" idx="1"/>
          </p:nvPr>
        </p:nvSpPr>
        <p:spPr/>
        <p:txBody>
          <a:bodyPr>
            <a:normAutofit fontScale="92500" lnSpcReduction="10000"/>
          </a:bodyPr>
          <a:lstStyle/>
          <a:p>
            <a:r>
              <a:rPr lang="en-US" dirty="0" smtClean="0"/>
              <a:t>Automation when it’s done correctly improves reliability, reduces human error, increases productivity, and is a necessity for complex operations. Generally the benefits outweigh the drawbacks, and with effort, attention and training Operations can nearly eliminate them. </a:t>
            </a:r>
          </a:p>
        </p:txBody>
      </p:sp>
      <p:sp>
        <p:nvSpPr>
          <p:cNvPr id="4" name="Footer Placeholder 3"/>
          <p:cNvSpPr>
            <a:spLocks noGrp="1"/>
          </p:cNvSpPr>
          <p:nvPr>
            <p:ph type="ftr" sz="quarter" idx="11"/>
          </p:nvPr>
        </p:nvSpPr>
        <p:spPr/>
        <p:txBody>
          <a:bodyPr/>
          <a:lstStyle/>
          <a:p>
            <a:r>
              <a:rPr lang="en-US" smtClean="0"/>
              <a:t>Automation Session : WAO2012</a:t>
            </a:r>
            <a:endParaRPr lang="en-US"/>
          </a:p>
        </p:txBody>
      </p:sp>
      <p:sp>
        <p:nvSpPr>
          <p:cNvPr id="5" name="Slide Number Placeholder 4"/>
          <p:cNvSpPr>
            <a:spLocks noGrp="1"/>
          </p:cNvSpPr>
          <p:nvPr>
            <p:ph type="sldNum" sz="quarter" idx="12"/>
          </p:nvPr>
        </p:nvSpPr>
        <p:spPr/>
        <p:txBody>
          <a:bodyPr/>
          <a:lstStyle/>
          <a:p>
            <a:fld id="{BF756651-B3A5-4EF4-9EF0-6ECF3C83F2BD}" type="slidenum">
              <a:rPr lang="en-US" smtClean="0"/>
              <a:pPr/>
              <a:t>21</a:t>
            </a:fld>
            <a:endParaRPr lang="en-US"/>
          </a:p>
        </p:txBody>
      </p:sp>
    </p:spTree>
    <p:extLst>
      <p:ext uri="{BB962C8B-B14F-4D97-AF65-F5344CB8AC3E}">
        <p14:creationId xmlns:p14="http://schemas.microsoft.com/office/powerpoint/2010/main" val="3375180059"/>
      </p:ext>
    </p:extLst>
  </p:cSld>
  <p:clrMapOvr>
    <a:masterClrMapping/>
  </p:clrMapOvr>
  <p:transition>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4" name="Footer Placeholder 3"/>
          <p:cNvSpPr>
            <a:spLocks noGrp="1"/>
          </p:cNvSpPr>
          <p:nvPr>
            <p:ph type="ftr" sz="quarter" idx="11"/>
          </p:nvPr>
        </p:nvSpPr>
        <p:spPr/>
        <p:txBody>
          <a:bodyPr/>
          <a:lstStyle/>
          <a:p>
            <a:r>
              <a:rPr lang="en-US" smtClean="0"/>
              <a:t>Automation Session : WAO2012</a:t>
            </a:r>
            <a:endParaRPr lang="en-US"/>
          </a:p>
        </p:txBody>
      </p:sp>
      <p:sp>
        <p:nvSpPr>
          <p:cNvPr id="5" name="Slide Number Placeholder 4"/>
          <p:cNvSpPr>
            <a:spLocks noGrp="1"/>
          </p:cNvSpPr>
          <p:nvPr>
            <p:ph type="sldNum" sz="quarter" idx="12"/>
          </p:nvPr>
        </p:nvSpPr>
        <p:spPr/>
        <p:txBody>
          <a:bodyPr/>
          <a:lstStyle/>
          <a:p>
            <a:fld id="{BF756651-B3A5-4EF4-9EF0-6ECF3C83F2BD}" type="slidenum">
              <a:rPr lang="en-US" smtClean="0"/>
              <a:pPr/>
              <a:t>22</a:t>
            </a:fld>
            <a:endParaRPr lang="en-US"/>
          </a:p>
        </p:txBody>
      </p:sp>
      <p:sp>
        <p:nvSpPr>
          <p:cNvPr id="3" name="Content Placeholder 2"/>
          <p:cNvSpPr>
            <a:spLocks noGrp="1"/>
          </p:cNvSpPr>
          <p:nvPr>
            <p:ph sz="quarter" idx="1"/>
          </p:nvPr>
        </p:nvSpPr>
        <p:spPr/>
        <p:txBody>
          <a:bodyPr/>
          <a:lstStyle/>
          <a:p>
            <a:r>
              <a:rPr lang="en-US" dirty="0" smtClean="0"/>
              <a:t>Automation </a:t>
            </a:r>
          </a:p>
          <a:p>
            <a:pPr lvl="1"/>
            <a:r>
              <a:rPr lang="en-US" dirty="0" smtClean="0"/>
              <a:t>Improves reliability </a:t>
            </a:r>
          </a:p>
          <a:p>
            <a:pPr lvl="1"/>
            <a:r>
              <a:rPr lang="en-US" dirty="0" smtClean="0"/>
              <a:t>Reduces human error </a:t>
            </a:r>
          </a:p>
          <a:p>
            <a:pPr lvl="1"/>
            <a:r>
              <a:rPr lang="en-US" dirty="0" smtClean="0"/>
              <a:t>Increases accelerator productivity</a:t>
            </a:r>
          </a:p>
          <a:p>
            <a:pPr lvl="1"/>
            <a:r>
              <a:rPr lang="en-US" dirty="0" smtClean="0"/>
              <a:t>Is a necessity for complex operations</a:t>
            </a:r>
          </a:p>
          <a:p>
            <a:r>
              <a:rPr lang="en-US" dirty="0" smtClean="0"/>
              <a:t>Operations/Operators</a:t>
            </a:r>
          </a:p>
          <a:p>
            <a:pPr lvl="1"/>
            <a:r>
              <a:rPr lang="en-US" dirty="0" smtClean="0"/>
              <a:t>Will adjust and evolve</a:t>
            </a:r>
          </a:p>
        </p:txBody>
      </p:sp>
    </p:spTree>
    <p:extLst>
      <p:ext uri="{BB962C8B-B14F-4D97-AF65-F5344CB8AC3E}">
        <p14:creationId xmlns:p14="http://schemas.microsoft.com/office/powerpoint/2010/main" val="1090050643"/>
      </p:ext>
    </p:extLst>
  </p:cSld>
  <p:clrMapOvr>
    <a:masterClrMapping/>
  </p:clrMapOvr>
  <p:transition>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AUTOMATION</a:t>
            </a:r>
            <a:endParaRPr lang="en-US" dirty="0"/>
          </a:p>
        </p:txBody>
      </p:sp>
      <p:sp>
        <p:nvSpPr>
          <p:cNvPr id="4" name="Footer Placeholder 3"/>
          <p:cNvSpPr>
            <a:spLocks noGrp="1"/>
          </p:cNvSpPr>
          <p:nvPr>
            <p:ph type="ftr" sz="quarter" idx="11"/>
          </p:nvPr>
        </p:nvSpPr>
        <p:spPr/>
        <p:txBody>
          <a:bodyPr/>
          <a:lstStyle/>
          <a:p>
            <a:r>
              <a:rPr lang="en-US" smtClean="0"/>
              <a:t>Automation Session : WAO2012</a:t>
            </a:r>
            <a:endParaRPr lang="en-US"/>
          </a:p>
        </p:txBody>
      </p:sp>
      <p:sp>
        <p:nvSpPr>
          <p:cNvPr id="5" name="Slide Number Placeholder 4"/>
          <p:cNvSpPr>
            <a:spLocks noGrp="1"/>
          </p:cNvSpPr>
          <p:nvPr>
            <p:ph type="sldNum" sz="quarter" idx="12"/>
          </p:nvPr>
        </p:nvSpPr>
        <p:spPr/>
        <p:txBody>
          <a:bodyPr/>
          <a:lstStyle/>
          <a:p>
            <a:fld id="{BF756651-B3A5-4EF4-9EF0-6ECF3C83F2BD}" type="slidenum">
              <a:rPr lang="en-US" smtClean="0"/>
              <a:pPr/>
              <a:t>23</a:t>
            </a:fld>
            <a:endParaRPr lang="en-US"/>
          </a:p>
        </p:txBody>
      </p:sp>
      <p:sp>
        <p:nvSpPr>
          <p:cNvPr id="3" name="Content Placeholder 2"/>
          <p:cNvSpPr>
            <a:spLocks noGrp="1"/>
          </p:cNvSpPr>
          <p:nvPr>
            <p:ph sz="quarter" idx="1"/>
          </p:nvPr>
        </p:nvSpPr>
        <p:spPr/>
        <p:txBody>
          <a:bodyPr/>
          <a:lstStyle/>
          <a:p>
            <a:r>
              <a:rPr lang="en-US" b="1" dirty="0"/>
              <a:t>1:</a:t>
            </a:r>
            <a:r>
              <a:rPr lang="en-US" dirty="0"/>
              <a:t> the technique of making an apparatus, a process, or a system operate </a:t>
            </a:r>
            <a:r>
              <a:rPr lang="en-US" dirty="0">
                <a:hlinkClick r:id="rId2"/>
              </a:rPr>
              <a:t>automatically</a:t>
            </a:r>
            <a:endParaRPr lang="en-US" dirty="0"/>
          </a:p>
          <a:p>
            <a:r>
              <a:rPr lang="en-US" b="1" dirty="0"/>
              <a:t>2:</a:t>
            </a:r>
            <a:r>
              <a:rPr lang="en-US" dirty="0"/>
              <a:t> the state of being operated automatically</a:t>
            </a:r>
          </a:p>
          <a:p>
            <a:r>
              <a:rPr lang="en-US" b="1" dirty="0"/>
              <a:t>3:</a:t>
            </a:r>
            <a:r>
              <a:rPr lang="en-US" dirty="0"/>
              <a:t> automatically controlled operation of an apparatus, process, or system by mechanical or electronic devices that take the place of human labor</a:t>
            </a:r>
          </a:p>
        </p:txBody>
      </p:sp>
    </p:spTree>
  </p:cSld>
  <p:clrMapOvr>
    <a:masterClrMapping/>
  </p:clrMapOvr>
  <p:transition>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Thank You.</a:t>
            </a:r>
            <a:endParaRPr lang="en-US" dirty="0"/>
          </a:p>
        </p:txBody>
      </p:sp>
      <p:sp>
        <p:nvSpPr>
          <p:cNvPr id="3" name="Footer Placeholder 2"/>
          <p:cNvSpPr>
            <a:spLocks noGrp="1"/>
          </p:cNvSpPr>
          <p:nvPr>
            <p:ph type="ftr" sz="quarter" idx="11"/>
          </p:nvPr>
        </p:nvSpPr>
        <p:spPr/>
        <p:txBody>
          <a:bodyPr/>
          <a:lstStyle/>
          <a:p>
            <a:r>
              <a:rPr lang="en-US" smtClean="0"/>
              <a:t>Automation Session : WAO2012</a:t>
            </a:r>
            <a:endParaRPr lang="en-US"/>
          </a:p>
        </p:txBody>
      </p:sp>
      <p:sp>
        <p:nvSpPr>
          <p:cNvPr id="4" name="Slide Number Placeholder 3"/>
          <p:cNvSpPr>
            <a:spLocks noGrp="1"/>
          </p:cNvSpPr>
          <p:nvPr>
            <p:ph type="sldNum" sz="quarter" idx="12"/>
          </p:nvPr>
        </p:nvSpPr>
        <p:spPr/>
        <p:txBody>
          <a:bodyPr/>
          <a:lstStyle/>
          <a:p>
            <a:fld id="{BF756651-B3A5-4EF4-9EF0-6ECF3C83F2BD}" type="slidenum">
              <a:rPr lang="en-US" smtClean="0"/>
              <a:pPr/>
              <a:t>24</a:t>
            </a:fld>
            <a:endParaRPr lang="en-US"/>
          </a:p>
        </p:txBody>
      </p:sp>
      <p:pic>
        <p:nvPicPr>
          <p:cNvPr id="8" name="Content Placeholder 7"/>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914400" y="1547812"/>
            <a:ext cx="7772400" cy="4371975"/>
          </a:xfrm>
        </p:spPr>
      </p:pic>
    </p:spTree>
    <p:extLst>
      <p:ext uri="{BB962C8B-B14F-4D97-AF65-F5344CB8AC3E}">
        <p14:creationId xmlns:p14="http://schemas.microsoft.com/office/powerpoint/2010/main" val="88744371"/>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Overview</a:t>
            </a:r>
            <a:endParaRPr lang="en-US" dirty="0"/>
          </a:p>
        </p:txBody>
      </p:sp>
      <p:sp>
        <p:nvSpPr>
          <p:cNvPr id="3" name="Footer Placeholder 2"/>
          <p:cNvSpPr>
            <a:spLocks noGrp="1"/>
          </p:cNvSpPr>
          <p:nvPr>
            <p:ph type="ftr" sz="quarter" idx="11"/>
          </p:nvPr>
        </p:nvSpPr>
        <p:spPr/>
        <p:txBody>
          <a:bodyPr/>
          <a:lstStyle/>
          <a:p>
            <a:r>
              <a:rPr lang="en-US" smtClean="0"/>
              <a:t>Automation Session : WAO2012</a:t>
            </a:r>
            <a:endParaRPr lang="en-US"/>
          </a:p>
        </p:txBody>
      </p:sp>
      <p:sp>
        <p:nvSpPr>
          <p:cNvPr id="4" name="Slide Number Placeholder 3"/>
          <p:cNvSpPr>
            <a:spLocks noGrp="1"/>
          </p:cNvSpPr>
          <p:nvPr>
            <p:ph type="sldNum" sz="quarter" idx="12"/>
          </p:nvPr>
        </p:nvSpPr>
        <p:spPr/>
        <p:txBody>
          <a:bodyPr/>
          <a:lstStyle/>
          <a:p>
            <a:fld id="{BF756651-B3A5-4EF4-9EF0-6ECF3C83F2BD}" type="slidenum">
              <a:rPr lang="en-US" smtClean="0"/>
              <a:pPr/>
              <a:t>3</a:t>
            </a:fld>
            <a:endParaRPr lang="en-US"/>
          </a:p>
        </p:txBody>
      </p:sp>
      <p:sp>
        <p:nvSpPr>
          <p:cNvPr id="5" name="Content Placeholder 4"/>
          <p:cNvSpPr>
            <a:spLocks noGrp="1"/>
          </p:cNvSpPr>
          <p:nvPr>
            <p:ph sz="quarter" idx="1"/>
          </p:nvPr>
        </p:nvSpPr>
        <p:spPr/>
        <p:txBody>
          <a:bodyPr>
            <a:normAutofit fontScale="85000" lnSpcReduction="20000"/>
          </a:bodyPr>
          <a:lstStyle/>
          <a:p>
            <a:r>
              <a:rPr lang="en-US" dirty="0" smtClean="0"/>
              <a:t>Intro</a:t>
            </a:r>
          </a:p>
          <a:p>
            <a:pPr lvl="1"/>
            <a:r>
              <a:rPr lang="en-US" dirty="0" smtClean="0"/>
              <a:t>Machines</a:t>
            </a:r>
          </a:p>
          <a:p>
            <a:pPr lvl="1"/>
            <a:r>
              <a:rPr lang="en-US" dirty="0" smtClean="0"/>
              <a:t>Operational Modes</a:t>
            </a:r>
          </a:p>
          <a:p>
            <a:r>
              <a:rPr lang="en-US" dirty="0" smtClean="0"/>
              <a:t>Automation Examples</a:t>
            </a:r>
          </a:p>
          <a:p>
            <a:pPr lvl="1"/>
            <a:r>
              <a:rPr lang="en-US" dirty="0" smtClean="0"/>
              <a:t>Accelerator Coordination</a:t>
            </a:r>
          </a:p>
          <a:p>
            <a:pPr lvl="1"/>
            <a:r>
              <a:rPr lang="en-US" dirty="0" smtClean="0"/>
              <a:t>Collider</a:t>
            </a:r>
          </a:p>
          <a:p>
            <a:pPr lvl="1"/>
            <a:r>
              <a:rPr lang="en-US" dirty="0" smtClean="0"/>
              <a:t>Anti-Proton</a:t>
            </a:r>
          </a:p>
          <a:p>
            <a:pPr lvl="1"/>
            <a:r>
              <a:rPr lang="en-US" dirty="0" smtClean="0"/>
              <a:t>Neutrino Production</a:t>
            </a:r>
          </a:p>
          <a:p>
            <a:r>
              <a:rPr lang="en-US" dirty="0" smtClean="0"/>
              <a:t>Operations</a:t>
            </a:r>
          </a:p>
          <a:p>
            <a:pPr lvl="1"/>
            <a:r>
              <a:rPr lang="en-US" dirty="0" smtClean="0"/>
              <a:t>Affects</a:t>
            </a:r>
          </a:p>
          <a:p>
            <a:pPr lvl="1"/>
            <a:r>
              <a:rPr lang="en-US" dirty="0" smtClean="0"/>
              <a:t>Pros</a:t>
            </a:r>
          </a:p>
          <a:p>
            <a:pPr lvl="1"/>
            <a:r>
              <a:rPr lang="en-US" dirty="0" smtClean="0"/>
              <a:t>Cons</a:t>
            </a:r>
          </a:p>
          <a:p>
            <a:pPr lvl="1"/>
            <a:r>
              <a:rPr lang="en-US" dirty="0" smtClean="0"/>
              <a:t>Maybes</a:t>
            </a:r>
          </a:p>
          <a:p>
            <a:r>
              <a:rPr lang="en-US" dirty="0" smtClean="0"/>
              <a:t>Summary</a:t>
            </a:r>
          </a:p>
          <a:p>
            <a:endParaRPr lang="en-US" dirty="0" smtClean="0"/>
          </a:p>
          <a:p>
            <a:endParaRPr lang="en-US" dirty="0"/>
          </a:p>
        </p:txBody>
      </p:sp>
      <p:pic>
        <p:nvPicPr>
          <p:cNvPr id="12" name="Content Placeholder 11"/>
          <p:cNvPicPr>
            <a:picLocks noGrp="1" noChangeAspect="1"/>
          </p:cNvPicPr>
          <p:nvPr>
            <p:ph sz="quarter" idx="2"/>
          </p:nvPr>
        </p:nvPicPr>
        <p:blipFill>
          <a:blip r:embed="rId2" cstate="print">
            <a:extLst>
              <a:ext uri="{28A0092B-C50C-407E-A947-70E740481C1C}">
                <a14:useLocalDpi xmlns:a14="http://schemas.microsoft.com/office/drawing/2010/main" val="0"/>
              </a:ext>
            </a:extLst>
          </a:blip>
          <a:stretch>
            <a:fillRect/>
          </a:stretch>
        </p:blipFill>
        <p:spPr>
          <a:xfrm>
            <a:off x="4983144" y="1447800"/>
            <a:ext cx="3651286" cy="4572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9382" y="263814"/>
            <a:ext cx="7772400" cy="1143000"/>
          </a:xfrm>
        </p:spPr>
        <p:txBody>
          <a:bodyPr/>
          <a:lstStyle/>
          <a:p>
            <a:r>
              <a:rPr lang="en-US" dirty="0" smtClean="0"/>
              <a:t>Machine Intro</a:t>
            </a:r>
            <a:endParaRPr lang="en-US" dirty="0"/>
          </a:p>
        </p:txBody>
      </p:sp>
      <p:sp>
        <p:nvSpPr>
          <p:cNvPr id="6" name="Text Placeholder 5"/>
          <p:cNvSpPr>
            <a:spLocks noGrp="1"/>
          </p:cNvSpPr>
          <p:nvPr>
            <p:ph type="body" idx="2"/>
          </p:nvPr>
        </p:nvSpPr>
        <p:spPr>
          <a:xfrm>
            <a:off x="274320" y="1371600"/>
            <a:ext cx="3383280" cy="4937760"/>
          </a:xfrm>
        </p:spPr>
        <p:txBody>
          <a:bodyPr>
            <a:normAutofit fontScale="92500" lnSpcReduction="20000"/>
          </a:bodyPr>
          <a:lstStyle/>
          <a:p>
            <a:pPr>
              <a:buFont typeface="Arial" pitchFamily="34" charset="0"/>
              <a:buChar char="•"/>
            </a:pPr>
            <a:r>
              <a:rPr lang="en-US" dirty="0" smtClean="0"/>
              <a:t>Proton Source</a:t>
            </a:r>
          </a:p>
          <a:p>
            <a:pPr lvl="1">
              <a:buFont typeface="Arial" pitchFamily="34" charset="0"/>
              <a:buChar char="•"/>
            </a:pPr>
            <a:r>
              <a:rPr lang="en-US" dirty="0" smtClean="0"/>
              <a:t>Provides 8 </a:t>
            </a:r>
            <a:r>
              <a:rPr lang="en-US" dirty="0" err="1" smtClean="0"/>
              <a:t>GeV</a:t>
            </a:r>
            <a:r>
              <a:rPr lang="en-US" dirty="0" smtClean="0"/>
              <a:t> protons </a:t>
            </a:r>
          </a:p>
          <a:p>
            <a:pPr>
              <a:buFont typeface="Arial" pitchFamily="34" charset="0"/>
              <a:buChar char="•"/>
            </a:pPr>
            <a:r>
              <a:rPr lang="en-US" dirty="0" smtClean="0"/>
              <a:t>Booster Neutrino </a:t>
            </a:r>
            <a:r>
              <a:rPr lang="en-US" dirty="0" err="1" smtClean="0"/>
              <a:t>Beamline</a:t>
            </a:r>
            <a:r>
              <a:rPr lang="en-US" dirty="0" smtClean="0"/>
              <a:t> (</a:t>
            </a:r>
            <a:r>
              <a:rPr lang="en-US" dirty="0" err="1" smtClean="0"/>
              <a:t>MiniBoone</a:t>
            </a:r>
            <a:r>
              <a:rPr lang="en-US" dirty="0" smtClean="0"/>
              <a:t>)</a:t>
            </a:r>
          </a:p>
          <a:p>
            <a:pPr lvl="1">
              <a:buFont typeface="Arial" pitchFamily="34" charset="0"/>
              <a:buChar char="•"/>
            </a:pPr>
            <a:r>
              <a:rPr lang="en-US" dirty="0" smtClean="0"/>
              <a:t> 8 </a:t>
            </a:r>
            <a:r>
              <a:rPr lang="en-US" dirty="0" err="1" smtClean="0"/>
              <a:t>GeV</a:t>
            </a:r>
            <a:r>
              <a:rPr lang="en-US" dirty="0" smtClean="0"/>
              <a:t> protons for neutrino  production </a:t>
            </a:r>
          </a:p>
          <a:p>
            <a:pPr>
              <a:buFont typeface="Arial" pitchFamily="34" charset="0"/>
              <a:buChar char="•"/>
            </a:pPr>
            <a:r>
              <a:rPr lang="en-US" dirty="0" smtClean="0"/>
              <a:t>Main Injector</a:t>
            </a:r>
          </a:p>
          <a:p>
            <a:pPr lvl="1">
              <a:buFont typeface="Arial" pitchFamily="34" charset="0"/>
              <a:buChar char="•"/>
            </a:pPr>
            <a:r>
              <a:rPr lang="en-US" dirty="0" smtClean="0"/>
              <a:t>120 </a:t>
            </a:r>
            <a:r>
              <a:rPr lang="en-US" dirty="0" err="1" smtClean="0"/>
              <a:t>GeV</a:t>
            </a:r>
            <a:r>
              <a:rPr lang="en-US" dirty="0" smtClean="0"/>
              <a:t> proton for fixed target </a:t>
            </a:r>
          </a:p>
          <a:p>
            <a:pPr lvl="1">
              <a:buFont typeface="Arial" pitchFamily="34" charset="0"/>
              <a:buChar char="•"/>
            </a:pPr>
            <a:r>
              <a:rPr lang="en-US" dirty="0" smtClean="0"/>
              <a:t>120 </a:t>
            </a:r>
            <a:r>
              <a:rPr lang="en-US" dirty="0" err="1" smtClean="0"/>
              <a:t>GeV</a:t>
            </a:r>
            <a:r>
              <a:rPr lang="en-US" dirty="0" smtClean="0"/>
              <a:t> protons for anti-proton production </a:t>
            </a:r>
          </a:p>
          <a:p>
            <a:pPr lvl="1">
              <a:buFont typeface="Arial" pitchFamily="34" charset="0"/>
              <a:buChar char="•"/>
            </a:pPr>
            <a:r>
              <a:rPr lang="en-US" dirty="0" smtClean="0"/>
              <a:t>120 </a:t>
            </a:r>
            <a:r>
              <a:rPr lang="en-US" dirty="0" err="1" smtClean="0"/>
              <a:t>GeV</a:t>
            </a:r>
            <a:r>
              <a:rPr lang="en-US" dirty="0" smtClean="0"/>
              <a:t> protons for neutrino production</a:t>
            </a:r>
          </a:p>
          <a:p>
            <a:pPr lvl="1">
              <a:buFont typeface="Arial" pitchFamily="34" charset="0"/>
              <a:buChar char="•"/>
            </a:pPr>
            <a:r>
              <a:rPr lang="en-US" dirty="0" smtClean="0"/>
              <a:t>150 </a:t>
            </a:r>
            <a:r>
              <a:rPr lang="en-US" dirty="0" err="1" smtClean="0"/>
              <a:t>GeV</a:t>
            </a:r>
            <a:r>
              <a:rPr lang="en-US" dirty="0" smtClean="0"/>
              <a:t> protons and anti-protons for collider</a:t>
            </a:r>
          </a:p>
          <a:p>
            <a:pPr lvl="1">
              <a:buFont typeface="Arial" pitchFamily="34" charset="0"/>
              <a:buChar char="•"/>
            </a:pPr>
            <a:r>
              <a:rPr lang="en-US" dirty="0" smtClean="0"/>
              <a:t>8 </a:t>
            </a:r>
            <a:r>
              <a:rPr lang="en-US" dirty="0" err="1" smtClean="0"/>
              <a:t>GeV</a:t>
            </a:r>
            <a:r>
              <a:rPr lang="en-US" dirty="0" smtClean="0"/>
              <a:t> anti-protons </a:t>
            </a:r>
          </a:p>
          <a:p>
            <a:pPr>
              <a:buFont typeface="Arial" pitchFamily="34" charset="0"/>
              <a:buChar char="•"/>
            </a:pPr>
            <a:r>
              <a:rPr lang="en-US" dirty="0"/>
              <a:t>Switchyard (Fixed Target)</a:t>
            </a:r>
          </a:p>
          <a:p>
            <a:pPr marL="274320" lvl="2" indent="0">
              <a:spcBef>
                <a:spcPts val="580"/>
              </a:spcBef>
              <a:buClr>
                <a:schemeClr val="accent1"/>
              </a:buClr>
              <a:buFont typeface="Arial" pitchFamily="34" charset="0"/>
              <a:buChar char="•"/>
            </a:pPr>
            <a:r>
              <a:rPr lang="en-US" dirty="0"/>
              <a:t>120 </a:t>
            </a:r>
            <a:r>
              <a:rPr lang="en-US" dirty="0" err="1"/>
              <a:t>GeV</a:t>
            </a:r>
            <a:r>
              <a:rPr lang="en-US" dirty="0"/>
              <a:t> protons for Test Facility</a:t>
            </a:r>
          </a:p>
          <a:p>
            <a:pPr>
              <a:buFont typeface="Arial" pitchFamily="34" charset="0"/>
              <a:buChar char="•"/>
            </a:pPr>
            <a:r>
              <a:rPr lang="en-US" dirty="0" smtClean="0"/>
              <a:t>Anti-Proton Source </a:t>
            </a:r>
          </a:p>
          <a:p>
            <a:pPr lvl="1">
              <a:buFont typeface="Arial" pitchFamily="34" charset="0"/>
              <a:buChar char="•"/>
            </a:pPr>
            <a:r>
              <a:rPr lang="en-US" dirty="0" smtClean="0"/>
              <a:t>120 </a:t>
            </a:r>
            <a:r>
              <a:rPr lang="en-US" dirty="0" err="1" smtClean="0"/>
              <a:t>GeV</a:t>
            </a:r>
            <a:r>
              <a:rPr lang="en-US" dirty="0" smtClean="0"/>
              <a:t> protons to target</a:t>
            </a:r>
          </a:p>
          <a:p>
            <a:pPr lvl="1">
              <a:buFont typeface="Arial" pitchFamily="34" charset="0"/>
              <a:buChar char="•"/>
            </a:pPr>
            <a:r>
              <a:rPr lang="en-US" dirty="0" smtClean="0"/>
              <a:t>8 </a:t>
            </a:r>
            <a:r>
              <a:rPr lang="en-US" dirty="0" err="1" smtClean="0"/>
              <a:t>GeV</a:t>
            </a:r>
            <a:r>
              <a:rPr lang="en-US" dirty="0" smtClean="0"/>
              <a:t> anti-protons (</a:t>
            </a:r>
            <a:r>
              <a:rPr lang="en-US" dirty="0" err="1" smtClean="0"/>
              <a:t>pbars</a:t>
            </a:r>
            <a:r>
              <a:rPr lang="en-US" dirty="0" smtClean="0"/>
              <a:t>) </a:t>
            </a:r>
          </a:p>
          <a:p>
            <a:pPr>
              <a:buFont typeface="Arial" pitchFamily="34" charset="0"/>
              <a:buChar char="•"/>
            </a:pPr>
            <a:r>
              <a:rPr lang="en-US" dirty="0" err="1"/>
              <a:t>NuMI</a:t>
            </a:r>
            <a:r>
              <a:rPr lang="en-US" dirty="0"/>
              <a:t> </a:t>
            </a:r>
            <a:r>
              <a:rPr lang="en-US" dirty="0" err="1"/>
              <a:t>beamline</a:t>
            </a:r>
            <a:endParaRPr lang="en-US" dirty="0"/>
          </a:p>
          <a:p>
            <a:pPr lvl="1">
              <a:buFont typeface="Arial" pitchFamily="34" charset="0"/>
              <a:buChar char="•"/>
            </a:pPr>
            <a:r>
              <a:rPr lang="en-US" dirty="0"/>
              <a:t>120 </a:t>
            </a:r>
            <a:r>
              <a:rPr lang="en-US" dirty="0" err="1"/>
              <a:t>GeV</a:t>
            </a:r>
            <a:r>
              <a:rPr lang="en-US" dirty="0"/>
              <a:t> protons for neutrino production</a:t>
            </a:r>
          </a:p>
          <a:p>
            <a:pPr>
              <a:buFont typeface="Arial" pitchFamily="34" charset="0"/>
              <a:buChar char="•"/>
            </a:pPr>
            <a:r>
              <a:rPr lang="en-US" dirty="0" err="1" smtClean="0"/>
              <a:t>Tevatron</a:t>
            </a:r>
            <a:endParaRPr lang="en-US" dirty="0" smtClean="0"/>
          </a:p>
          <a:p>
            <a:pPr lvl="1">
              <a:buFont typeface="Arial" pitchFamily="34" charset="0"/>
              <a:buChar char="•"/>
            </a:pPr>
            <a:r>
              <a:rPr lang="en-US" dirty="0" smtClean="0"/>
              <a:t>Anti-proton on proton collider </a:t>
            </a:r>
          </a:p>
          <a:p>
            <a:pPr>
              <a:buFont typeface="Arial" pitchFamily="34" charset="0"/>
              <a:buChar char="•"/>
            </a:pPr>
            <a:r>
              <a:rPr lang="en-US" dirty="0" smtClean="0"/>
              <a:t>Recycler Ring </a:t>
            </a:r>
          </a:p>
          <a:p>
            <a:pPr lvl="1">
              <a:buFont typeface="Arial" pitchFamily="34" charset="0"/>
              <a:buChar char="•"/>
            </a:pPr>
            <a:r>
              <a:rPr lang="en-US" dirty="0" smtClean="0"/>
              <a:t>8 </a:t>
            </a:r>
            <a:r>
              <a:rPr lang="en-US" dirty="0" err="1" smtClean="0"/>
              <a:t>GeV</a:t>
            </a:r>
            <a:r>
              <a:rPr lang="en-US" dirty="0" smtClean="0"/>
              <a:t> anti-proton storage ring</a:t>
            </a:r>
          </a:p>
          <a:p>
            <a:pPr>
              <a:buFont typeface="Arial" pitchFamily="34" charset="0"/>
              <a:buChar char="•"/>
            </a:pPr>
            <a:endParaRPr lang="en-US" dirty="0" smtClean="0"/>
          </a:p>
        </p:txBody>
      </p:sp>
      <p:sp>
        <p:nvSpPr>
          <p:cNvPr id="47" name="Footer Placeholder 46"/>
          <p:cNvSpPr>
            <a:spLocks noGrp="1"/>
          </p:cNvSpPr>
          <p:nvPr>
            <p:ph type="ftr" sz="quarter" idx="11"/>
          </p:nvPr>
        </p:nvSpPr>
        <p:spPr/>
        <p:txBody>
          <a:bodyPr/>
          <a:lstStyle/>
          <a:p>
            <a:r>
              <a:rPr lang="en-US" dirty="0" smtClean="0"/>
              <a:t>Automation Session : WAO2012</a:t>
            </a:r>
            <a:endParaRPr lang="en-US" dirty="0"/>
          </a:p>
        </p:txBody>
      </p:sp>
      <p:sp>
        <p:nvSpPr>
          <p:cNvPr id="48" name="Slide Number Placeholder 47"/>
          <p:cNvSpPr>
            <a:spLocks noGrp="1"/>
          </p:cNvSpPr>
          <p:nvPr>
            <p:ph type="sldNum" sz="quarter" idx="12"/>
          </p:nvPr>
        </p:nvSpPr>
        <p:spPr/>
        <p:txBody>
          <a:bodyPr/>
          <a:lstStyle/>
          <a:p>
            <a:fld id="{BF756651-B3A5-4EF4-9EF0-6ECF3C83F2BD}" type="slidenum">
              <a:rPr lang="en-US" smtClean="0"/>
              <a:pPr/>
              <a:t>4</a:t>
            </a:fld>
            <a:endParaRPr lang="en-US"/>
          </a:p>
        </p:txBody>
      </p:sp>
      <p:pic>
        <p:nvPicPr>
          <p:cNvPr id="8" name="Content Placeholder 7" descr="site.jpg"/>
          <p:cNvPicPr>
            <a:picLocks noGrp="1" noChangeAspect="1"/>
          </p:cNvPicPr>
          <p:nvPr>
            <p:ph sz="quarter" idx="1"/>
          </p:nvPr>
        </p:nvPicPr>
        <p:blipFill>
          <a:blip r:embed="rId3" cstate="print"/>
          <a:stretch>
            <a:fillRect/>
          </a:stretch>
        </p:blipFill>
        <p:spPr>
          <a:xfrm>
            <a:off x="3740524" y="75914"/>
            <a:ext cx="5333458" cy="6675120"/>
          </a:xfrm>
          <a:prstGeom prst="roundRect">
            <a:avLst>
              <a:gd name="adj" fmla="val 5379"/>
            </a:avLst>
          </a:prstGeom>
          <a:solidFill>
            <a:srgbClr val="FFFFFF">
              <a:shade val="85000"/>
            </a:srgbClr>
          </a:solidFill>
          <a:ln>
            <a:noFill/>
          </a:ln>
          <a:effectLst/>
        </p:spPr>
      </p:pic>
      <p:grpSp>
        <p:nvGrpSpPr>
          <p:cNvPr id="46" name="ProtonSourcepic"/>
          <p:cNvGrpSpPr/>
          <p:nvPr/>
        </p:nvGrpSpPr>
        <p:grpSpPr>
          <a:xfrm>
            <a:off x="5374666" y="3712460"/>
            <a:ext cx="223105" cy="441563"/>
            <a:chOff x="5374666" y="3712460"/>
            <a:chExt cx="223105" cy="441563"/>
          </a:xfrm>
        </p:grpSpPr>
        <p:sp>
          <p:nvSpPr>
            <p:cNvPr id="7" name="Booster"/>
            <p:cNvSpPr/>
            <p:nvPr/>
          </p:nvSpPr>
          <p:spPr>
            <a:xfrm>
              <a:off x="5374666" y="3930918"/>
              <a:ext cx="223105" cy="223105"/>
            </a:xfrm>
            <a:prstGeom prst="ellipse">
              <a:avLst/>
            </a:prstGeom>
            <a:noFill/>
            <a:ln w="25400" cap="rnd">
              <a:solidFill>
                <a:srgbClr val="FFFF00"/>
              </a:solidFill>
            </a:ln>
            <a:effectLst>
              <a:outerShdw blurRad="50800" dist="38100" dir="5400000" algn="t" rotWithShape="0">
                <a:srgbClr val="92D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Linac"/>
            <p:cNvCxnSpPr>
              <a:endCxn id="7" idx="1"/>
            </p:cNvCxnSpPr>
            <p:nvPr/>
          </p:nvCxnSpPr>
          <p:spPr>
            <a:xfrm flipH="1">
              <a:off x="5407340" y="3712460"/>
              <a:ext cx="181137" cy="251131"/>
            </a:xfrm>
            <a:prstGeom prst="line">
              <a:avLst/>
            </a:prstGeom>
            <a:ln w="25400" cap="rnd">
              <a:solidFill>
                <a:srgbClr val="FFFF00"/>
              </a:solidFill>
            </a:ln>
            <a:effectLst>
              <a:outerShdw blurRad="50800" dist="38100" dir="5400000" algn="t" rotWithShape="0">
                <a:srgbClr val="92D050">
                  <a:alpha val="40000"/>
                </a:srgbClr>
              </a:outerShdw>
            </a:effectLst>
          </p:spPr>
          <p:style>
            <a:lnRef idx="1">
              <a:schemeClr val="accent1"/>
            </a:lnRef>
            <a:fillRef idx="0">
              <a:schemeClr val="accent1"/>
            </a:fillRef>
            <a:effectRef idx="0">
              <a:schemeClr val="accent1"/>
            </a:effectRef>
            <a:fontRef idx="minor">
              <a:schemeClr val="tx1"/>
            </a:fontRef>
          </p:style>
        </p:cxnSp>
      </p:grpSp>
      <p:sp>
        <p:nvSpPr>
          <p:cNvPr id="11" name="Pbarpic"/>
          <p:cNvSpPr/>
          <p:nvPr/>
        </p:nvSpPr>
        <p:spPr>
          <a:xfrm rot="9488695">
            <a:off x="5094785" y="4316451"/>
            <a:ext cx="251518" cy="252796"/>
          </a:xfrm>
          <a:custGeom>
            <a:avLst/>
            <a:gdLst>
              <a:gd name="connsiteX0" fmla="*/ 0 w 330939"/>
              <a:gd name="connsiteY0" fmla="*/ 294487 h 294487"/>
              <a:gd name="connsiteX1" fmla="*/ 165470 w 330939"/>
              <a:gd name="connsiteY1" fmla="*/ 0 h 294487"/>
              <a:gd name="connsiteX2" fmla="*/ 330939 w 330939"/>
              <a:gd name="connsiteY2" fmla="*/ 294487 h 294487"/>
              <a:gd name="connsiteX3" fmla="*/ 0 w 330939"/>
              <a:gd name="connsiteY3" fmla="*/ 294487 h 294487"/>
              <a:gd name="connsiteX0" fmla="*/ 0 w 330939"/>
              <a:gd name="connsiteY0" fmla="*/ 294487 h 294487"/>
              <a:gd name="connsiteX1" fmla="*/ 165470 w 330939"/>
              <a:gd name="connsiteY1" fmla="*/ 0 h 294487"/>
              <a:gd name="connsiteX2" fmla="*/ 330939 w 330939"/>
              <a:gd name="connsiteY2" fmla="*/ 294487 h 294487"/>
              <a:gd name="connsiteX3" fmla="*/ 257665 w 330939"/>
              <a:gd name="connsiteY3" fmla="*/ 292802 h 294487"/>
              <a:gd name="connsiteX4" fmla="*/ 0 w 330939"/>
              <a:gd name="connsiteY4" fmla="*/ 294487 h 294487"/>
              <a:gd name="connsiteX0" fmla="*/ 0 w 330939"/>
              <a:gd name="connsiteY0" fmla="*/ 294487 h 294487"/>
              <a:gd name="connsiteX1" fmla="*/ 165470 w 330939"/>
              <a:gd name="connsiteY1" fmla="*/ 0 h 294487"/>
              <a:gd name="connsiteX2" fmla="*/ 292224 w 330939"/>
              <a:gd name="connsiteY2" fmla="*/ 219432 h 294487"/>
              <a:gd name="connsiteX3" fmla="*/ 330939 w 330939"/>
              <a:gd name="connsiteY3" fmla="*/ 294487 h 294487"/>
              <a:gd name="connsiteX4" fmla="*/ 257665 w 330939"/>
              <a:gd name="connsiteY4" fmla="*/ 292802 h 294487"/>
              <a:gd name="connsiteX5" fmla="*/ 0 w 330939"/>
              <a:gd name="connsiteY5" fmla="*/ 294487 h 294487"/>
              <a:gd name="connsiteX0" fmla="*/ 0 w 300448"/>
              <a:gd name="connsiteY0" fmla="*/ 294487 h 294487"/>
              <a:gd name="connsiteX1" fmla="*/ 165470 w 300448"/>
              <a:gd name="connsiteY1" fmla="*/ 0 h 294487"/>
              <a:gd name="connsiteX2" fmla="*/ 292224 w 300448"/>
              <a:gd name="connsiteY2" fmla="*/ 219432 h 294487"/>
              <a:gd name="connsiteX3" fmla="*/ 300448 w 300448"/>
              <a:gd name="connsiteY3" fmla="*/ 274561 h 294487"/>
              <a:gd name="connsiteX4" fmla="*/ 257665 w 300448"/>
              <a:gd name="connsiteY4" fmla="*/ 292802 h 294487"/>
              <a:gd name="connsiteX5" fmla="*/ 0 w 300448"/>
              <a:gd name="connsiteY5" fmla="*/ 294487 h 294487"/>
              <a:gd name="connsiteX0" fmla="*/ 0 w 292224"/>
              <a:gd name="connsiteY0" fmla="*/ 294487 h 294487"/>
              <a:gd name="connsiteX1" fmla="*/ 165470 w 292224"/>
              <a:gd name="connsiteY1" fmla="*/ 0 h 294487"/>
              <a:gd name="connsiteX2" fmla="*/ 292224 w 292224"/>
              <a:gd name="connsiteY2" fmla="*/ 219432 h 294487"/>
              <a:gd name="connsiteX3" fmla="*/ 286313 w 292224"/>
              <a:gd name="connsiteY3" fmla="*/ 258629 h 294487"/>
              <a:gd name="connsiteX4" fmla="*/ 257665 w 292224"/>
              <a:gd name="connsiteY4" fmla="*/ 292802 h 294487"/>
              <a:gd name="connsiteX5" fmla="*/ 0 w 292224"/>
              <a:gd name="connsiteY5" fmla="*/ 294487 h 294487"/>
              <a:gd name="connsiteX0" fmla="*/ 0 w 292224"/>
              <a:gd name="connsiteY0" fmla="*/ 294487 h 294833"/>
              <a:gd name="connsiteX1" fmla="*/ 165470 w 292224"/>
              <a:gd name="connsiteY1" fmla="*/ 0 h 294833"/>
              <a:gd name="connsiteX2" fmla="*/ 292224 w 292224"/>
              <a:gd name="connsiteY2" fmla="*/ 219432 h 294833"/>
              <a:gd name="connsiteX3" fmla="*/ 286313 w 292224"/>
              <a:gd name="connsiteY3" fmla="*/ 258629 h 294833"/>
              <a:gd name="connsiteX4" fmla="*/ 257665 w 292224"/>
              <a:gd name="connsiteY4" fmla="*/ 292802 h 294833"/>
              <a:gd name="connsiteX5" fmla="*/ 64428 w 292224"/>
              <a:gd name="connsiteY5" fmla="*/ 294833 h 294833"/>
              <a:gd name="connsiteX6" fmla="*/ 0 w 292224"/>
              <a:gd name="connsiteY6" fmla="*/ 294487 h 294833"/>
              <a:gd name="connsiteX0" fmla="*/ 0 w 292224"/>
              <a:gd name="connsiteY0" fmla="*/ 294487 h 294833"/>
              <a:gd name="connsiteX1" fmla="*/ 39290 w 292224"/>
              <a:gd name="connsiteY1" fmla="*/ 223174 h 294833"/>
              <a:gd name="connsiteX2" fmla="*/ 165470 w 292224"/>
              <a:gd name="connsiteY2" fmla="*/ 0 h 294833"/>
              <a:gd name="connsiteX3" fmla="*/ 292224 w 292224"/>
              <a:gd name="connsiteY3" fmla="*/ 219432 h 294833"/>
              <a:gd name="connsiteX4" fmla="*/ 286313 w 292224"/>
              <a:gd name="connsiteY4" fmla="*/ 258629 h 294833"/>
              <a:gd name="connsiteX5" fmla="*/ 257665 w 292224"/>
              <a:gd name="connsiteY5" fmla="*/ 292802 h 294833"/>
              <a:gd name="connsiteX6" fmla="*/ 64428 w 292224"/>
              <a:gd name="connsiteY6" fmla="*/ 294833 h 294833"/>
              <a:gd name="connsiteX7" fmla="*/ 0 w 292224"/>
              <a:gd name="connsiteY7" fmla="*/ 294487 h 294833"/>
              <a:gd name="connsiteX0" fmla="*/ 0 w 257713"/>
              <a:gd name="connsiteY0" fmla="*/ 272411 h 294833"/>
              <a:gd name="connsiteX1" fmla="*/ 4779 w 257713"/>
              <a:gd name="connsiteY1" fmla="*/ 223174 h 294833"/>
              <a:gd name="connsiteX2" fmla="*/ 130959 w 257713"/>
              <a:gd name="connsiteY2" fmla="*/ 0 h 294833"/>
              <a:gd name="connsiteX3" fmla="*/ 257713 w 257713"/>
              <a:gd name="connsiteY3" fmla="*/ 219432 h 294833"/>
              <a:gd name="connsiteX4" fmla="*/ 251802 w 257713"/>
              <a:gd name="connsiteY4" fmla="*/ 258629 h 294833"/>
              <a:gd name="connsiteX5" fmla="*/ 223154 w 257713"/>
              <a:gd name="connsiteY5" fmla="*/ 292802 h 294833"/>
              <a:gd name="connsiteX6" fmla="*/ 29917 w 257713"/>
              <a:gd name="connsiteY6" fmla="*/ 294833 h 294833"/>
              <a:gd name="connsiteX7" fmla="*/ 0 w 257713"/>
              <a:gd name="connsiteY7" fmla="*/ 272411 h 294833"/>
              <a:gd name="connsiteX0" fmla="*/ 0 w 257713"/>
              <a:gd name="connsiteY0" fmla="*/ 272411 h 294833"/>
              <a:gd name="connsiteX1" fmla="*/ 4779 w 257713"/>
              <a:gd name="connsiteY1" fmla="*/ 223174 h 294833"/>
              <a:gd name="connsiteX2" fmla="*/ 95136 w 257713"/>
              <a:gd name="connsiteY2" fmla="*/ 61861 h 294833"/>
              <a:gd name="connsiteX3" fmla="*/ 130959 w 257713"/>
              <a:gd name="connsiteY3" fmla="*/ 0 h 294833"/>
              <a:gd name="connsiteX4" fmla="*/ 257713 w 257713"/>
              <a:gd name="connsiteY4" fmla="*/ 219432 h 294833"/>
              <a:gd name="connsiteX5" fmla="*/ 251802 w 257713"/>
              <a:gd name="connsiteY5" fmla="*/ 258629 h 294833"/>
              <a:gd name="connsiteX6" fmla="*/ 223154 w 257713"/>
              <a:gd name="connsiteY6" fmla="*/ 292802 h 294833"/>
              <a:gd name="connsiteX7" fmla="*/ 29917 w 257713"/>
              <a:gd name="connsiteY7" fmla="*/ 294833 h 294833"/>
              <a:gd name="connsiteX8" fmla="*/ 0 w 257713"/>
              <a:gd name="connsiteY8" fmla="*/ 272411 h 294833"/>
              <a:gd name="connsiteX0" fmla="*/ 0 w 257713"/>
              <a:gd name="connsiteY0" fmla="*/ 272411 h 294833"/>
              <a:gd name="connsiteX1" fmla="*/ 4779 w 257713"/>
              <a:gd name="connsiteY1" fmla="*/ 223174 h 294833"/>
              <a:gd name="connsiteX2" fmla="*/ 95136 w 257713"/>
              <a:gd name="connsiteY2" fmla="*/ 61861 h 294833"/>
              <a:gd name="connsiteX3" fmla="*/ 130959 w 257713"/>
              <a:gd name="connsiteY3" fmla="*/ 0 h 294833"/>
              <a:gd name="connsiteX4" fmla="*/ 161026 w 257713"/>
              <a:gd name="connsiteY4" fmla="*/ 57501 h 294833"/>
              <a:gd name="connsiteX5" fmla="*/ 257713 w 257713"/>
              <a:gd name="connsiteY5" fmla="*/ 219432 h 294833"/>
              <a:gd name="connsiteX6" fmla="*/ 251802 w 257713"/>
              <a:gd name="connsiteY6" fmla="*/ 258629 h 294833"/>
              <a:gd name="connsiteX7" fmla="*/ 223154 w 257713"/>
              <a:gd name="connsiteY7" fmla="*/ 292802 h 294833"/>
              <a:gd name="connsiteX8" fmla="*/ 29917 w 257713"/>
              <a:gd name="connsiteY8" fmla="*/ 294833 h 294833"/>
              <a:gd name="connsiteX9" fmla="*/ 0 w 257713"/>
              <a:gd name="connsiteY9" fmla="*/ 272411 h 294833"/>
              <a:gd name="connsiteX0" fmla="*/ 0 w 257713"/>
              <a:gd name="connsiteY0" fmla="*/ 236600 h 259022"/>
              <a:gd name="connsiteX1" fmla="*/ 4779 w 257713"/>
              <a:gd name="connsiteY1" fmla="*/ 187363 h 259022"/>
              <a:gd name="connsiteX2" fmla="*/ 95136 w 257713"/>
              <a:gd name="connsiteY2" fmla="*/ 26050 h 259022"/>
              <a:gd name="connsiteX3" fmla="*/ 124293 w 257713"/>
              <a:gd name="connsiteY3" fmla="*/ 0 h 259022"/>
              <a:gd name="connsiteX4" fmla="*/ 161026 w 257713"/>
              <a:gd name="connsiteY4" fmla="*/ 21690 h 259022"/>
              <a:gd name="connsiteX5" fmla="*/ 257713 w 257713"/>
              <a:gd name="connsiteY5" fmla="*/ 183621 h 259022"/>
              <a:gd name="connsiteX6" fmla="*/ 251802 w 257713"/>
              <a:gd name="connsiteY6" fmla="*/ 222818 h 259022"/>
              <a:gd name="connsiteX7" fmla="*/ 223154 w 257713"/>
              <a:gd name="connsiteY7" fmla="*/ 256991 h 259022"/>
              <a:gd name="connsiteX8" fmla="*/ 29917 w 257713"/>
              <a:gd name="connsiteY8" fmla="*/ 259022 h 259022"/>
              <a:gd name="connsiteX9" fmla="*/ 0 w 257713"/>
              <a:gd name="connsiteY9" fmla="*/ 236600 h 259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7713" h="259022">
                <a:moveTo>
                  <a:pt x="0" y="236600"/>
                </a:moveTo>
                <a:lnTo>
                  <a:pt x="4779" y="187363"/>
                </a:lnTo>
                <a:lnTo>
                  <a:pt x="95136" y="26050"/>
                </a:lnTo>
                <a:lnTo>
                  <a:pt x="124293" y="0"/>
                </a:lnTo>
                <a:lnTo>
                  <a:pt x="161026" y="21690"/>
                </a:lnTo>
                <a:lnTo>
                  <a:pt x="257713" y="183621"/>
                </a:lnTo>
                <a:lnTo>
                  <a:pt x="251802" y="222818"/>
                </a:lnTo>
                <a:lnTo>
                  <a:pt x="223154" y="256991"/>
                </a:lnTo>
                <a:lnTo>
                  <a:pt x="29917" y="259022"/>
                </a:lnTo>
                <a:lnTo>
                  <a:pt x="0" y="236600"/>
                </a:lnTo>
                <a:close/>
              </a:path>
            </a:pathLst>
          </a:custGeom>
          <a:noFill/>
          <a:ln w="25400" cap="rnd" cmpd="dbl">
            <a:solidFill>
              <a:srgbClr val="FFFF00"/>
            </a:solidFill>
          </a:ln>
          <a:effectLst>
            <a:outerShdw blurRad="50800" dist="38100" dir="5400000" algn="t" rotWithShape="0">
              <a:srgbClr val="92D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AP2pic"/>
          <p:cNvCxnSpPr/>
          <p:nvPr/>
        </p:nvCxnSpPr>
        <p:spPr>
          <a:xfrm>
            <a:off x="5216634" y="4542907"/>
            <a:ext cx="148737" cy="297474"/>
          </a:xfrm>
          <a:prstGeom prst="line">
            <a:avLst/>
          </a:prstGeom>
          <a:ln w="25400" cap="rnd">
            <a:solidFill>
              <a:srgbClr val="FFFF00"/>
            </a:solidFill>
          </a:ln>
          <a:effectLst>
            <a:outerShdw blurRad="50800" dist="38100" dir="5400000" algn="t" rotWithShape="0">
              <a:srgbClr val="92D050">
                <a:alpha val="40000"/>
              </a:srgbClr>
            </a:outerShdw>
          </a:effectLst>
        </p:spPr>
        <p:style>
          <a:lnRef idx="1">
            <a:schemeClr val="accent1"/>
          </a:lnRef>
          <a:fillRef idx="0">
            <a:schemeClr val="accent1"/>
          </a:fillRef>
          <a:effectRef idx="0">
            <a:schemeClr val="accent1"/>
          </a:effectRef>
          <a:fontRef idx="minor">
            <a:schemeClr val="tx1"/>
          </a:fontRef>
        </p:style>
      </p:cxnSp>
      <p:cxnSp>
        <p:nvCxnSpPr>
          <p:cNvPr id="13" name="AP3pic"/>
          <p:cNvCxnSpPr/>
          <p:nvPr/>
        </p:nvCxnSpPr>
        <p:spPr>
          <a:xfrm>
            <a:off x="5291003" y="4468539"/>
            <a:ext cx="74368" cy="371842"/>
          </a:xfrm>
          <a:prstGeom prst="line">
            <a:avLst/>
          </a:prstGeom>
          <a:ln w="25400" cap="rnd">
            <a:solidFill>
              <a:srgbClr val="FFFF00"/>
            </a:solidFill>
          </a:ln>
          <a:effectLst>
            <a:outerShdw blurRad="50800" dist="38100" dir="5400000" algn="t" rotWithShape="0">
              <a:srgbClr val="92D050">
                <a:alpha val="40000"/>
              </a:srgbClr>
            </a:outerShdw>
          </a:effectLst>
        </p:spPr>
        <p:style>
          <a:lnRef idx="1">
            <a:schemeClr val="accent1"/>
          </a:lnRef>
          <a:fillRef idx="0">
            <a:schemeClr val="accent1"/>
          </a:fillRef>
          <a:effectRef idx="0">
            <a:schemeClr val="accent1"/>
          </a:effectRef>
          <a:fontRef idx="minor">
            <a:schemeClr val="tx1"/>
          </a:fontRef>
        </p:style>
      </p:cxnSp>
      <p:cxnSp>
        <p:nvCxnSpPr>
          <p:cNvPr id="14" name="AP1pic"/>
          <p:cNvCxnSpPr/>
          <p:nvPr/>
        </p:nvCxnSpPr>
        <p:spPr>
          <a:xfrm>
            <a:off x="5365371" y="4840381"/>
            <a:ext cx="132537" cy="446210"/>
          </a:xfrm>
          <a:prstGeom prst="line">
            <a:avLst/>
          </a:prstGeom>
          <a:ln w="25400" cap="rnd">
            <a:solidFill>
              <a:srgbClr val="FFFF00"/>
            </a:solidFill>
          </a:ln>
          <a:effectLst>
            <a:outerShdw blurRad="50800" dist="38100" dir="5400000" algn="t" rotWithShape="0">
              <a:srgbClr val="92D050">
                <a:alpha val="40000"/>
              </a:srgbClr>
            </a:outerShdw>
          </a:effectLst>
        </p:spPr>
        <p:style>
          <a:lnRef idx="1">
            <a:schemeClr val="accent1"/>
          </a:lnRef>
          <a:fillRef idx="0">
            <a:schemeClr val="accent1"/>
          </a:fillRef>
          <a:effectRef idx="0">
            <a:schemeClr val="accent1"/>
          </a:effectRef>
          <a:fontRef idx="minor">
            <a:schemeClr val="tx1"/>
          </a:fontRef>
        </p:style>
      </p:cxnSp>
      <p:sp>
        <p:nvSpPr>
          <p:cNvPr id="15" name="Recyclerpic"/>
          <p:cNvSpPr>
            <a:spLocks noChangeAspect="1"/>
          </p:cNvSpPr>
          <p:nvPr/>
        </p:nvSpPr>
        <p:spPr>
          <a:xfrm rot="19594815">
            <a:off x="4053488" y="4805189"/>
            <a:ext cx="1397306" cy="1782461"/>
          </a:xfrm>
          <a:prstGeom prst="ellipse">
            <a:avLst/>
          </a:prstGeom>
          <a:noFill/>
          <a:ln w="25400" cap="rnd">
            <a:solidFill>
              <a:srgbClr val="FFFF00"/>
            </a:solidFill>
          </a:ln>
          <a:effectLst>
            <a:outerShdw blurRad="50800" dist="38100" dir="5400000" algn="t" rotWithShape="0">
              <a:srgbClr val="92D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P1pic"/>
          <p:cNvCxnSpPr>
            <a:stCxn id="22" idx="5"/>
          </p:cNvCxnSpPr>
          <p:nvPr/>
        </p:nvCxnSpPr>
        <p:spPr>
          <a:xfrm flipH="1" flipV="1">
            <a:off x="5497835" y="5286593"/>
            <a:ext cx="60447" cy="683441"/>
          </a:xfrm>
          <a:prstGeom prst="line">
            <a:avLst/>
          </a:prstGeom>
          <a:ln w="25400" cap="rnd">
            <a:solidFill>
              <a:srgbClr val="FFFF00"/>
            </a:solidFill>
          </a:ln>
          <a:effectLst>
            <a:outerShdw blurRad="50800" dist="38100" dir="5400000" algn="t" rotWithShape="0">
              <a:srgbClr val="92D050">
                <a:alpha val="40000"/>
              </a:srgbClr>
            </a:outerShdw>
          </a:effectLst>
        </p:spPr>
        <p:style>
          <a:lnRef idx="1">
            <a:schemeClr val="accent1"/>
          </a:lnRef>
          <a:fillRef idx="0">
            <a:schemeClr val="accent1"/>
          </a:fillRef>
          <a:effectRef idx="0">
            <a:schemeClr val="accent1"/>
          </a:effectRef>
          <a:fontRef idx="minor">
            <a:schemeClr val="tx1"/>
          </a:fontRef>
        </p:style>
      </p:cxnSp>
      <p:cxnSp>
        <p:nvCxnSpPr>
          <p:cNvPr id="19" name="A1pic"/>
          <p:cNvCxnSpPr/>
          <p:nvPr/>
        </p:nvCxnSpPr>
        <p:spPr>
          <a:xfrm rot="120000" flipH="1" flipV="1">
            <a:off x="5067898" y="4989118"/>
            <a:ext cx="446210" cy="297476"/>
          </a:xfrm>
          <a:prstGeom prst="line">
            <a:avLst/>
          </a:prstGeom>
          <a:ln w="25400" cap="rnd">
            <a:solidFill>
              <a:srgbClr val="FFFF00"/>
            </a:solidFill>
          </a:ln>
          <a:effectLst>
            <a:outerShdw blurRad="50800" dist="38100" dir="5400000" algn="t" rotWithShape="0">
              <a:srgbClr val="92D050">
                <a:alpha val="40000"/>
              </a:srgbClr>
            </a:outerShdw>
          </a:effectLst>
        </p:spPr>
        <p:style>
          <a:lnRef idx="1">
            <a:schemeClr val="accent1"/>
          </a:lnRef>
          <a:fillRef idx="0">
            <a:schemeClr val="accent1"/>
          </a:fillRef>
          <a:effectRef idx="0">
            <a:schemeClr val="accent1"/>
          </a:effectRef>
          <a:fontRef idx="minor">
            <a:schemeClr val="tx1"/>
          </a:fontRef>
        </p:style>
      </p:cxnSp>
      <p:sp>
        <p:nvSpPr>
          <p:cNvPr id="20" name="Tevpic"/>
          <p:cNvSpPr>
            <a:spLocks noChangeAspect="1"/>
          </p:cNvSpPr>
          <p:nvPr/>
        </p:nvSpPr>
        <p:spPr>
          <a:xfrm>
            <a:off x="5458334" y="3377798"/>
            <a:ext cx="3140578" cy="3063979"/>
          </a:xfrm>
          <a:prstGeom prst="ellipse">
            <a:avLst/>
          </a:prstGeom>
          <a:noFill/>
          <a:ln w="25400" cap="rnd">
            <a:solidFill>
              <a:srgbClr val="FFFF00"/>
            </a:solidFill>
          </a:ln>
          <a:effectLst>
            <a:outerShdw blurRad="50800" dist="38100" dir="5400000" algn="t" rotWithShape="0">
              <a:srgbClr val="92D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NumIpic"/>
          <p:cNvGrpSpPr/>
          <p:nvPr/>
        </p:nvGrpSpPr>
        <p:grpSpPr>
          <a:xfrm>
            <a:off x="3878003" y="1940013"/>
            <a:ext cx="1492970" cy="3351412"/>
            <a:chOff x="3810000" y="1905000"/>
            <a:chExt cx="1529740" cy="3433952"/>
          </a:xfrm>
          <a:effectLst>
            <a:outerShdw blurRad="50800" dist="38100" dir="5400000" algn="t" rotWithShape="0">
              <a:srgbClr val="92D050">
                <a:alpha val="40000"/>
              </a:srgbClr>
            </a:outerShdw>
          </a:effectLst>
        </p:grpSpPr>
        <p:cxnSp>
          <p:nvCxnSpPr>
            <p:cNvPr id="41" name="Straight Connector 40"/>
            <p:cNvCxnSpPr/>
            <p:nvPr/>
          </p:nvCxnSpPr>
          <p:spPr>
            <a:xfrm flipH="1" flipV="1">
              <a:off x="3810000" y="1905000"/>
              <a:ext cx="1447800" cy="3200400"/>
            </a:xfrm>
            <a:prstGeom prst="line">
              <a:avLst/>
            </a:prstGeom>
            <a:ln w="25400" cap="rnd">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endCxn id="22" idx="6"/>
            </p:cNvCxnSpPr>
            <p:nvPr/>
          </p:nvCxnSpPr>
          <p:spPr>
            <a:xfrm>
              <a:off x="5257800" y="5105400"/>
              <a:ext cx="81940" cy="233552"/>
            </a:xfrm>
            <a:prstGeom prst="line">
              <a:avLst/>
            </a:prstGeom>
            <a:ln w="25400" cap="rnd">
              <a:solidFill>
                <a:srgbClr val="FFFF00"/>
              </a:solidFill>
            </a:ln>
          </p:spPr>
          <p:style>
            <a:lnRef idx="1">
              <a:schemeClr val="accent1"/>
            </a:lnRef>
            <a:fillRef idx="0">
              <a:schemeClr val="accent1"/>
            </a:fillRef>
            <a:effectRef idx="0">
              <a:schemeClr val="accent1"/>
            </a:effectRef>
            <a:fontRef idx="minor">
              <a:schemeClr val="tx1"/>
            </a:fontRef>
          </p:style>
        </p:cxnSp>
      </p:grpSp>
      <p:sp>
        <p:nvSpPr>
          <p:cNvPr id="22" name="MIpic"/>
          <p:cNvSpPr/>
          <p:nvPr/>
        </p:nvSpPr>
        <p:spPr>
          <a:xfrm rot="19594815">
            <a:off x="4009093" y="4753347"/>
            <a:ext cx="1484614" cy="1893833"/>
          </a:xfrm>
          <a:prstGeom prst="ellipse">
            <a:avLst/>
          </a:prstGeom>
          <a:noFill/>
          <a:ln w="28575">
            <a:solidFill>
              <a:srgbClr val="FFFF00"/>
            </a:solidFill>
          </a:ln>
          <a:effectLst>
            <a:outerShdw blurRad="50800" dist="38100" dir="5400000" algn="t" rotWithShape="0">
              <a:srgbClr val="92D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BNBpic"/>
          <p:cNvGrpSpPr/>
          <p:nvPr/>
        </p:nvGrpSpPr>
        <p:grpSpPr>
          <a:xfrm>
            <a:off x="4686760" y="3817815"/>
            <a:ext cx="727872" cy="1046970"/>
            <a:chOff x="4686760" y="3817815"/>
            <a:chExt cx="727872" cy="1046970"/>
          </a:xfrm>
        </p:grpSpPr>
        <p:sp>
          <p:nvSpPr>
            <p:cNvPr id="17" name="BNB"/>
            <p:cNvSpPr/>
            <p:nvPr/>
          </p:nvSpPr>
          <p:spPr>
            <a:xfrm>
              <a:off x="4686760" y="3817815"/>
              <a:ext cx="246346" cy="1045806"/>
            </a:xfrm>
            <a:custGeom>
              <a:avLst/>
              <a:gdLst>
                <a:gd name="connsiteX0" fmla="*/ 252413 w 252413"/>
                <a:gd name="connsiteY0" fmla="*/ 1071563 h 1071563"/>
                <a:gd name="connsiteX1" fmla="*/ 119063 w 252413"/>
                <a:gd name="connsiteY1" fmla="*/ 1019175 h 1071563"/>
                <a:gd name="connsiteX2" fmla="*/ 61913 w 252413"/>
                <a:gd name="connsiteY2" fmla="*/ 976313 h 1071563"/>
                <a:gd name="connsiteX3" fmla="*/ 61913 w 252413"/>
                <a:gd name="connsiteY3" fmla="*/ 976313 h 1071563"/>
                <a:gd name="connsiteX4" fmla="*/ 0 w 252413"/>
                <a:gd name="connsiteY4" fmla="*/ 0 h 1071563"/>
                <a:gd name="connsiteX5" fmla="*/ 0 w 252413"/>
                <a:gd name="connsiteY5" fmla="*/ 0 h 1071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2413" h="1071563">
                  <a:moveTo>
                    <a:pt x="252413" y="1071563"/>
                  </a:moveTo>
                  <a:cubicBezTo>
                    <a:pt x="201613" y="1053306"/>
                    <a:pt x="150813" y="1035050"/>
                    <a:pt x="119063" y="1019175"/>
                  </a:cubicBezTo>
                  <a:cubicBezTo>
                    <a:pt x="87313" y="1003300"/>
                    <a:pt x="61913" y="976313"/>
                    <a:pt x="61913" y="976313"/>
                  </a:cubicBezTo>
                  <a:lnTo>
                    <a:pt x="61913" y="976313"/>
                  </a:lnTo>
                  <a:lnTo>
                    <a:pt x="0" y="0"/>
                  </a:lnTo>
                  <a:lnTo>
                    <a:pt x="0" y="0"/>
                  </a:lnTo>
                </a:path>
              </a:pathLst>
            </a:custGeom>
            <a:noFill/>
            <a:ln w="25400" cap="rnd">
              <a:solidFill>
                <a:srgbClr val="FFFF00"/>
              </a:solidFill>
            </a:ln>
            <a:effectLst>
              <a:outerShdw blurRad="50800" dist="38100" dir="5400000" algn="t" rotWithShape="0">
                <a:srgbClr val="92D050">
                  <a:alpha val="4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mi8"/>
            <p:cNvSpPr/>
            <p:nvPr/>
          </p:nvSpPr>
          <p:spPr>
            <a:xfrm>
              <a:off x="4929187" y="4038600"/>
              <a:ext cx="485445" cy="826185"/>
            </a:xfrm>
            <a:custGeom>
              <a:avLst/>
              <a:gdLst>
                <a:gd name="connsiteX0" fmla="*/ 0 w 471681"/>
                <a:gd name="connsiteY0" fmla="*/ 841459 h 841459"/>
                <a:gd name="connsiteX1" fmla="*/ 82550 w 471681"/>
                <a:gd name="connsiteY1" fmla="*/ 838284 h 841459"/>
                <a:gd name="connsiteX2" fmla="*/ 152400 w 471681"/>
                <a:gd name="connsiteY2" fmla="*/ 806534 h 841459"/>
                <a:gd name="connsiteX3" fmla="*/ 228600 w 471681"/>
                <a:gd name="connsiteY3" fmla="*/ 762084 h 841459"/>
                <a:gd name="connsiteX4" fmla="*/ 298450 w 471681"/>
                <a:gd name="connsiteY4" fmla="*/ 714459 h 841459"/>
                <a:gd name="connsiteX5" fmla="*/ 355600 w 471681"/>
                <a:gd name="connsiteY5" fmla="*/ 679534 h 841459"/>
                <a:gd name="connsiteX6" fmla="*/ 377825 w 471681"/>
                <a:gd name="connsiteY6" fmla="*/ 657309 h 841459"/>
                <a:gd name="connsiteX7" fmla="*/ 409575 w 471681"/>
                <a:gd name="connsiteY7" fmla="*/ 619209 h 841459"/>
                <a:gd name="connsiteX8" fmla="*/ 441325 w 471681"/>
                <a:gd name="connsiteY8" fmla="*/ 546184 h 841459"/>
                <a:gd name="connsiteX9" fmla="*/ 469900 w 471681"/>
                <a:gd name="connsiteY9" fmla="*/ 460459 h 841459"/>
                <a:gd name="connsiteX10" fmla="*/ 466725 w 471681"/>
                <a:gd name="connsiteY10" fmla="*/ 349334 h 841459"/>
                <a:gd name="connsiteX11" fmla="*/ 450850 w 471681"/>
                <a:gd name="connsiteY11" fmla="*/ 276309 h 841459"/>
                <a:gd name="connsiteX12" fmla="*/ 438150 w 471681"/>
                <a:gd name="connsiteY12" fmla="*/ 222334 h 841459"/>
                <a:gd name="connsiteX13" fmla="*/ 434975 w 471681"/>
                <a:gd name="connsiteY13" fmla="*/ 177884 h 841459"/>
                <a:gd name="connsiteX14" fmla="*/ 425450 w 471681"/>
                <a:gd name="connsiteY14" fmla="*/ 111209 h 841459"/>
                <a:gd name="connsiteX15" fmla="*/ 419100 w 471681"/>
                <a:gd name="connsiteY15" fmla="*/ 60409 h 841459"/>
                <a:gd name="connsiteX16" fmla="*/ 422275 w 471681"/>
                <a:gd name="connsiteY16" fmla="*/ 9609 h 841459"/>
                <a:gd name="connsiteX17" fmla="*/ 422275 w 471681"/>
                <a:gd name="connsiteY17" fmla="*/ 84 h 841459"/>
                <a:gd name="connsiteX0" fmla="*/ 0 w 471681"/>
                <a:gd name="connsiteY0" fmla="*/ 831850 h 831850"/>
                <a:gd name="connsiteX1" fmla="*/ 82550 w 471681"/>
                <a:gd name="connsiteY1" fmla="*/ 828675 h 831850"/>
                <a:gd name="connsiteX2" fmla="*/ 152400 w 471681"/>
                <a:gd name="connsiteY2" fmla="*/ 796925 h 831850"/>
                <a:gd name="connsiteX3" fmla="*/ 228600 w 471681"/>
                <a:gd name="connsiteY3" fmla="*/ 752475 h 831850"/>
                <a:gd name="connsiteX4" fmla="*/ 298450 w 471681"/>
                <a:gd name="connsiteY4" fmla="*/ 704850 h 831850"/>
                <a:gd name="connsiteX5" fmla="*/ 355600 w 471681"/>
                <a:gd name="connsiteY5" fmla="*/ 669925 h 831850"/>
                <a:gd name="connsiteX6" fmla="*/ 377825 w 471681"/>
                <a:gd name="connsiteY6" fmla="*/ 647700 h 831850"/>
                <a:gd name="connsiteX7" fmla="*/ 409575 w 471681"/>
                <a:gd name="connsiteY7" fmla="*/ 609600 h 831850"/>
                <a:gd name="connsiteX8" fmla="*/ 441325 w 471681"/>
                <a:gd name="connsiteY8" fmla="*/ 536575 h 831850"/>
                <a:gd name="connsiteX9" fmla="*/ 469900 w 471681"/>
                <a:gd name="connsiteY9" fmla="*/ 450850 h 831850"/>
                <a:gd name="connsiteX10" fmla="*/ 466725 w 471681"/>
                <a:gd name="connsiteY10" fmla="*/ 339725 h 831850"/>
                <a:gd name="connsiteX11" fmla="*/ 450850 w 471681"/>
                <a:gd name="connsiteY11" fmla="*/ 266700 h 831850"/>
                <a:gd name="connsiteX12" fmla="*/ 438150 w 471681"/>
                <a:gd name="connsiteY12" fmla="*/ 212725 h 831850"/>
                <a:gd name="connsiteX13" fmla="*/ 434975 w 471681"/>
                <a:gd name="connsiteY13" fmla="*/ 168275 h 831850"/>
                <a:gd name="connsiteX14" fmla="*/ 425450 w 471681"/>
                <a:gd name="connsiteY14" fmla="*/ 101600 h 831850"/>
                <a:gd name="connsiteX15" fmla="*/ 419100 w 471681"/>
                <a:gd name="connsiteY15" fmla="*/ 50800 h 831850"/>
                <a:gd name="connsiteX16" fmla="*/ 422275 w 471681"/>
                <a:gd name="connsiteY16" fmla="*/ 0 h 831850"/>
                <a:gd name="connsiteX0" fmla="*/ 0 w 530225"/>
                <a:gd name="connsiteY0" fmla="*/ 784225 h 784225"/>
                <a:gd name="connsiteX1" fmla="*/ 82550 w 530225"/>
                <a:gd name="connsiteY1" fmla="*/ 781050 h 784225"/>
                <a:gd name="connsiteX2" fmla="*/ 152400 w 530225"/>
                <a:gd name="connsiteY2" fmla="*/ 749300 h 784225"/>
                <a:gd name="connsiteX3" fmla="*/ 228600 w 530225"/>
                <a:gd name="connsiteY3" fmla="*/ 704850 h 784225"/>
                <a:gd name="connsiteX4" fmla="*/ 298450 w 530225"/>
                <a:gd name="connsiteY4" fmla="*/ 657225 h 784225"/>
                <a:gd name="connsiteX5" fmla="*/ 355600 w 530225"/>
                <a:gd name="connsiteY5" fmla="*/ 622300 h 784225"/>
                <a:gd name="connsiteX6" fmla="*/ 377825 w 530225"/>
                <a:gd name="connsiteY6" fmla="*/ 600075 h 784225"/>
                <a:gd name="connsiteX7" fmla="*/ 409575 w 530225"/>
                <a:gd name="connsiteY7" fmla="*/ 561975 h 784225"/>
                <a:gd name="connsiteX8" fmla="*/ 441325 w 530225"/>
                <a:gd name="connsiteY8" fmla="*/ 488950 h 784225"/>
                <a:gd name="connsiteX9" fmla="*/ 469900 w 530225"/>
                <a:gd name="connsiteY9" fmla="*/ 403225 h 784225"/>
                <a:gd name="connsiteX10" fmla="*/ 466725 w 530225"/>
                <a:gd name="connsiteY10" fmla="*/ 292100 h 784225"/>
                <a:gd name="connsiteX11" fmla="*/ 450850 w 530225"/>
                <a:gd name="connsiteY11" fmla="*/ 219075 h 784225"/>
                <a:gd name="connsiteX12" fmla="*/ 438150 w 530225"/>
                <a:gd name="connsiteY12" fmla="*/ 165100 h 784225"/>
                <a:gd name="connsiteX13" fmla="*/ 434975 w 530225"/>
                <a:gd name="connsiteY13" fmla="*/ 120650 h 784225"/>
                <a:gd name="connsiteX14" fmla="*/ 425450 w 530225"/>
                <a:gd name="connsiteY14" fmla="*/ 53975 h 784225"/>
                <a:gd name="connsiteX15" fmla="*/ 419100 w 530225"/>
                <a:gd name="connsiteY15" fmla="*/ 3175 h 784225"/>
                <a:gd name="connsiteX16" fmla="*/ 530225 w 530225"/>
                <a:gd name="connsiteY16" fmla="*/ 0 h 784225"/>
                <a:gd name="connsiteX0" fmla="*/ 0 w 471681"/>
                <a:gd name="connsiteY0" fmla="*/ 835025 h 835025"/>
                <a:gd name="connsiteX1" fmla="*/ 82550 w 471681"/>
                <a:gd name="connsiteY1" fmla="*/ 831850 h 835025"/>
                <a:gd name="connsiteX2" fmla="*/ 152400 w 471681"/>
                <a:gd name="connsiteY2" fmla="*/ 800100 h 835025"/>
                <a:gd name="connsiteX3" fmla="*/ 228600 w 471681"/>
                <a:gd name="connsiteY3" fmla="*/ 755650 h 835025"/>
                <a:gd name="connsiteX4" fmla="*/ 298450 w 471681"/>
                <a:gd name="connsiteY4" fmla="*/ 708025 h 835025"/>
                <a:gd name="connsiteX5" fmla="*/ 355600 w 471681"/>
                <a:gd name="connsiteY5" fmla="*/ 673100 h 835025"/>
                <a:gd name="connsiteX6" fmla="*/ 377825 w 471681"/>
                <a:gd name="connsiteY6" fmla="*/ 650875 h 835025"/>
                <a:gd name="connsiteX7" fmla="*/ 409575 w 471681"/>
                <a:gd name="connsiteY7" fmla="*/ 612775 h 835025"/>
                <a:gd name="connsiteX8" fmla="*/ 441325 w 471681"/>
                <a:gd name="connsiteY8" fmla="*/ 539750 h 835025"/>
                <a:gd name="connsiteX9" fmla="*/ 469900 w 471681"/>
                <a:gd name="connsiteY9" fmla="*/ 454025 h 835025"/>
                <a:gd name="connsiteX10" fmla="*/ 466725 w 471681"/>
                <a:gd name="connsiteY10" fmla="*/ 342900 h 835025"/>
                <a:gd name="connsiteX11" fmla="*/ 450850 w 471681"/>
                <a:gd name="connsiteY11" fmla="*/ 269875 h 835025"/>
                <a:gd name="connsiteX12" fmla="*/ 438150 w 471681"/>
                <a:gd name="connsiteY12" fmla="*/ 215900 h 835025"/>
                <a:gd name="connsiteX13" fmla="*/ 434975 w 471681"/>
                <a:gd name="connsiteY13" fmla="*/ 171450 h 835025"/>
                <a:gd name="connsiteX14" fmla="*/ 425450 w 471681"/>
                <a:gd name="connsiteY14" fmla="*/ 104775 h 835025"/>
                <a:gd name="connsiteX15" fmla="*/ 419100 w 471681"/>
                <a:gd name="connsiteY15" fmla="*/ 53975 h 835025"/>
                <a:gd name="connsiteX16" fmla="*/ 428625 w 471681"/>
                <a:gd name="connsiteY16" fmla="*/ 0 h 835025"/>
                <a:gd name="connsiteX0" fmla="*/ 0 w 485969"/>
                <a:gd name="connsiteY0" fmla="*/ 825500 h 833018"/>
                <a:gd name="connsiteX1" fmla="*/ 96838 w 485969"/>
                <a:gd name="connsiteY1" fmla="*/ 831850 h 833018"/>
                <a:gd name="connsiteX2" fmla="*/ 166688 w 485969"/>
                <a:gd name="connsiteY2" fmla="*/ 800100 h 833018"/>
                <a:gd name="connsiteX3" fmla="*/ 242888 w 485969"/>
                <a:gd name="connsiteY3" fmla="*/ 755650 h 833018"/>
                <a:gd name="connsiteX4" fmla="*/ 312738 w 485969"/>
                <a:gd name="connsiteY4" fmla="*/ 708025 h 833018"/>
                <a:gd name="connsiteX5" fmla="*/ 369888 w 485969"/>
                <a:gd name="connsiteY5" fmla="*/ 673100 h 833018"/>
                <a:gd name="connsiteX6" fmla="*/ 392113 w 485969"/>
                <a:gd name="connsiteY6" fmla="*/ 650875 h 833018"/>
                <a:gd name="connsiteX7" fmla="*/ 423863 w 485969"/>
                <a:gd name="connsiteY7" fmla="*/ 612775 h 833018"/>
                <a:gd name="connsiteX8" fmla="*/ 455613 w 485969"/>
                <a:gd name="connsiteY8" fmla="*/ 539750 h 833018"/>
                <a:gd name="connsiteX9" fmla="*/ 484188 w 485969"/>
                <a:gd name="connsiteY9" fmla="*/ 454025 h 833018"/>
                <a:gd name="connsiteX10" fmla="*/ 481013 w 485969"/>
                <a:gd name="connsiteY10" fmla="*/ 342900 h 833018"/>
                <a:gd name="connsiteX11" fmla="*/ 465138 w 485969"/>
                <a:gd name="connsiteY11" fmla="*/ 269875 h 833018"/>
                <a:gd name="connsiteX12" fmla="*/ 452438 w 485969"/>
                <a:gd name="connsiteY12" fmla="*/ 215900 h 833018"/>
                <a:gd name="connsiteX13" fmla="*/ 449263 w 485969"/>
                <a:gd name="connsiteY13" fmla="*/ 171450 h 833018"/>
                <a:gd name="connsiteX14" fmla="*/ 439738 w 485969"/>
                <a:gd name="connsiteY14" fmla="*/ 104775 h 833018"/>
                <a:gd name="connsiteX15" fmla="*/ 433388 w 485969"/>
                <a:gd name="connsiteY15" fmla="*/ 53975 h 833018"/>
                <a:gd name="connsiteX16" fmla="*/ 442913 w 485969"/>
                <a:gd name="connsiteY16" fmla="*/ 0 h 833018"/>
                <a:gd name="connsiteX0" fmla="*/ 0 w 485969"/>
                <a:gd name="connsiteY0" fmla="*/ 825500 h 829027"/>
                <a:gd name="connsiteX1" fmla="*/ 101601 w 485969"/>
                <a:gd name="connsiteY1" fmla="*/ 827087 h 829027"/>
                <a:gd name="connsiteX2" fmla="*/ 166688 w 485969"/>
                <a:gd name="connsiteY2" fmla="*/ 800100 h 829027"/>
                <a:gd name="connsiteX3" fmla="*/ 242888 w 485969"/>
                <a:gd name="connsiteY3" fmla="*/ 755650 h 829027"/>
                <a:gd name="connsiteX4" fmla="*/ 312738 w 485969"/>
                <a:gd name="connsiteY4" fmla="*/ 708025 h 829027"/>
                <a:gd name="connsiteX5" fmla="*/ 369888 w 485969"/>
                <a:gd name="connsiteY5" fmla="*/ 673100 h 829027"/>
                <a:gd name="connsiteX6" fmla="*/ 392113 w 485969"/>
                <a:gd name="connsiteY6" fmla="*/ 650875 h 829027"/>
                <a:gd name="connsiteX7" fmla="*/ 423863 w 485969"/>
                <a:gd name="connsiteY7" fmla="*/ 612775 h 829027"/>
                <a:gd name="connsiteX8" fmla="*/ 455613 w 485969"/>
                <a:gd name="connsiteY8" fmla="*/ 539750 h 829027"/>
                <a:gd name="connsiteX9" fmla="*/ 484188 w 485969"/>
                <a:gd name="connsiteY9" fmla="*/ 454025 h 829027"/>
                <a:gd name="connsiteX10" fmla="*/ 481013 w 485969"/>
                <a:gd name="connsiteY10" fmla="*/ 342900 h 829027"/>
                <a:gd name="connsiteX11" fmla="*/ 465138 w 485969"/>
                <a:gd name="connsiteY11" fmla="*/ 269875 h 829027"/>
                <a:gd name="connsiteX12" fmla="*/ 452438 w 485969"/>
                <a:gd name="connsiteY12" fmla="*/ 215900 h 829027"/>
                <a:gd name="connsiteX13" fmla="*/ 449263 w 485969"/>
                <a:gd name="connsiteY13" fmla="*/ 171450 h 829027"/>
                <a:gd name="connsiteX14" fmla="*/ 439738 w 485969"/>
                <a:gd name="connsiteY14" fmla="*/ 104775 h 829027"/>
                <a:gd name="connsiteX15" fmla="*/ 433388 w 485969"/>
                <a:gd name="connsiteY15" fmla="*/ 53975 h 829027"/>
                <a:gd name="connsiteX16" fmla="*/ 442913 w 485969"/>
                <a:gd name="connsiteY16" fmla="*/ 0 h 829027"/>
                <a:gd name="connsiteX0" fmla="*/ 0 w 485969"/>
                <a:gd name="connsiteY0" fmla="*/ 825500 h 829027"/>
                <a:gd name="connsiteX1" fmla="*/ 101601 w 485969"/>
                <a:gd name="connsiteY1" fmla="*/ 827087 h 829027"/>
                <a:gd name="connsiteX2" fmla="*/ 180975 w 485969"/>
                <a:gd name="connsiteY2" fmla="*/ 800100 h 829027"/>
                <a:gd name="connsiteX3" fmla="*/ 242888 w 485969"/>
                <a:gd name="connsiteY3" fmla="*/ 755650 h 829027"/>
                <a:gd name="connsiteX4" fmla="*/ 312738 w 485969"/>
                <a:gd name="connsiteY4" fmla="*/ 708025 h 829027"/>
                <a:gd name="connsiteX5" fmla="*/ 369888 w 485969"/>
                <a:gd name="connsiteY5" fmla="*/ 673100 h 829027"/>
                <a:gd name="connsiteX6" fmla="*/ 392113 w 485969"/>
                <a:gd name="connsiteY6" fmla="*/ 650875 h 829027"/>
                <a:gd name="connsiteX7" fmla="*/ 423863 w 485969"/>
                <a:gd name="connsiteY7" fmla="*/ 612775 h 829027"/>
                <a:gd name="connsiteX8" fmla="*/ 455613 w 485969"/>
                <a:gd name="connsiteY8" fmla="*/ 539750 h 829027"/>
                <a:gd name="connsiteX9" fmla="*/ 484188 w 485969"/>
                <a:gd name="connsiteY9" fmla="*/ 454025 h 829027"/>
                <a:gd name="connsiteX10" fmla="*/ 481013 w 485969"/>
                <a:gd name="connsiteY10" fmla="*/ 342900 h 829027"/>
                <a:gd name="connsiteX11" fmla="*/ 465138 w 485969"/>
                <a:gd name="connsiteY11" fmla="*/ 269875 h 829027"/>
                <a:gd name="connsiteX12" fmla="*/ 452438 w 485969"/>
                <a:gd name="connsiteY12" fmla="*/ 215900 h 829027"/>
                <a:gd name="connsiteX13" fmla="*/ 449263 w 485969"/>
                <a:gd name="connsiteY13" fmla="*/ 171450 h 829027"/>
                <a:gd name="connsiteX14" fmla="*/ 439738 w 485969"/>
                <a:gd name="connsiteY14" fmla="*/ 104775 h 829027"/>
                <a:gd name="connsiteX15" fmla="*/ 433388 w 485969"/>
                <a:gd name="connsiteY15" fmla="*/ 53975 h 829027"/>
                <a:gd name="connsiteX16" fmla="*/ 442913 w 485969"/>
                <a:gd name="connsiteY16" fmla="*/ 0 h 829027"/>
                <a:gd name="connsiteX0" fmla="*/ 0 w 485969"/>
                <a:gd name="connsiteY0" fmla="*/ 825500 h 829203"/>
                <a:gd name="connsiteX1" fmla="*/ 101601 w 485969"/>
                <a:gd name="connsiteY1" fmla="*/ 827087 h 829203"/>
                <a:gd name="connsiteX2" fmla="*/ 173831 w 485969"/>
                <a:gd name="connsiteY2" fmla="*/ 797719 h 829203"/>
                <a:gd name="connsiteX3" fmla="*/ 242888 w 485969"/>
                <a:gd name="connsiteY3" fmla="*/ 755650 h 829203"/>
                <a:gd name="connsiteX4" fmla="*/ 312738 w 485969"/>
                <a:gd name="connsiteY4" fmla="*/ 708025 h 829203"/>
                <a:gd name="connsiteX5" fmla="*/ 369888 w 485969"/>
                <a:gd name="connsiteY5" fmla="*/ 673100 h 829203"/>
                <a:gd name="connsiteX6" fmla="*/ 392113 w 485969"/>
                <a:gd name="connsiteY6" fmla="*/ 650875 h 829203"/>
                <a:gd name="connsiteX7" fmla="*/ 423863 w 485969"/>
                <a:gd name="connsiteY7" fmla="*/ 612775 h 829203"/>
                <a:gd name="connsiteX8" fmla="*/ 455613 w 485969"/>
                <a:gd name="connsiteY8" fmla="*/ 539750 h 829203"/>
                <a:gd name="connsiteX9" fmla="*/ 484188 w 485969"/>
                <a:gd name="connsiteY9" fmla="*/ 454025 h 829203"/>
                <a:gd name="connsiteX10" fmla="*/ 481013 w 485969"/>
                <a:gd name="connsiteY10" fmla="*/ 342900 h 829203"/>
                <a:gd name="connsiteX11" fmla="*/ 465138 w 485969"/>
                <a:gd name="connsiteY11" fmla="*/ 269875 h 829203"/>
                <a:gd name="connsiteX12" fmla="*/ 452438 w 485969"/>
                <a:gd name="connsiteY12" fmla="*/ 215900 h 829203"/>
                <a:gd name="connsiteX13" fmla="*/ 449263 w 485969"/>
                <a:gd name="connsiteY13" fmla="*/ 171450 h 829203"/>
                <a:gd name="connsiteX14" fmla="*/ 439738 w 485969"/>
                <a:gd name="connsiteY14" fmla="*/ 104775 h 829203"/>
                <a:gd name="connsiteX15" fmla="*/ 433388 w 485969"/>
                <a:gd name="connsiteY15" fmla="*/ 53975 h 829203"/>
                <a:gd name="connsiteX16" fmla="*/ 442913 w 485969"/>
                <a:gd name="connsiteY16" fmla="*/ 0 h 829203"/>
                <a:gd name="connsiteX0" fmla="*/ 0 w 485969"/>
                <a:gd name="connsiteY0" fmla="*/ 825500 h 826185"/>
                <a:gd name="connsiteX1" fmla="*/ 99220 w 485969"/>
                <a:gd name="connsiteY1" fmla="*/ 819943 h 826185"/>
                <a:gd name="connsiteX2" fmla="*/ 173831 w 485969"/>
                <a:gd name="connsiteY2" fmla="*/ 797719 h 826185"/>
                <a:gd name="connsiteX3" fmla="*/ 242888 w 485969"/>
                <a:gd name="connsiteY3" fmla="*/ 755650 h 826185"/>
                <a:gd name="connsiteX4" fmla="*/ 312738 w 485969"/>
                <a:gd name="connsiteY4" fmla="*/ 708025 h 826185"/>
                <a:gd name="connsiteX5" fmla="*/ 369888 w 485969"/>
                <a:gd name="connsiteY5" fmla="*/ 673100 h 826185"/>
                <a:gd name="connsiteX6" fmla="*/ 392113 w 485969"/>
                <a:gd name="connsiteY6" fmla="*/ 650875 h 826185"/>
                <a:gd name="connsiteX7" fmla="*/ 423863 w 485969"/>
                <a:gd name="connsiteY7" fmla="*/ 612775 h 826185"/>
                <a:gd name="connsiteX8" fmla="*/ 455613 w 485969"/>
                <a:gd name="connsiteY8" fmla="*/ 539750 h 826185"/>
                <a:gd name="connsiteX9" fmla="*/ 484188 w 485969"/>
                <a:gd name="connsiteY9" fmla="*/ 454025 h 826185"/>
                <a:gd name="connsiteX10" fmla="*/ 481013 w 485969"/>
                <a:gd name="connsiteY10" fmla="*/ 342900 h 826185"/>
                <a:gd name="connsiteX11" fmla="*/ 465138 w 485969"/>
                <a:gd name="connsiteY11" fmla="*/ 269875 h 826185"/>
                <a:gd name="connsiteX12" fmla="*/ 452438 w 485969"/>
                <a:gd name="connsiteY12" fmla="*/ 215900 h 826185"/>
                <a:gd name="connsiteX13" fmla="*/ 449263 w 485969"/>
                <a:gd name="connsiteY13" fmla="*/ 171450 h 826185"/>
                <a:gd name="connsiteX14" fmla="*/ 439738 w 485969"/>
                <a:gd name="connsiteY14" fmla="*/ 104775 h 826185"/>
                <a:gd name="connsiteX15" fmla="*/ 433388 w 485969"/>
                <a:gd name="connsiteY15" fmla="*/ 53975 h 826185"/>
                <a:gd name="connsiteX16" fmla="*/ 442913 w 485969"/>
                <a:gd name="connsiteY16" fmla="*/ 0 h 826185"/>
                <a:gd name="connsiteX0" fmla="*/ 0 w 485969"/>
                <a:gd name="connsiteY0" fmla="*/ 825500 h 826185"/>
                <a:gd name="connsiteX1" fmla="*/ 99220 w 485969"/>
                <a:gd name="connsiteY1" fmla="*/ 819943 h 826185"/>
                <a:gd name="connsiteX2" fmla="*/ 173831 w 485969"/>
                <a:gd name="connsiteY2" fmla="*/ 797719 h 826185"/>
                <a:gd name="connsiteX3" fmla="*/ 245269 w 485969"/>
                <a:gd name="connsiteY3" fmla="*/ 762793 h 826185"/>
                <a:gd name="connsiteX4" fmla="*/ 312738 w 485969"/>
                <a:gd name="connsiteY4" fmla="*/ 708025 h 826185"/>
                <a:gd name="connsiteX5" fmla="*/ 369888 w 485969"/>
                <a:gd name="connsiteY5" fmla="*/ 673100 h 826185"/>
                <a:gd name="connsiteX6" fmla="*/ 392113 w 485969"/>
                <a:gd name="connsiteY6" fmla="*/ 650875 h 826185"/>
                <a:gd name="connsiteX7" fmla="*/ 423863 w 485969"/>
                <a:gd name="connsiteY7" fmla="*/ 612775 h 826185"/>
                <a:gd name="connsiteX8" fmla="*/ 455613 w 485969"/>
                <a:gd name="connsiteY8" fmla="*/ 539750 h 826185"/>
                <a:gd name="connsiteX9" fmla="*/ 484188 w 485969"/>
                <a:gd name="connsiteY9" fmla="*/ 454025 h 826185"/>
                <a:gd name="connsiteX10" fmla="*/ 481013 w 485969"/>
                <a:gd name="connsiteY10" fmla="*/ 342900 h 826185"/>
                <a:gd name="connsiteX11" fmla="*/ 465138 w 485969"/>
                <a:gd name="connsiteY11" fmla="*/ 269875 h 826185"/>
                <a:gd name="connsiteX12" fmla="*/ 452438 w 485969"/>
                <a:gd name="connsiteY12" fmla="*/ 215900 h 826185"/>
                <a:gd name="connsiteX13" fmla="*/ 449263 w 485969"/>
                <a:gd name="connsiteY13" fmla="*/ 171450 h 826185"/>
                <a:gd name="connsiteX14" fmla="*/ 439738 w 485969"/>
                <a:gd name="connsiteY14" fmla="*/ 104775 h 826185"/>
                <a:gd name="connsiteX15" fmla="*/ 433388 w 485969"/>
                <a:gd name="connsiteY15" fmla="*/ 53975 h 826185"/>
                <a:gd name="connsiteX16" fmla="*/ 442913 w 485969"/>
                <a:gd name="connsiteY16" fmla="*/ 0 h 826185"/>
                <a:gd name="connsiteX0" fmla="*/ 0 w 485969"/>
                <a:gd name="connsiteY0" fmla="*/ 825500 h 826185"/>
                <a:gd name="connsiteX1" fmla="*/ 99220 w 485969"/>
                <a:gd name="connsiteY1" fmla="*/ 819943 h 826185"/>
                <a:gd name="connsiteX2" fmla="*/ 173831 w 485969"/>
                <a:gd name="connsiteY2" fmla="*/ 797719 h 826185"/>
                <a:gd name="connsiteX3" fmla="*/ 250032 w 485969"/>
                <a:gd name="connsiteY3" fmla="*/ 755649 h 826185"/>
                <a:gd name="connsiteX4" fmla="*/ 312738 w 485969"/>
                <a:gd name="connsiteY4" fmla="*/ 708025 h 826185"/>
                <a:gd name="connsiteX5" fmla="*/ 369888 w 485969"/>
                <a:gd name="connsiteY5" fmla="*/ 673100 h 826185"/>
                <a:gd name="connsiteX6" fmla="*/ 392113 w 485969"/>
                <a:gd name="connsiteY6" fmla="*/ 650875 h 826185"/>
                <a:gd name="connsiteX7" fmla="*/ 423863 w 485969"/>
                <a:gd name="connsiteY7" fmla="*/ 612775 h 826185"/>
                <a:gd name="connsiteX8" fmla="*/ 455613 w 485969"/>
                <a:gd name="connsiteY8" fmla="*/ 539750 h 826185"/>
                <a:gd name="connsiteX9" fmla="*/ 484188 w 485969"/>
                <a:gd name="connsiteY9" fmla="*/ 454025 h 826185"/>
                <a:gd name="connsiteX10" fmla="*/ 481013 w 485969"/>
                <a:gd name="connsiteY10" fmla="*/ 342900 h 826185"/>
                <a:gd name="connsiteX11" fmla="*/ 465138 w 485969"/>
                <a:gd name="connsiteY11" fmla="*/ 269875 h 826185"/>
                <a:gd name="connsiteX12" fmla="*/ 452438 w 485969"/>
                <a:gd name="connsiteY12" fmla="*/ 215900 h 826185"/>
                <a:gd name="connsiteX13" fmla="*/ 449263 w 485969"/>
                <a:gd name="connsiteY13" fmla="*/ 171450 h 826185"/>
                <a:gd name="connsiteX14" fmla="*/ 439738 w 485969"/>
                <a:gd name="connsiteY14" fmla="*/ 104775 h 826185"/>
                <a:gd name="connsiteX15" fmla="*/ 433388 w 485969"/>
                <a:gd name="connsiteY15" fmla="*/ 53975 h 826185"/>
                <a:gd name="connsiteX16" fmla="*/ 442913 w 485969"/>
                <a:gd name="connsiteY16" fmla="*/ 0 h 826185"/>
                <a:gd name="connsiteX0" fmla="*/ 0 w 485969"/>
                <a:gd name="connsiteY0" fmla="*/ 825500 h 826185"/>
                <a:gd name="connsiteX1" fmla="*/ 99220 w 485969"/>
                <a:gd name="connsiteY1" fmla="*/ 819943 h 826185"/>
                <a:gd name="connsiteX2" fmla="*/ 173831 w 485969"/>
                <a:gd name="connsiteY2" fmla="*/ 797719 h 826185"/>
                <a:gd name="connsiteX3" fmla="*/ 250032 w 485969"/>
                <a:gd name="connsiteY3" fmla="*/ 755649 h 826185"/>
                <a:gd name="connsiteX4" fmla="*/ 312738 w 485969"/>
                <a:gd name="connsiteY4" fmla="*/ 708025 h 826185"/>
                <a:gd name="connsiteX5" fmla="*/ 369888 w 485969"/>
                <a:gd name="connsiteY5" fmla="*/ 673100 h 826185"/>
                <a:gd name="connsiteX6" fmla="*/ 392113 w 485969"/>
                <a:gd name="connsiteY6" fmla="*/ 643731 h 826185"/>
                <a:gd name="connsiteX7" fmla="*/ 423863 w 485969"/>
                <a:gd name="connsiteY7" fmla="*/ 612775 h 826185"/>
                <a:gd name="connsiteX8" fmla="*/ 455613 w 485969"/>
                <a:gd name="connsiteY8" fmla="*/ 539750 h 826185"/>
                <a:gd name="connsiteX9" fmla="*/ 484188 w 485969"/>
                <a:gd name="connsiteY9" fmla="*/ 454025 h 826185"/>
                <a:gd name="connsiteX10" fmla="*/ 481013 w 485969"/>
                <a:gd name="connsiteY10" fmla="*/ 342900 h 826185"/>
                <a:gd name="connsiteX11" fmla="*/ 465138 w 485969"/>
                <a:gd name="connsiteY11" fmla="*/ 269875 h 826185"/>
                <a:gd name="connsiteX12" fmla="*/ 452438 w 485969"/>
                <a:gd name="connsiteY12" fmla="*/ 215900 h 826185"/>
                <a:gd name="connsiteX13" fmla="*/ 449263 w 485969"/>
                <a:gd name="connsiteY13" fmla="*/ 171450 h 826185"/>
                <a:gd name="connsiteX14" fmla="*/ 439738 w 485969"/>
                <a:gd name="connsiteY14" fmla="*/ 104775 h 826185"/>
                <a:gd name="connsiteX15" fmla="*/ 433388 w 485969"/>
                <a:gd name="connsiteY15" fmla="*/ 53975 h 826185"/>
                <a:gd name="connsiteX16" fmla="*/ 442913 w 485969"/>
                <a:gd name="connsiteY16" fmla="*/ 0 h 826185"/>
                <a:gd name="connsiteX0" fmla="*/ 0 w 485969"/>
                <a:gd name="connsiteY0" fmla="*/ 825500 h 826185"/>
                <a:gd name="connsiteX1" fmla="*/ 99220 w 485969"/>
                <a:gd name="connsiteY1" fmla="*/ 819943 h 826185"/>
                <a:gd name="connsiteX2" fmla="*/ 173831 w 485969"/>
                <a:gd name="connsiteY2" fmla="*/ 797719 h 826185"/>
                <a:gd name="connsiteX3" fmla="*/ 250032 w 485969"/>
                <a:gd name="connsiteY3" fmla="*/ 755649 h 826185"/>
                <a:gd name="connsiteX4" fmla="*/ 312738 w 485969"/>
                <a:gd name="connsiteY4" fmla="*/ 708025 h 826185"/>
                <a:gd name="connsiteX5" fmla="*/ 367507 w 485969"/>
                <a:gd name="connsiteY5" fmla="*/ 665956 h 826185"/>
                <a:gd name="connsiteX6" fmla="*/ 392113 w 485969"/>
                <a:gd name="connsiteY6" fmla="*/ 643731 h 826185"/>
                <a:gd name="connsiteX7" fmla="*/ 423863 w 485969"/>
                <a:gd name="connsiteY7" fmla="*/ 612775 h 826185"/>
                <a:gd name="connsiteX8" fmla="*/ 455613 w 485969"/>
                <a:gd name="connsiteY8" fmla="*/ 539750 h 826185"/>
                <a:gd name="connsiteX9" fmla="*/ 484188 w 485969"/>
                <a:gd name="connsiteY9" fmla="*/ 454025 h 826185"/>
                <a:gd name="connsiteX10" fmla="*/ 481013 w 485969"/>
                <a:gd name="connsiteY10" fmla="*/ 342900 h 826185"/>
                <a:gd name="connsiteX11" fmla="*/ 465138 w 485969"/>
                <a:gd name="connsiteY11" fmla="*/ 269875 h 826185"/>
                <a:gd name="connsiteX12" fmla="*/ 452438 w 485969"/>
                <a:gd name="connsiteY12" fmla="*/ 215900 h 826185"/>
                <a:gd name="connsiteX13" fmla="*/ 449263 w 485969"/>
                <a:gd name="connsiteY13" fmla="*/ 171450 h 826185"/>
                <a:gd name="connsiteX14" fmla="*/ 439738 w 485969"/>
                <a:gd name="connsiteY14" fmla="*/ 104775 h 826185"/>
                <a:gd name="connsiteX15" fmla="*/ 433388 w 485969"/>
                <a:gd name="connsiteY15" fmla="*/ 53975 h 826185"/>
                <a:gd name="connsiteX16" fmla="*/ 442913 w 485969"/>
                <a:gd name="connsiteY16" fmla="*/ 0 h 826185"/>
                <a:gd name="connsiteX0" fmla="*/ 0 w 485445"/>
                <a:gd name="connsiteY0" fmla="*/ 825500 h 826185"/>
                <a:gd name="connsiteX1" fmla="*/ 99220 w 485445"/>
                <a:gd name="connsiteY1" fmla="*/ 819943 h 826185"/>
                <a:gd name="connsiteX2" fmla="*/ 173831 w 485445"/>
                <a:gd name="connsiteY2" fmla="*/ 797719 h 826185"/>
                <a:gd name="connsiteX3" fmla="*/ 250032 w 485445"/>
                <a:gd name="connsiteY3" fmla="*/ 755649 h 826185"/>
                <a:gd name="connsiteX4" fmla="*/ 312738 w 485445"/>
                <a:gd name="connsiteY4" fmla="*/ 708025 h 826185"/>
                <a:gd name="connsiteX5" fmla="*/ 367507 w 485445"/>
                <a:gd name="connsiteY5" fmla="*/ 665956 h 826185"/>
                <a:gd name="connsiteX6" fmla="*/ 392113 w 485445"/>
                <a:gd name="connsiteY6" fmla="*/ 643731 h 826185"/>
                <a:gd name="connsiteX7" fmla="*/ 423863 w 485445"/>
                <a:gd name="connsiteY7" fmla="*/ 612775 h 826185"/>
                <a:gd name="connsiteX8" fmla="*/ 462757 w 485445"/>
                <a:gd name="connsiteY8" fmla="*/ 546894 h 826185"/>
                <a:gd name="connsiteX9" fmla="*/ 484188 w 485445"/>
                <a:gd name="connsiteY9" fmla="*/ 454025 h 826185"/>
                <a:gd name="connsiteX10" fmla="*/ 481013 w 485445"/>
                <a:gd name="connsiteY10" fmla="*/ 342900 h 826185"/>
                <a:gd name="connsiteX11" fmla="*/ 465138 w 485445"/>
                <a:gd name="connsiteY11" fmla="*/ 269875 h 826185"/>
                <a:gd name="connsiteX12" fmla="*/ 452438 w 485445"/>
                <a:gd name="connsiteY12" fmla="*/ 215900 h 826185"/>
                <a:gd name="connsiteX13" fmla="*/ 449263 w 485445"/>
                <a:gd name="connsiteY13" fmla="*/ 171450 h 826185"/>
                <a:gd name="connsiteX14" fmla="*/ 439738 w 485445"/>
                <a:gd name="connsiteY14" fmla="*/ 104775 h 826185"/>
                <a:gd name="connsiteX15" fmla="*/ 433388 w 485445"/>
                <a:gd name="connsiteY15" fmla="*/ 53975 h 826185"/>
                <a:gd name="connsiteX16" fmla="*/ 442913 w 485445"/>
                <a:gd name="connsiteY16" fmla="*/ 0 h 826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85445" h="826185">
                  <a:moveTo>
                    <a:pt x="0" y="825500"/>
                  </a:moveTo>
                  <a:cubicBezTo>
                    <a:pt x="32279" y="827617"/>
                    <a:pt x="70248" y="824573"/>
                    <a:pt x="99220" y="819943"/>
                  </a:cubicBezTo>
                  <a:cubicBezTo>
                    <a:pt x="128192" y="815313"/>
                    <a:pt x="148696" y="808435"/>
                    <a:pt x="173831" y="797719"/>
                  </a:cubicBezTo>
                  <a:cubicBezTo>
                    <a:pt x="198966" y="787003"/>
                    <a:pt x="226881" y="770598"/>
                    <a:pt x="250032" y="755649"/>
                  </a:cubicBezTo>
                  <a:cubicBezTo>
                    <a:pt x="273183" y="740700"/>
                    <a:pt x="293159" y="722974"/>
                    <a:pt x="312738" y="708025"/>
                  </a:cubicBezTo>
                  <a:cubicBezTo>
                    <a:pt x="332317" y="693076"/>
                    <a:pt x="354278" y="676672"/>
                    <a:pt x="367507" y="665956"/>
                  </a:cubicBezTo>
                  <a:cubicBezTo>
                    <a:pt x="380736" y="655240"/>
                    <a:pt x="382720" y="652595"/>
                    <a:pt x="392113" y="643731"/>
                  </a:cubicBezTo>
                  <a:cubicBezTo>
                    <a:pt x="401506" y="634868"/>
                    <a:pt x="412089" y="628914"/>
                    <a:pt x="423863" y="612775"/>
                  </a:cubicBezTo>
                  <a:cubicBezTo>
                    <a:pt x="435637" y="596636"/>
                    <a:pt x="452703" y="573352"/>
                    <a:pt x="462757" y="546894"/>
                  </a:cubicBezTo>
                  <a:cubicBezTo>
                    <a:pt x="472811" y="520436"/>
                    <a:pt x="481145" y="488024"/>
                    <a:pt x="484188" y="454025"/>
                  </a:cubicBezTo>
                  <a:cubicBezTo>
                    <a:pt x="487231" y="420026"/>
                    <a:pt x="484188" y="373592"/>
                    <a:pt x="481013" y="342900"/>
                  </a:cubicBezTo>
                  <a:cubicBezTo>
                    <a:pt x="477838" y="312208"/>
                    <a:pt x="469900" y="291042"/>
                    <a:pt x="465138" y="269875"/>
                  </a:cubicBezTo>
                  <a:cubicBezTo>
                    <a:pt x="460376" y="248708"/>
                    <a:pt x="455084" y="232304"/>
                    <a:pt x="452438" y="215900"/>
                  </a:cubicBezTo>
                  <a:cubicBezTo>
                    <a:pt x="449792" y="199496"/>
                    <a:pt x="451380" y="189971"/>
                    <a:pt x="449263" y="171450"/>
                  </a:cubicBezTo>
                  <a:cubicBezTo>
                    <a:pt x="447146" y="152929"/>
                    <a:pt x="442384" y="124354"/>
                    <a:pt x="439738" y="104775"/>
                  </a:cubicBezTo>
                  <a:cubicBezTo>
                    <a:pt x="437092" y="85196"/>
                    <a:pt x="432859" y="71437"/>
                    <a:pt x="433388" y="53975"/>
                  </a:cubicBezTo>
                  <a:cubicBezTo>
                    <a:pt x="433917" y="36513"/>
                    <a:pt x="442384" y="10054"/>
                    <a:pt x="442913" y="0"/>
                  </a:cubicBezTo>
                </a:path>
              </a:pathLst>
            </a:cu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Switchyardpic"/>
          <p:cNvGrpSpPr/>
          <p:nvPr/>
        </p:nvGrpSpPr>
        <p:grpSpPr>
          <a:xfrm>
            <a:off x="5459781" y="904875"/>
            <a:ext cx="2731590" cy="4371975"/>
            <a:chOff x="5459781" y="904875"/>
            <a:chExt cx="2731590" cy="4371975"/>
          </a:xfrm>
        </p:grpSpPr>
        <p:cxnSp>
          <p:nvCxnSpPr>
            <p:cNvPr id="43" name="Straight Connector 15"/>
            <p:cNvCxnSpPr/>
            <p:nvPr/>
          </p:nvCxnSpPr>
          <p:spPr>
            <a:xfrm flipH="1">
              <a:off x="5885951" y="3340618"/>
              <a:ext cx="371841" cy="520579"/>
            </a:xfrm>
            <a:prstGeom prst="line">
              <a:avLst/>
            </a:prstGeom>
            <a:ln w="25400" cap="rnd">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257792" y="1481407"/>
              <a:ext cx="966789" cy="1859211"/>
            </a:xfrm>
            <a:prstGeom prst="line">
              <a:avLst/>
            </a:prstGeom>
            <a:ln w="25400" cap="rnd">
              <a:solidFill>
                <a:srgbClr val="FFFF00"/>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6629400" y="1332671"/>
              <a:ext cx="1561971" cy="1539117"/>
            </a:xfrm>
            <a:prstGeom prst="line">
              <a:avLst/>
            </a:prstGeom>
            <a:ln w="25400" cap="rnd">
              <a:solidFill>
                <a:srgbClr val="FFFF00">
                  <a:alpha val="40000"/>
                </a:srgbClr>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flipH="1">
              <a:off x="6284939" y="904875"/>
              <a:ext cx="1777974" cy="2400940"/>
            </a:xfrm>
            <a:prstGeom prst="line">
              <a:avLst/>
            </a:prstGeom>
            <a:ln w="25400" cap="rnd">
              <a:solidFill>
                <a:srgbClr val="FFFF00">
                  <a:alpha val="40000"/>
                </a:srgbClr>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4" name="Freeform 53"/>
            <p:cNvSpPr/>
            <p:nvPr/>
          </p:nvSpPr>
          <p:spPr>
            <a:xfrm>
              <a:off x="5459781" y="3860800"/>
              <a:ext cx="433019" cy="1416050"/>
            </a:xfrm>
            <a:custGeom>
              <a:avLst/>
              <a:gdLst>
                <a:gd name="connsiteX0" fmla="*/ 39319 w 433019"/>
                <a:gd name="connsiteY0" fmla="*/ 1416050 h 1416050"/>
                <a:gd name="connsiteX1" fmla="*/ 1219 w 433019"/>
                <a:gd name="connsiteY1" fmla="*/ 1136650 h 1416050"/>
                <a:gd name="connsiteX2" fmla="*/ 13919 w 433019"/>
                <a:gd name="connsiteY2" fmla="*/ 914400 h 1416050"/>
                <a:gd name="connsiteX3" fmla="*/ 58369 w 433019"/>
                <a:gd name="connsiteY3" fmla="*/ 666750 h 1416050"/>
                <a:gd name="connsiteX4" fmla="*/ 140919 w 433019"/>
                <a:gd name="connsiteY4" fmla="*/ 419100 h 1416050"/>
                <a:gd name="connsiteX5" fmla="*/ 261569 w 433019"/>
                <a:gd name="connsiteY5" fmla="*/ 196850 h 1416050"/>
                <a:gd name="connsiteX6" fmla="*/ 433019 w 433019"/>
                <a:gd name="connsiteY6" fmla="*/ 0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019" h="1416050">
                  <a:moveTo>
                    <a:pt x="39319" y="1416050"/>
                  </a:moveTo>
                  <a:cubicBezTo>
                    <a:pt x="22385" y="1318154"/>
                    <a:pt x="5452" y="1220258"/>
                    <a:pt x="1219" y="1136650"/>
                  </a:cubicBezTo>
                  <a:cubicBezTo>
                    <a:pt x="-3014" y="1053042"/>
                    <a:pt x="4394" y="992717"/>
                    <a:pt x="13919" y="914400"/>
                  </a:cubicBezTo>
                  <a:cubicBezTo>
                    <a:pt x="23444" y="836083"/>
                    <a:pt x="37202" y="749300"/>
                    <a:pt x="58369" y="666750"/>
                  </a:cubicBezTo>
                  <a:cubicBezTo>
                    <a:pt x="79536" y="584200"/>
                    <a:pt x="107052" y="497417"/>
                    <a:pt x="140919" y="419100"/>
                  </a:cubicBezTo>
                  <a:cubicBezTo>
                    <a:pt x="174786" y="340783"/>
                    <a:pt x="212886" y="266700"/>
                    <a:pt x="261569" y="196850"/>
                  </a:cubicBezTo>
                  <a:cubicBezTo>
                    <a:pt x="310252" y="127000"/>
                    <a:pt x="371635" y="63500"/>
                    <a:pt x="433019" y="0"/>
                  </a:cubicBezTo>
                </a:path>
              </a:pathLst>
            </a:custGeom>
            <a:noFill/>
            <a:ln w="254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2"/>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6">
                                            <p:txEl>
                                              <p:pRg st="8" end="8"/>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
                                            <p:txEl>
                                              <p:pRg st="11" end="11"/>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6"/>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8"/>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xEl>
                                              <p:pRg st="12" end="12"/>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
                                            <p:txEl>
                                              <p:pRg st="13" end="13"/>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
                                            <p:txEl>
                                              <p:pRg st="14" end="1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1"/>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14"/>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12"/>
                                        </p:tgtEl>
                                        <p:attrNameLst>
                                          <p:attrName>style.visibility</p:attrName>
                                        </p:attrNameLst>
                                      </p:cBhvr>
                                      <p:to>
                                        <p:strVal val="visible"/>
                                      </p:to>
                                    </p:set>
                                  </p:childTnLst>
                                </p:cTn>
                              </p:par>
                              <p:par>
                                <p:cTn id="59" presetID="1" presetClass="entr" presetSubtype="0" fill="hold"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
                                            <p:txEl>
                                              <p:pRg st="15" end="15"/>
                                            </p:txEl>
                                          </p:spTgt>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6">
                                            <p:txEl>
                                              <p:pRg st="16" end="16"/>
                                            </p:txEl>
                                          </p:spTgt>
                                        </p:tgtEl>
                                        <p:attrNameLst>
                                          <p:attrName>style.visibility</p:attrName>
                                        </p:attrNameLst>
                                      </p:cBhvr>
                                      <p:to>
                                        <p:strVal val="visible"/>
                                      </p:to>
                                    </p:set>
                                  </p:childTnLst>
                                </p:cTn>
                              </p:par>
                              <p:par>
                                <p:cTn id="67" presetID="1" presetClass="entr" presetSubtype="0" fill="hold" nodeType="withEffect">
                                  <p:stCondLst>
                                    <p:cond delay="0"/>
                                  </p:stCondLst>
                                  <p:childTnLst>
                                    <p:set>
                                      <p:cBhvr>
                                        <p:cTn id="68" dur="1" fill="hold">
                                          <p:stCondLst>
                                            <p:cond delay="0"/>
                                          </p:stCondLst>
                                        </p:cTn>
                                        <p:tgtEl>
                                          <p:spTgt spid="2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nodeType="clickEffect">
                                  <p:stCondLst>
                                    <p:cond delay="0"/>
                                  </p:stCondLst>
                                  <p:childTnLst>
                                    <p:set>
                                      <p:cBhvr>
                                        <p:cTn id="72" dur="1" fill="hold">
                                          <p:stCondLst>
                                            <p:cond delay="0"/>
                                          </p:stCondLst>
                                        </p:cTn>
                                        <p:tgtEl>
                                          <p:spTgt spid="6">
                                            <p:txEl>
                                              <p:pRg st="17" end="17"/>
                                            </p:txEl>
                                          </p:spTgt>
                                        </p:tgtEl>
                                        <p:attrNameLst>
                                          <p:attrName>style.visibility</p:attrName>
                                        </p:attrNameLst>
                                      </p:cBhvr>
                                      <p:to>
                                        <p:strVal val="visible"/>
                                      </p:to>
                                    </p:set>
                                  </p:childTnLst>
                                </p:cTn>
                              </p:par>
                              <p:par>
                                <p:cTn id="73" presetID="1" presetClass="entr" presetSubtype="0" fill="hold" nodeType="withEffect">
                                  <p:stCondLst>
                                    <p:cond delay="0"/>
                                  </p:stCondLst>
                                  <p:childTnLst>
                                    <p:set>
                                      <p:cBhvr>
                                        <p:cTn id="74" dur="1" fill="hold">
                                          <p:stCondLst>
                                            <p:cond delay="0"/>
                                          </p:stCondLst>
                                        </p:cTn>
                                        <p:tgtEl>
                                          <p:spTgt spid="6">
                                            <p:txEl>
                                              <p:pRg st="18" end="18"/>
                                            </p:txEl>
                                          </p:spTgt>
                                        </p:tgtEl>
                                        <p:attrNameLst>
                                          <p:attrName>style.visibility</p:attrName>
                                        </p:attrNameLst>
                                      </p:cBhvr>
                                      <p:to>
                                        <p:strVal val="visible"/>
                                      </p:to>
                                    </p:set>
                                  </p:childTnLst>
                                </p:cTn>
                              </p:par>
                              <p:par>
                                <p:cTn id="75" presetID="1" presetClass="entr" presetSubtype="0" fill="hold" nodeType="withEffect">
                                  <p:stCondLst>
                                    <p:cond delay="0"/>
                                  </p:stCondLst>
                                  <p:childTnLst>
                                    <p:set>
                                      <p:cBhvr>
                                        <p:cTn id="76" dur="1" fill="hold">
                                          <p:stCondLst>
                                            <p:cond delay="0"/>
                                          </p:stCondLst>
                                        </p:cTn>
                                        <p:tgtEl>
                                          <p:spTgt spid="20"/>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6">
                                            <p:txEl>
                                              <p:pRg st="19" end="19"/>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6">
                                            <p:txEl>
                                              <p:pRg st="20" end="20"/>
                                            </p:txEl>
                                          </p:spTgt>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r>
              <a:rPr lang="en-US" dirty="0" smtClean="0"/>
              <a:t>Operational Modes</a:t>
            </a:r>
            <a:endParaRPr lang="en-US" dirty="0"/>
          </a:p>
        </p:txBody>
      </p:sp>
      <p:sp>
        <p:nvSpPr>
          <p:cNvPr id="4" name="Footer Placeholder 3"/>
          <p:cNvSpPr>
            <a:spLocks noGrp="1"/>
          </p:cNvSpPr>
          <p:nvPr>
            <p:ph type="ftr" sz="quarter" idx="11"/>
          </p:nvPr>
        </p:nvSpPr>
        <p:spPr/>
        <p:txBody>
          <a:bodyPr/>
          <a:lstStyle/>
          <a:p>
            <a:r>
              <a:rPr lang="en-US" dirty="0" smtClean="0"/>
              <a:t>Automation Session : WAO2012</a:t>
            </a:r>
            <a:endParaRPr lang="en-US" dirty="0"/>
          </a:p>
        </p:txBody>
      </p:sp>
      <p:sp>
        <p:nvSpPr>
          <p:cNvPr id="5" name="Slide Number Placeholder 4"/>
          <p:cNvSpPr>
            <a:spLocks noGrp="1"/>
          </p:cNvSpPr>
          <p:nvPr>
            <p:ph type="sldNum" sz="quarter" idx="12"/>
          </p:nvPr>
        </p:nvSpPr>
        <p:spPr/>
        <p:txBody>
          <a:bodyPr/>
          <a:lstStyle/>
          <a:p>
            <a:fld id="{BF756651-B3A5-4EF4-9EF0-6ECF3C83F2BD}" type="slidenum">
              <a:rPr lang="en-US" smtClean="0"/>
              <a:pPr/>
              <a:t>5</a:t>
            </a:fld>
            <a:endParaRPr lang="en-US"/>
          </a:p>
        </p:txBody>
      </p:sp>
      <p:sp>
        <p:nvSpPr>
          <p:cNvPr id="15" name="Content Placeholder 14"/>
          <p:cNvSpPr>
            <a:spLocks noGrp="1"/>
          </p:cNvSpPr>
          <p:nvPr>
            <p:ph sz="quarter" idx="1"/>
          </p:nvPr>
        </p:nvSpPr>
        <p:spPr>
          <a:xfrm>
            <a:off x="914400" y="1447800"/>
            <a:ext cx="3048000" cy="4572000"/>
          </a:xfrm>
        </p:spPr>
        <p:txBody>
          <a:bodyPr>
            <a:normAutofit fontScale="70000" lnSpcReduction="20000"/>
          </a:bodyPr>
          <a:lstStyle/>
          <a:p>
            <a:r>
              <a:rPr lang="en-US" sz="2200" dirty="0" smtClean="0"/>
              <a:t>Collider Store</a:t>
            </a:r>
          </a:p>
          <a:p>
            <a:pPr lvl="1"/>
            <a:r>
              <a:rPr lang="en-US" sz="2000" dirty="0" smtClean="0"/>
              <a:t>~16 hours</a:t>
            </a:r>
          </a:p>
          <a:p>
            <a:r>
              <a:rPr lang="en-US" sz="2200" dirty="0" smtClean="0"/>
              <a:t>Fixed </a:t>
            </a:r>
            <a:r>
              <a:rPr lang="en-US" sz="2200" dirty="0"/>
              <a:t>Target</a:t>
            </a:r>
          </a:p>
          <a:p>
            <a:pPr lvl="1"/>
            <a:r>
              <a:rPr lang="en-US" sz="2200" dirty="0" smtClean="0"/>
              <a:t>Approx</a:t>
            </a:r>
            <a:r>
              <a:rPr lang="en-US" sz="2200" dirty="0"/>
              <a:t>. once per minute</a:t>
            </a:r>
          </a:p>
          <a:p>
            <a:r>
              <a:rPr lang="en-US" sz="2200" dirty="0"/>
              <a:t>Neutrino Production</a:t>
            </a:r>
          </a:p>
          <a:p>
            <a:pPr lvl="1"/>
            <a:r>
              <a:rPr lang="en-US" sz="2200" dirty="0" err="1" smtClean="0"/>
              <a:t>NuMI</a:t>
            </a:r>
            <a:r>
              <a:rPr lang="en-US" sz="2200" dirty="0" smtClean="0"/>
              <a:t> (MINOS, MINER</a:t>
            </a:r>
            <a:r>
              <a:rPr lang="en-US" sz="2200" dirty="0" smtClean="0">
                <a:sym typeface="Symbol"/>
              </a:rPr>
              <a:t>A</a:t>
            </a:r>
            <a:r>
              <a:rPr lang="en-US" sz="2200" dirty="0" smtClean="0"/>
              <a:t>)</a:t>
            </a:r>
            <a:endParaRPr lang="en-US" sz="2200" dirty="0"/>
          </a:p>
          <a:p>
            <a:pPr lvl="2"/>
            <a:r>
              <a:rPr lang="en-US" sz="1900" dirty="0"/>
              <a:t>350 kW ~0.5 Hz</a:t>
            </a:r>
          </a:p>
          <a:p>
            <a:pPr lvl="1"/>
            <a:r>
              <a:rPr lang="en-US" sz="2200" dirty="0" smtClean="0"/>
              <a:t>BNB (</a:t>
            </a:r>
            <a:r>
              <a:rPr lang="en-US" sz="2200" dirty="0" err="1" smtClean="0"/>
              <a:t>MiniBooNE</a:t>
            </a:r>
            <a:r>
              <a:rPr lang="en-US" sz="2200" dirty="0" smtClean="0"/>
              <a:t>) </a:t>
            </a:r>
            <a:endParaRPr lang="en-US" sz="2200" dirty="0"/>
          </a:p>
          <a:p>
            <a:pPr lvl="2"/>
            <a:r>
              <a:rPr lang="en-US" sz="1800" dirty="0"/>
              <a:t>2.5-5 Hz </a:t>
            </a:r>
          </a:p>
          <a:p>
            <a:r>
              <a:rPr lang="en-US" sz="2200" dirty="0" smtClean="0"/>
              <a:t>Anti-Proton Production (Stacking)</a:t>
            </a:r>
          </a:p>
          <a:p>
            <a:pPr lvl="1"/>
            <a:r>
              <a:rPr lang="en-US" sz="2200" dirty="0" smtClean="0"/>
              <a:t>~0.5 Hz rate</a:t>
            </a:r>
          </a:p>
          <a:p>
            <a:pPr lvl="1"/>
            <a:r>
              <a:rPr lang="en-US" sz="2200" dirty="0" smtClean="0"/>
              <a:t>30 mA ~ 1hr</a:t>
            </a:r>
          </a:p>
          <a:p>
            <a:r>
              <a:rPr lang="en-US" sz="2200" dirty="0"/>
              <a:t>Anti-Proton </a:t>
            </a:r>
            <a:r>
              <a:rPr lang="en-US" sz="2200" dirty="0" smtClean="0"/>
              <a:t>Transfer to Recycler (Stashing)</a:t>
            </a:r>
          </a:p>
          <a:p>
            <a:pPr lvl="1"/>
            <a:r>
              <a:rPr lang="en-US" sz="2000" dirty="0" smtClean="0"/>
              <a:t>10 minutes</a:t>
            </a:r>
          </a:p>
          <a:p>
            <a:r>
              <a:rPr lang="en-US" sz="2200" dirty="0" err="1" smtClean="0"/>
              <a:t>Tevatron</a:t>
            </a:r>
            <a:r>
              <a:rPr lang="en-US" sz="2200" dirty="0" smtClean="0"/>
              <a:t> Shot Set Up</a:t>
            </a:r>
          </a:p>
          <a:p>
            <a:pPr lvl="1"/>
            <a:r>
              <a:rPr lang="en-US" sz="2000" dirty="0" smtClean="0"/>
              <a:t>~ 1 hour</a:t>
            </a:r>
          </a:p>
          <a:p>
            <a:r>
              <a:rPr lang="en-US" dirty="0" smtClean="0"/>
              <a:t>Repeat !</a:t>
            </a:r>
            <a:endParaRPr lang="en-US" dirty="0"/>
          </a:p>
        </p:txBody>
      </p:sp>
      <p:pic>
        <p:nvPicPr>
          <p:cNvPr id="17" name="Content Placeholder 16"/>
          <p:cNvPicPr>
            <a:picLocks noGrp="1" noChangeAspect="1"/>
          </p:cNvPicPr>
          <p:nvPr>
            <p:ph sz="quarter" idx="2"/>
          </p:nvPr>
        </p:nvPicPr>
        <p:blipFill rotWithShape="1">
          <a:blip r:embed="rId3">
            <a:extLst>
              <a:ext uri="{28A0092B-C50C-407E-A947-70E740481C1C}">
                <a14:useLocalDpi xmlns:a14="http://schemas.microsoft.com/office/drawing/2010/main" val="0"/>
              </a:ext>
            </a:extLst>
          </a:blip>
          <a:srcRect l="16692" t="2926" r="1345" b="2466"/>
          <a:stretch/>
        </p:blipFill>
        <p:spPr>
          <a:xfrm>
            <a:off x="3952659" y="1336743"/>
            <a:ext cx="5043057" cy="4779852"/>
          </a:xfrm>
        </p:spPr>
      </p:pic>
      <p:sp>
        <p:nvSpPr>
          <p:cNvPr id="2" name="Left-Right Arrow 1"/>
          <p:cNvSpPr/>
          <p:nvPr/>
        </p:nvSpPr>
        <p:spPr>
          <a:xfrm>
            <a:off x="4992130" y="3768811"/>
            <a:ext cx="1606378" cy="395416"/>
          </a:xfrm>
          <a:prstGeom prst="leftRightArrow">
            <a:avLst/>
          </a:prstGeom>
          <a:solidFill>
            <a:srgbClr val="92D05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Store</a:t>
            </a:r>
            <a:endParaRPr lang="en-US" dirty="0"/>
          </a:p>
        </p:txBody>
      </p:sp>
      <p:sp>
        <p:nvSpPr>
          <p:cNvPr id="3" name="Oval 2"/>
          <p:cNvSpPr/>
          <p:nvPr/>
        </p:nvSpPr>
        <p:spPr>
          <a:xfrm>
            <a:off x="4625009" y="5665304"/>
            <a:ext cx="1417982" cy="251792"/>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6618385" y="5665304"/>
            <a:ext cx="1544953" cy="251792"/>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Up Arrow Callout 5"/>
          <p:cNvSpPr/>
          <p:nvPr/>
        </p:nvSpPr>
        <p:spPr>
          <a:xfrm>
            <a:off x="5141844" y="2279374"/>
            <a:ext cx="901147" cy="530087"/>
          </a:xfrm>
          <a:prstGeom prst="upArrowCallout">
            <a:avLst/>
          </a:prstGeom>
          <a:solidFill>
            <a:schemeClr val="bg1">
              <a:lumMod val="6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NuMI</a:t>
            </a:r>
            <a:endParaRPr lang="en-US" dirty="0"/>
          </a:p>
        </p:txBody>
      </p:sp>
      <p:sp>
        <p:nvSpPr>
          <p:cNvPr id="8" name="Down Arrow Callout 7"/>
          <p:cNvSpPr/>
          <p:nvPr/>
        </p:nvSpPr>
        <p:spPr>
          <a:xfrm>
            <a:off x="6161184" y="1457738"/>
            <a:ext cx="1008241" cy="503583"/>
          </a:xfrm>
          <a:prstGeom prst="downArrowCallout">
            <a:avLst/>
          </a:prstGeom>
          <a:solidFill>
            <a:srgbClr val="FF0066"/>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BNB</a:t>
            </a:r>
            <a:endParaRPr lang="en-US" dirty="0"/>
          </a:p>
        </p:txBody>
      </p:sp>
      <p:sp>
        <p:nvSpPr>
          <p:cNvPr id="10" name="Left Brace 9"/>
          <p:cNvSpPr/>
          <p:nvPr/>
        </p:nvSpPr>
        <p:spPr>
          <a:xfrm>
            <a:off x="6161184" y="4611757"/>
            <a:ext cx="266120" cy="901147"/>
          </a:xfrm>
          <a:prstGeom prst="leftBrace">
            <a:avLst/>
          </a:prstGeom>
          <a:noFill/>
          <a:ln w="25400">
            <a:solidFill>
              <a:schemeClr val="bg1"/>
            </a:solidFill>
          </a:ln>
          <a:effectLst>
            <a:outerShdw blurRad="50800" dist="50800" dir="5400000" algn="ctr" rotWithShape="0">
              <a:srgbClr val="FF00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340018" y="4831496"/>
            <a:ext cx="1858201" cy="461665"/>
          </a:xfrm>
          <a:prstGeom prst="rect">
            <a:avLst/>
          </a:prstGeom>
          <a:noFill/>
        </p:spPr>
        <p:txBody>
          <a:bodyPr wrap="none" rtlCol="0">
            <a:spAutoFit/>
          </a:bodyPr>
          <a:lstStyle/>
          <a:p>
            <a:r>
              <a:rPr lang="en-US" sz="2000" b="1" dirty="0" smtClean="0">
                <a:solidFill>
                  <a:schemeClr val="bg1"/>
                </a:solidFill>
              </a:rPr>
              <a:t>Stack to 30 </a:t>
            </a:r>
            <a:r>
              <a:rPr lang="en-US" sz="2400" b="1" dirty="0" smtClean="0">
                <a:solidFill>
                  <a:schemeClr val="bg1"/>
                </a:solidFill>
              </a:rPr>
              <a:t>mA</a:t>
            </a:r>
            <a:endParaRPr lang="en-US" sz="2000" b="1" dirty="0">
              <a:solidFill>
                <a:schemeClr val="bg1"/>
              </a:solidFill>
            </a:endParaRPr>
          </a:p>
        </p:txBody>
      </p:sp>
      <p:sp>
        <p:nvSpPr>
          <p:cNvPr id="13" name="Left Brace 12"/>
          <p:cNvSpPr/>
          <p:nvPr/>
        </p:nvSpPr>
        <p:spPr>
          <a:xfrm rot="1601050">
            <a:off x="6684925" y="2735866"/>
            <a:ext cx="716309" cy="2759988"/>
          </a:xfrm>
          <a:prstGeom prst="leftBrace">
            <a:avLst>
              <a:gd name="adj1" fmla="val 38918"/>
              <a:gd name="adj2" fmla="val 66404"/>
            </a:avLst>
          </a:prstGeom>
          <a:ln>
            <a:solidFill>
              <a:schemeClr val="bg1"/>
            </a:solidFill>
          </a:ln>
          <a:effectLst>
            <a:outerShdw blurRad="50800" dist="50800" dir="5400000" algn="ctr" rotWithShape="0">
              <a:srgbClr val="FFFF00"/>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9" name="TextBox 18"/>
          <p:cNvSpPr txBox="1"/>
          <p:nvPr/>
        </p:nvSpPr>
        <p:spPr>
          <a:xfrm>
            <a:off x="4375655" y="4140032"/>
            <a:ext cx="2077813" cy="400110"/>
          </a:xfrm>
          <a:prstGeom prst="rect">
            <a:avLst/>
          </a:prstGeom>
          <a:noFill/>
        </p:spPr>
        <p:txBody>
          <a:bodyPr wrap="none" rtlCol="0">
            <a:spAutoFit/>
          </a:bodyPr>
          <a:lstStyle/>
          <a:p>
            <a:r>
              <a:rPr lang="en-US" sz="2000" b="1" dirty="0" err="1" smtClean="0">
                <a:solidFill>
                  <a:schemeClr val="bg1"/>
                </a:solidFill>
              </a:rPr>
              <a:t>Pbars</a:t>
            </a:r>
            <a:r>
              <a:rPr lang="en-US" sz="2000" b="1" dirty="0" smtClean="0">
                <a:solidFill>
                  <a:schemeClr val="bg1"/>
                </a:solidFill>
              </a:rPr>
              <a:t> in Recycler</a:t>
            </a:r>
            <a:endParaRPr lang="en-US" sz="2000" b="1" dirty="0">
              <a:solidFill>
                <a:schemeClr val="bg1"/>
              </a:solidFill>
            </a:endParaRPr>
          </a:p>
        </p:txBody>
      </p:sp>
      <p:sp>
        <p:nvSpPr>
          <p:cNvPr id="16" name="Oval 15"/>
          <p:cNvSpPr/>
          <p:nvPr/>
        </p:nvSpPr>
        <p:spPr>
          <a:xfrm>
            <a:off x="6400798" y="2769704"/>
            <a:ext cx="503583" cy="3140766"/>
          </a:xfrm>
          <a:prstGeom prst="ellipse">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subTnLst>
                                    <p:set>
                                      <p:cBhvr override="childStyle">
                                        <p:cTn dur="1" fill="hold" display="0" masterRel="nextClick" afterEffect="1"/>
                                        <p:tgtEl>
                                          <p:spTgt spid="2"/>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childTnLst>
                                  <p:subTnLst>
                                    <p:set>
                                      <p:cBhvr override="childStyle">
                                        <p:cTn dur="1" fill="hold" display="0" masterRel="nextClick" afterEffect="1"/>
                                        <p:tgtEl>
                                          <p:spTgt spid="3"/>
                                        </p:tgtEl>
                                        <p:attrNameLst>
                                          <p:attrName>style.visibility</p:attrName>
                                        </p:attrNameLst>
                                      </p:cBhvr>
                                      <p:to>
                                        <p:strVal val="hidden"/>
                                      </p:to>
                                    </p:set>
                                  </p:sub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subTnLst>
                                    <p:set>
                                      <p:cBhvr override="childStyle">
                                        <p:cTn dur="1" fill="hold" display="0" masterRel="nextClick" afterEffect="1"/>
                                        <p:tgtEl>
                                          <p:spTgt spid="9"/>
                                        </p:tgtEl>
                                        <p:attrNameLst>
                                          <p:attrName>style.visibility</p:attrName>
                                        </p:attrNameLst>
                                      </p:cBhvr>
                                      <p:to>
                                        <p:strVal val="hidden"/>
                                      </p:to>
                                    </p:set>
                                  </p:sub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5">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5">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5">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subTnLst>
                                    <p:set>
                                      <p:cBhvr override="childStyle">
                                        <p:cTn dur="1" fill="hold" display="0" masterRel="nextClick" afterEffect="1"/>
                                        <p:tgtEl>
                                          <p:spTgt spid="8"/>
                                        </p:tgtEl>
                                        <p:attrNameLst>
                                          <p:attrName>style.visibility</p:attrName>
                                        </p:attrNameLst>
                                      </p:cBhvr>
                                      <p:to>
                                        <p:strVal val="hidden"/>
                                      </p:to>
                                    </p:set>
                                  </p:subTnLst>
                                </p:cTn>
                              </p:par>
                              <p:par>
                                <p:cTn id="35" presetID="1" presetClass="entr" presetSubtype="0" fill="hold" grpId="0" nodeType="withEffect">
                                  <p:stCondLst>
                                    <p:cond delay="0"/>
                                  </p:stCondLst>
                                  <p:childTnLst>
                                    <p:set>
                                      <p:cBhvr>
                                        <p:cTn id="36" dur="1" fill="hold">
                                          <p:stCondLst>
                                            <p:cond delay="0"/>
                                          </p:stCondLst>
                                        </p:cTn>
                                        <p:tgtEl>
                                          <p:spTgt spid="6"/>
                                        </p:tgtEl>
                                        <p:attrNameLst>
                                          <p:attrName>style.visibility</p:attrName>
                                        </p:attrNameLst>
                                      </p:cBhvr>
                                      <p:to>
                                        <p:strVal val="visible"/>
                                      </p:to>
                                    </p:se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5">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15">
                                            <p:txEl>
                                              <p:pRg st="10" end="10"/>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15">
                                            <p:txEl>
                                              <p:pRg st="11" end="11"/>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0"/>
                                        </p:tgtEl>
                                        <p:attrNameLst>
                                          <p:attrName>style.visibility</p:attrName>
                                        </p:attrNameLst>
                                      </p:cBhvr>
                                      <p:to>
                                        <p:strVal val="visible"/>
                                      </p:to>
                                    </p:set>
                                  </p:childTnLst>
                                  <p:subTnLst>
                                    <p:set>
                                      <p:cBhvr override="childStyle">
                                        <p:cTn dur="1" fill="hold" display="0" masterRel="nextClick" afterEffect="1"/>
                                        <p:tgtEl>
                                          <p:spTgt spid="10"/>
                                        </p:tgtEl>
                                        <p:attrNameLst>
                                          <p:attrName>style.visibility</p:attrName>
                                        </p:attrNameLst>
                                      </p:cBhvr>
                                      <p:to>
                                        <p:strVal val="hidden"/>
                                      </p:to>
                                    </p:set>
                                  </p:subTnLst>
                                </p:cTn>
                              </p:par>
                              <p:par>
                                <p:cTn id="47" presetID="1" presetClass="entr" presetSubtype="0" fill="hold" grpId="0" nodeType="withEffect">
                                  <p:stCondLst>
                                    <p:cond delay="0"/>
                                  </p:stCondLst>
                                  <p:childTnLst>
                                    <p:set>
                                      <p:cBhvr>
                                        <p:cTn id="4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15">
                                            <p:txEl>
                                              <p:pRg st="12" end="12"/>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5">
                                            <p:txEl>
                                              <p:pRg st="13" end="13"/>
                                            </p:tx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9"/>
                                        </p:tgtEl>
                                        <p:attrNameLst>
                                          <p:attrName>style.visibility</p:attrName>
                                        </p:attrNameLst>
                                      </p:cBhvr>
                                      <p:to>
                                        <p:strVal val="visible"/>
                                      </p:to>
                                    </p:set>
                                  </p:childTnLst>
                                  <p:subTnLst>
                                    <p:set>
                                      <p:cBhvr override="childStyle">
                                        <p:cTn dur="1" fill="hold" display="0" masterRel="nextClick" afterEffect="1"/>
                                        <p:tgtEl>
                                          <p:spTgt spid="19"/>
                                        </p:tgtEl>
                                        <p:attrNameLst>
                                          <p:attrName>style.visibility</p:attrName>
                                        </p:attrNameLst>
                                      </p:cBhvr>
                                      <p:to>
                                        <p:strVal val="hidden"/>
                                      </p:to>
                                    </p:set>
                                  </p:subTnLst>
                                </p:cTn>
                              </p:par>
                              <p:par>
                                <p:cTn id="57" presetID="1" presetClass="entr" presetSubtype="0" fill="hold" grpId="0" nodeType="withEffect">
                                  <p:stCondLst>
                                    <p:cond delay="0"/>
                                  </p:stCondLst>
                                  <p:childTnLst>
                                    <p:set>
                                      <p:cBhvr>
                                        <p:cTn id="58"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15">
                                            <p:txEl>
                                              <p:pRg st="14" end="14"/>
                                            </p:txEl>
                                          </p:spTgt>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15">
                                            <p:txEl>
                                              <p:pRg st="15" end="15"/>
                                            </p:txEl>
                                          </p:spTgt>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15">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animBg="1"/>
      <p:bldP spid="6" grpId="0" animBg="1"/>
      <p:bldP spid="8" grpId="0" animBg="1"/>
      <p:bldP spid="10" grpId="0" animBg="1"/>
      <p:bldP spid="11" grpId="0"/>
      <p:bldP spid="13" grpId="0" animBg="1"/>
      <p:bldP spid="19" grpId="0"/>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Accelerator Coordination</a:t>
            </a:r>
          </a:p>
        </p:txBody>
      </p:sp>
      <p:sp>
        <p:nvSpPr>
          <p:cNvPr id="8" name="Text Placeholder 7"/>
          <p:cNvSpPr>
            <a:spLocks noGrp="1"/>
          </p:cNvSpPr>
          <p:nvPr>
            <p:ph type="body" idx="1"/>
          </p:nvPr>
        </p:nvSpPr>
        <p:spPr/>
        <p:txBody>
          <a:bodyPr>
            <a:normAutofit fontScale="92500"/>
          </a:bodyPr>
          <a:lstStyle/>
          <a:p>
            <a:r>
              <a:rPr lang="en-US" dirty="0" smtClean="0"/>
              <a:t>Maximize store hours, minimize shot set up time, don’t waste time transitioning between operational  modes, and still deliver beam for neutrinos.  The first step was better coordination through automation.</a:t>
            </a:r>
            <a:endParaRPr lang="en-US" dirty="0"/>
          </a:p>
        </p:txBody>
      </p:sp>
      <p:sp>
        <p:nvSpPr>
          <p:cNvPr id="4" name="Footer Placeholder 3"/>
          <p:cNvSpPr>
            <a:spLocks noGrp="1"/>
          </p:cNvSpPr>
          <p:nvPr>
            <p:ph type="ftr" sz="quarter" idx="11"/>
          </p:nvPr>
        </p:nvSpPr>
        <p:spPr/>
        <p:txBody>
          <a:bodyPr/>
          <a:lstStyle/>
          <a:p>
            <a:r>
              <a:rPr lang="en-US" smtClean="0"/>
              <a:t>Automation Session : WAO2012</a:t>
            </a:r>
            <a:endParaRPr lang="en-US"/>
          </a:p>
        </p:txBody>
      </p:sp>
      <p:sp>
        <p:nvSpPr>
          <p:cNvPr id="5" name="Slide Number Placeholder 4"/>
          <p:cNvSpPr>
            <a:spLocks noGrp="1"/>
          </p:cNvSpPr>
          <p:nvPr>
            <p:ph type="sldNum" sz="quarter" idx="12"/>
          </p:nvPr>
        </p:nvSpPr>
        <p:spPr/>
        <p:txBody>
          <a:bodyPr/>
          <a:lstStyle/>
          <a:p>
            <a:fld id="{BF756651-B3A5-4EF4-9EF0-6ECF3C83F2BD}" type="slidenum">
              <a:rPr lang="en-US" smtClean="0"/>
              <a:pPr/>
              <a:t>6</a:t>
            </a:fld>
            <a:endParaRPr lang="en-US"/>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Accelerator </a:t>
            </a:r>
            <a:r>
              <a:rPr lang="en-US" dirty="0"/>
              <a:t>Coordination</a:t>
            </a:r>
          </a:p>
        </p:txBody>
      </p:sp>
      <p:sp>
        <p:nvSpPr>
          <p:cNvPr id="4" name="Footer Placeholder 3"/>
          <p:cNvSpPr>
            <a:spLocks noGrp="1"/>
          </p:cNvSpPr>
          <p:nvPr>
            <p:ph type="ftr" sz="quarter" idx="11"/>
          </p:nvPr>
        </p:nvSpPr>
        <p:spPr/>
        <p:txBody>
          <a:bodyPr/>
          <a:lstStyle/>
          <a:p>
            <a:r>
              <a:rPr lang="en-US" smtClean="0"/>
              <a:t>Automation Session : WAO2012</a:t>
            </a:r>
            <a:endParaRPr lang="en-US"/>
          </a:p>
        </p:txBody>
      </p:sp>
      <p:sp>
        <p:nvSpPr>
          <p:cNvPr id="5" name="Slide Number Placeholder 4"/>
          <p:cNvSpPr>
            <a:spLocks noGrp="1"/>
          </p:cNvSpPr>
          <p:nvPr>
            <p:ph type="sldNum" sz="quarter" idx="12"/>
          </p:nvPr>
        </p:nvSpPr>
        <p:spPr/>
        <p:txBody>
          <a:bodyPr/>
          <a:lstStyle/>
          <a:p>
            <a:fld id="{BF756651-B3A5-4EF4-9EF0-6ECF3C83F2BD}" type="slidenum">
              <a:rPr lang="en-US" smtClean="0"/>
              <a:pPr/>
              <a:t>7</a:t>
            </a:fld>
            <a:endParaRPr lang="en-US"/>
          </a:p>
        </p:txBody>
      </p:sp>
      <p:sp>
        <p:nvSpPr>
          <p:cNvPr id="3" name="Content Placeholder 2"/>
          <p:cNvSpPr>
            <a:spLocks noGrp="1"/>
          </p:cNvSpPr>
          <p:nvPr>
            <p:ph sz="quarter" idx="1"/>
          </p:nvPr>
        </p:nvSpPr>
        <p:spPr>
          <a:xfrm>
            <a:off x="914400" y="1447800"/>
            <a:ext cx="4122057" cy="4572000"/>
          </a:xfrm>
        </p:spPr>
        <p:txBody>
          <a:bodyPr>
            <a:normAutofit fontScale="70000" lnSpcReduction="20000"/>
          </a:bodyPr>
          <a:lstStyle/>
          <a:p>
            <a:r>
              <a:rPr lang="en-US" dirty="0" smtClean="0"/>
              <a:t>Timeline Generator (TLG) </a:t>
            </a:r>
          </a:p>
          <a:p>
            <a:pPr lvl="1"/>
            <a:r>
              <a:rPr lang="en-US" dirty="0" smtClean="0"/>
              <a:t>Sets overall Accelerator Complex timing clock events (TCLK) to orchestrate beam delivery from machine to machine.</a:t>
            </a:r>
          </a:p>
          <a:p>
            <a:pPr lvl="1"/>
            <a:r>
              <a:rPr lang="en-US" dirty="0" smtClean="0"/>
              <a:t>Timelines built with modules</a:t>
            </a:r>
          </a:p>
          <a:p>
            <a:pPr lvl="2"/>
            <a:r>
              <a:rPr lang="en-US" dirty="0" smtClean="0"/>
              <a:t>Allows quick reconfiguration of operational modes</a:t>
            </a:r>
          </a:p>
          <a:p>
            <a:pPr lvl="1"/>
            <a:r>
              <a:rPr lang="en-US" dirty="0"/>
              <a:t>One-Shot function </a:t>
            </a:r>
          </a:p>
          <a:p>
            <a:pPr lvl="2"/>
            <a:r>
              <a:rPr lang="en-US" dirty="0"/>
              <a:t>Minimized impact of Shot Set Up and </a:t>
            </a:r>
            <a:r>
              <a:rPr lang="en-US" dirty="0" err="1"/>
              <a:t>Pbar</a:t>
            </a:r>
            <a:r>
              <a:rPr lang="en-US" dirty="0"/>
              <a:t> Transfers on beam delivered for </a:t>
            </a:r>
            <a:r>
              <a:rPr lang="en-US" dirty="0" err="1"/>
              <a:t>NuMI</a:t>
            </a:r>
            <a:r>
              <a:rPr lang="en-US" dirty="0"/>
              <a:t> and </a:t>
            </a:r>
            <a:r>
              <a:rPr lang="en-US" dirty="0" err="1"/>
              <a:t>Pbar</a:t>
            </a:r>
            <a:r>
              <a:rPr lang="en-US" dirty="0"/>
              <a:t> Production</a:t>
            </a:r>
          </a:p>
          <a:p>
            <a:pPr lvl="1"/>
            <a:r>
              <a:rPr lang="en-US" dirty="0" smtClean="0"/>
              <a:t>Sequencer </a:t>
            </a:r>
            <a:r>
              <a:rPr lang="en-US" dirty="0"/>
              <a:t>Loading</a:t>
            </a:r>
          </a:p>
          <a:p>
            <a:pPr lvl="2"/>
            <a:r>
              <a:rPr lang="en-US" dirty="0"/>
              <a:t>Increased efficiency of timeline transition during Shot Set Up and </a:t>
            </a:r>
            <a:r>
              <a:rPr lang="en-US" dirty="0" err="1"/>
              <a:t>Pbar</a:t>
            </a:r>
            <a:r>
              <a:rPr lang="en-US" dirty="0"/>
              <a:t> Transfers</a:t>
            </a:r>
          </a:p>
          <a:p>
            <a:r>
              <a:rPr lang="en-US" dirty="0" smtClean="0"/>
              <a:t>Replaced Operators building individual timelines for mode changes</a:t>
            </a:r>
          </a:p>
          <a:p>
            <a:pPr lvl="1"/>
            <a:r>
              <a:rPr lang="en-US" dirty="0" smtClean="0"/>
              <a:t>Increased efficiency and reduced errors</a:t>
            </a:r>
            <a:endParaRPr lang="en-US" dirty="0"/>
          </a:p>
        </p:txBody>
      </p:sp>
      <p:pic>
        <p:nvPicPr>
          <p:cNvPr id="8" name="Picture 7" descr="TLGDd69.png"/>
          <p:cNvPicPr>
            <a:picLocks noChangeAspect="1"/>
          </p:cNvPicPr>
          <p:nvPr/>
        </p:nvPicPr>
        <p:blipFill>
          <a:blip r:embed="rId3" cstate="print"/>
          <a:srcRect b="35073"/>
          <a:stretch>
            <a:fillRect/>
          </a:stretch>
        </p:blipFill>
        <p:spPr>
          <a:xfrm>
            <a:off x="5216213" y="1497779"/>
            <a:ext cx="3578931" cy="2344379"/>
          </a:xfrm>
          <a:prstGeom prst="rect">
            <a:avLst/>
          </a:prstGeom>
        </p:spPr>
      </p:pic>
      <p:grpSp>
        <p:nvGrpSpPr>
          <p:cNvPr id="11" name="Group 10"/>
          <p:cNvGrpSpPr/>
          <p:nvPr/>
        </p:nvGrpSpPr>
        <p:grpSpPr>
          <a:xfrm>
            <a:off x="5454008" y="3899483"/>
            <a:ext cx="3220210" cy="2459371"/>
            <a:chOff x="1816515" y="1676404"/>
            <a:chExt cx="5523067" cy="3408366"/>
          </a:xfrm>
        </p:grpSpPr>
        <p:grpSp>
          <p:nvGrpSpPr>
            <p:cNvPr id="12" name="Group 35"/>
            <p:cNvGrpSpPr/>
            <p:nvPr/>
          </p:nvGrpSpPr>
          <p:grpSpPr bwMode="auto">
            <a:xfrm>
              <a:off x="1816515" y="1676404"/>
              <a:ext cx="5523067" cy="3408366"/>
              <a:chOff x="2121323" y="3047610"/>
              <a:chExt cx="5523086" cy="3407926"/>
            </a:xfrm>
            <a:solidFill>
              <a:srgbClr val="FFFFFF"/>
            </a:solidFill>
          </p:grpSpPr>
          <p:pic>
            <p:nvPicPr>
              <p:cNvPr id="15" name="Picture 3"/>
              <p:cNvPicPr>
                <a:picLocks noChangeAspect="1" noChangeArrowheads="1"/>
              </p:cNvPicPr>
              <p:nvPr/>
            </p:nvPicPr>
            <p:blipFill>
              <a:blip r:embed="rId4" cstate="print"/>
              <a:srcRect/>
              <a:stretch>
                <a:fillRect/>
              </a:stretch>
            </p:blipFill>
            <p:spPr bwMode="auto">
              <a:xfrm>
                <a:off x="2133607" y="3047610"/>
                <a:ext cx="5005128" cy="3407926"/>
              </a:xfrm>
              <a:prstGeom prst="rect">
                <a:avLst/>
              </a:prstGeom>
              <a:grpFill/>
              <a:ln w="9525">
                <a:noFill/>
                <a:miter lim="800000"/>
                <a:headEnd type="none" w="sm" len="sm"/>
                <a:tailEnd type="none" w="sm" len="sm"/>
              </a:ln>
            </p:spPr>
          </p:pic>
          <p:sp>
            <p:nvSpPr>
              <p:cNvPr id="16" name="TextBox 15"/>
              <p:cNvSpPr txBox="1"/>
              <p:nvPr/>
            </p:nvSpPr>
            <p:spPr>
              <a:xfrm>
                <a:off x="2667008" y="3047610"/>
                <a:ext cx="4038613" cy="170594"/>
              </a:xfrm>
              <a:prstGeom prst="rect">
                <a:avLst/>
              </a:prstGeom>
              <a:grpFill/>
            </p:spPr>
            <p:txBody>
              <a:bodyPr lIns="0" tIns="0" rIns="0" bIns="0">
                <a:spAutoFit/>
              </a:bodyPr>
              <a:lstStyle/>
              <a:p>
                <a:pPr fontAlgn="auto">
                  <a:spcBef>
                    <a:spcPts val="0"/>
                  </a:spcBef>
                  <a:spcAft>
                    <a:spcPts val="0"/>
                  </a:spcAft>
                  <a:defRPr/>
                </a:pPr>
                <a:r>
                  <a:rPr lang="en-US" sz="800" b="1" dirty="0">
                    <a:latin typeface="+mn-lt"/>
                  </a:rPr>
                  <a:t>Protons on </a:t>
                </a:r>
                <a:r>
                  <a:rPr lang="en-US" sz="800" b="1" dirty="0" err="1">
                    <a:latin typeface="+mn-lt"/>
                  </a:rPr>
                  <a:t>NuMI</a:t>
                </a:r>
                <a:r>
                  <a:rPr lang="en-US" sz="800" b="1" dirty="0">
                    <a:latin typeface="+mn-lt"/>
                  </a:rPr>
                  <a:t> target during Tevatron shot setup</a:t>
                </a:r>
              </a:p>
            </p:txBody>
          </p:sp>
          <p:sp>
            <p:nvSpPr>
              <p:cNvPr id="17" name="TextBox 16"/>
              <p:cNvSpPr txBox="1"/>
              <p:nvPr/>
            </p:nvSpPr>
            <p:spPr>
              <a:xfrm>
                <a:off x="2590808" y="6095220"/>
                <a:ext cx="3692013" cy="255890"/>
              </a:xfrm>
              <a:prstGeom prst="rect">
                <a:avLst/>
              </a:prstGeom>
              <a:grpFill/>
            </p:spPr>
            <p:txBody>
              <a:bodyPr wrap="square" lIns="0" tIns="0" rIns="0" bIns="0">
                <a:spAutoFit/>
              </a:bodyPr>
              <a:lstStyle/>
              <a:p>
                <a:pPr fontAlgn="auto">
                  <a:spcBef>
                    <a:spcPts val="0"/>
                  </a:spcBef>
                  <a:spcAft>
                    <a:spcPts val="0"/>
                  </a:spcAft>
                  <a:defRPr/>
                </a:pPr>
                <a:r>
                  <a:rPr lang="en-US" sz="1200" b="1" dirty="0">
                    <a:latin typeface="+mn-lt"/>
                  </a:rPr>
                  <a:t> </a:t>
                </a:r>
                <a:r>
                  <a:rPr lang="en-US" sz="800" b="1" dirty="0">
                    <a:latin typeface="+mn-lt"/>
                  </a:rPr>
                  <a:t>0</a:t>
                </a:r>
                <a:r>
                  <a:rPr lang="en-US" sz="1000" b="1" dirty="0">
                    <a:latin typeface="+mn-lt"/>
                  </a:rPr>
                  <a:t>          </a:t>
                </a:r>
                <a:r>
                  <a:rPr lang="en-US" sz="800" b="1" dirty="0">
                    <a:latin typeface="+mn-lt"/>
                  </a:rPr>
                  <a:t>0.5</a:t>
                </a:r>
                <a:r>
                  <a:rPr lang="en-US" sz="1000" b="1" dirty="0">
                    <a:latin typeface="+mn-lt"/>
                  </a:rPr>
                  <a:t>          </a:t>
                </a:r>
                <a:r>
                  <a:rPr lang="en-US" sz="800" b="1" dirty="0">
                    <a:latin typeface="+mn-lt"/>
                  </a:rPr>
                  <a:t>1</a:t>
                </a:r>
                <a:r>
                  <a:rPr lang="en-US" sz="1000" b="1" dirty="0">
                    <a:latin typeface="+mn-lt"/>
                  </a:rPr>
                  <a:t>           </a:t>
                </a:r>
                <a:r>
                  <a:rPr lang="en-US" sz="800" b="1" dirty="0">
                    <a:latin typeface="+mn-lt"/>
                  </a:rPr>
                  <a:t>1.5</a:t>
                </a:r>
                <a:r>
                  <a:rPr lang="en-US" sz="1000" b="1" dirty="0">
                    <a:latin typeface="+mn-lt"/>
                  </a:rPr>
                  <a:t>          </a:t>
                </a:r>
                <a:r>
                  <a:rPr lang="en-US" sz="800" b="1" dirty="0">
                    <a:latin typeface="+mn-lt"/>
                  </a:rPr>
                  <a:t>2</a:t>
                </a:r>
                <a:r>
                  <a:rPr lang="en-US" sz="1000" b="1" dirty="0">
                    <a:latin typeface="+mn-lt"/>
                  </a:rPr>
                  <a:t>          </a:t>
                </a:r>
                <a:r>
                  <a:rPr lang="en-US" sz="800" b="1" dirty="0">
                    <a:latin typeface="+mn-lt"/>
                  </a:rPr>
                  <a:t>2.5</a:t>
                </a:r>
              </a:p>
            </p:txBody>
          </p:sp>
          <p:sp>
            <p:nvSpPr>
              <p:cNvPr id="18" name="TextBox 17"/>
              <p:cNvSpPr txBox="1"/>
              <p:nvPr/>
            </p:nvSpPr>
            <p:spPr>
              <a:xfrm>
                <a:off x="4096125" y="6228748"/>
                <a:ext cx="457201" cy="170594"/>
              </a:xfrm>
              <a:prstGeom prst="rect">
                <a:avLst/>
              </a:prstGeom>
              <a:grpFill/>
            </p:spPr>
            <p:txBody>
              <a:bodyPr lIns="0" tIns="0" rIns="0" bIns="0">
                <a:spAutoFit/>
              </a:bodyPr>
              <a:lstStyle/>
              <a:p>
                <a:pPr fontAlgn="auto">
                  <a:spcBef>
                    <a:spcPts val="0"/>
                  </a:spcBef>
                  <a:spcAft>
                    <a:spcPts val="0"/>
                  </a:spcAft>
                  <a:defRPr/>
                </a:pPr>
                <a:r>
                  <a:rPr lang="en-US" sz="800" b="1" dirty="0">
                    <a:latin typeface="+mn-lt"/>
                  </a:rPr>
                  <a:t>hours</a:t>
                </a:r>
              </a:p>
            </p:txBody>
          </p:sp>
          <p:sp>
            <p:nvSpPr>
              <p:cNvPr id="19" name="TextBox 18"/>
              <p:cNvSpPr txBox="1"/>
              <p:nvPr/>
            </p:nvSpPr>
            <p:spPr>
              <a:xfrm>
                <a:off x="2209807" y="5942838"/>
                <a:ext cx="381001" cy="170594"/>
              </a:xfrm>
              <a:prstGeom prst="rect">
                <a:avLst/>
              </a:prstGeom>
              <a:grpFill/>
            </p:spPr>
            <p:txBody>
              <a:bodyPr lIns="0" tIns="0" rIns="0" bIns="0">
                <a:spAutoFit/>
              </a:bodyPr>
              <a:lstStyle/>
              <a:p>
                <a:pPr fontAlgn="auto">
                  <a:spcBef>
                    <a:spcPts val="0"/>
                  </a:spcBef>
                  <a:spcAft>
                    <a:spcPts val="0"/>
                  </a:spcAft>
                  <a:defRPr/>
                </a:pPr>
                <a:r>
                  <a:rPr lang="en-US" sz="800" b="1" dirty="0">
                    <a:latin typeface="+mn-lt"/>
                  </a:rPr>
                  <a:t>    0</a:t>
                </a:r>
              </a:p>
            </p:txBody>
          </p:sp>
          <p:sp>
            <p:nvSpPr>
              <p:cNvPr id="20" name="TextBox 19"/>
              <p:cNvSpPr txBox="1"/>
              <p:nvPr/>
            </p:nvSpPr>
            <p:spPr>
              <a:xfrm>
                <a:off x="2209807" y="5668553"/>
                <a:ext cx="381001" cy="170594"/>
              </a:xfrm>
              <a:prstGeom prst="rect">
                <a:avLst/>
              </a:prstGeom>
              <a:grpFill/>
            </p:spPr>
            <p:txBody>
              <a:bodyPr lIns="0" tIns="0" rIns="0" bIns="0">
                <a:spAutoFit/>
              </a:bodyPr>
              <a:lstStyle/>
              <a:p>
                <a:pPr fontAlgn="auto">
                  <a:spcBef>
                    <a:spcPts val="0"/>
                  </a:spcBef>
                  <a:spcAft>
                    <a:spcPts val="0"/>
                  </a:spcAft>
                  <a:defRPr/>
                </a:pPr>
                <a:r>
                  <a:rPr lang="en-US" sz="800" b="1" dirty="0">
                    <a:latin typeface="+mn-lt"/>
                  </a:rPr>
                  <a:t>    1</a:t>
                </a:r>
              </a:p>
            </p:txBody>
          </p:sp>
          <p:sp>
            <p:nvSpPr>
              <p:cNvPr id="21" name="TextBox 20"/>
              <p:cNvSpPr txBox="1"/>
              <p:nvPr/>
            </p:nvSpPr>
            <p:spPr>
              <a:xfrm>
                <a:off x="2209807" y="5394268"/>
                <a:ext cx="381001" cy="170594"/>
              </a:xfrm>
              <a:prstGeom prst="rect">
                <a:avLst/>
              </a:prstGeom>
              <a:grpFill/>
            </p:spPr>
            <p:txBody>
              <a:bodyPr lIns="0" tIns="0" rIns="0" bIns="0">
                <a:spAutoFit/>
              </a:bodyPr>
              <a:lstStyle/>
              <a:p>
                <a:pPr fontAlgn="auto">
                  <a:spcBef>
                    <a:spcPts val="0"/>
                  </a:spcBef>
                  <a:spcAft>
                    <a:spcPts val="0"/>
                  </a:spcAft>
                  <a:defRPr/>
                </a:pPr>
                <a:r>
                  <a:rPr lang="en-US" sz="800" b="1" dirty="0">
                    <a:latin typeface="+mn-lt"/>
                  </a:rPr>
                  <a:t>    2</a:t>
                </a:r>
              </a:p>
            </p:txBody>
          </p:sp>
          <p:sp>
            <p:nvSpPr>
              <p:cNvPr id="22" name="TextBox 21"/>
              <p:cNvSpPr txBox="1"/>
              <p:nvPr/>
            </p:nvSpPr>
            <p:spPr>
              <a:xfrm>
                <a:off x="2209807" y="5119983"/>
                <a:ext cx="381001" cy="170594"/>
              </a:xfrm>
              <a:prstGeom prst="rect">
                <a:avLst/>
              </a:prstGeom>
              <a:grpFill/>
            </p:spPr>
            <p:txBody>
              <a:bodyPr lIns="0" tIns="0" rIns="0" bIns="0">
                <a:spAutoFit/>
              </a:bodyPr>
              <a:lstStyle/>
              <a:p>
                <a:pPr fontAlgn="auto">
                  <a:spcBef>
                    <a:spcPts val="0"/>
                  </a:spcBef>
                  <a:spcAft>
                    <a:spcPts val="0"/>
                  </a:spcAft>
                  <a:defRPr/>
                </a:pPr>
                <a:r>
                  <a:rPr lang="en-US" sz="800" b="1" dirty="0">
                    <a:latin typeface="+mn-lt"/>
                  </a:rPr>
                  <a:t>    3</a:t>
                </a:r>
              </a:p>
            </p:txBody>
          </p:sp>
          <p:sp>
            <p:nvSpPr>
              <p:cNvPr id="23" name="TextBox 22"/>
              <p:cNvSpPr txBox="1"/>
              <p:nvPr/>
            </p:nvSpPr>
            <p:spPr>
              <a:xfrm>
                <a:off x="2209807" y="4845699"/>
                <a:ext cx="381001" cy="170594"/>
              </a:xfrm>
              <a:prstGeom prst="rect">
                <a:avLst/>
              </a:prstGeom>
              <a:grpFill/>
            </p:spPr>
            <p:txBody>
              <a:bodyPr lIns="0" tIns="0" rIns="0" bIns="0">
                <a:spAutoFit/>
              </a:bodyPr>
              <a:lstStyle/>
              <a:p>
                <a:pPr fontAlgn="auto">
                  <a:spcBef>
                    <a:spcPts val="0"/>
                  </a:spcBef>
                  <a:spcAft>
                    <a:spcPts val="0"/>
                  </a:spcAft>
                  <a:defRPr/>
                </a:pPr>
                <a:r>
                  <a:rPr lang="en-US" sz="800" b="1" dirty="0">
                    <a:latin typeface="+mn-lt"/>
                  </a:rPr>
                  <a:t>    4</a:t>
                </a:r>
              </a:p>
            </p:txBody>
          </p:sp>
          <p:sp>
            <p:nvSpPr>
              <p:cNvPr id="24" name="TextBox 23"/>
              <p:cNvSpPr txBox="1"/>
              <p:nvPr/>
            </p:nvSpPr>
            <p:spPr>
              <a:xfrm>
                <a:off x="2209807" y="4571414"/>
                <a:ext cx="381001" cy="170594"/>
              </a:xfrm>
              <a:prstGeom prst="rect">
                <a:avLst/>
              </a:prstGeom>
              <a:grpFill/>
            </p:spPr>
            <p:txBody>
              <a:bodyPr lIns="0" tIns="0" rIns="0" bIns="0">
                <a:spAutoFit/>
              </a:bodyPr>
              <a:lstStyle/>
              <a:p>
                <a:pPr fontAlgn="auto">
                  <a:spcBef>
                    <a:spcPts val="0"/>
                  </a:spcBef>
                  <a:spcAft>
                    <a:spcPts val="0"/>
                  </a:spcAft>
                  <a:defRPr/>
                </a:pPr>
                <a:r>
                  <a:rPr lang="en-US" sz="800" b="1" dirty="0">
                    <a:latin typeface="+mn-lt"/>
                  </a:rPr>
                  <a:t>    5</a:t>
                </a:r>
              </a:p>
            </p:txBody>
          </p:sp>
          <p:sp>
            <p:nvSpPr>
              <p:cNvPr id="25" name="TextBox 24"/>
              <p:cNvSpPr txBox="1"/>
              <p:nvPr/>
            </p:nvSpPr>
            <p:spPr>
              <a:xfrm>
                <a:off x="2209807" y="4297129"/>
                <a:ext cx="381001" cy="170594"/>
              </a:xfrm>
              <a:prstGeom prst="rect">
                <a:avLst/>
              </a:prstGeom>
              <a:grpFill/>
            </p:spPr>
            <p:txBody>
              <a:bodyPr lIns="0" tIns="0" rIns="0" bIns="0">
                <a:spAutoFit/>
              </a:bodyPr>
              <a:lstStyle/>
              <a:p>
                <a:pPr fontAlgn="auto">
                  <a:spcBef>
                    <a:spcPts val="0"/>
                  </a:spcBef>
                  <a:spcAft>
                    <a:spcPts val="0"/>
                  </a:spcAft>
                  <a:defRPr/>
                </a:pPr>
                <a:r>
                  <a:rPr lang="en-US" sz="800" b="1" dirty="0">
                    <a:latin typeface="+mn-lt"/>
                  </a:rPr>
                  <a:t>    6</a:t>
                </a:r>
              </a:p>
            </p:txBody>
          </p:sp>
          <p:sp>
            <p:nvSpPr>
              <p:cNvPr id="26" name="TextBox 25"/>
              <p:cNvSpPr txBox="1"/>
              <p:nvPr/>
            </p:nvSpPr>
            <p:spPr>
              <a:xfrm>
                <a:off x="2209807" y="4022845"/>
                <a:ext cx="381001" cy="170594"/>
              </a:xfrm>
              <a:prstGeom prst="rect">
                <a:avLst/>
              </a:prstGeom>
              <a:grpFill/>
            </p:spPr>
            <p:txBody>
              <a:bodyPr lIns="0" tIns="0" rIns="0" bIns="0">
                <a:spAutoFit/>
              </a:bodyPr>
              <a:lstStyle/>
              <a:p>
                <a:pPr fontAlgn="auto">
                  <a:spcBef>
                    <a:spcPts val="0"/>
                  </a:spcBef>
                  <a:spcAft>
                    <a:spcPts val="0"/>
                  </a:spcAft>
                  <a:defRPr/>
                </a:pPr>
                <a:r>
                  <a:rPr lang="en-US" sz="800" b="1" dirty="0">
                    <a:latin typeface="+mn-lt"/>
                  </a:rPr>
                  <a:t>    7</a:t>
                </a:r>
              </a:p>
            </p:txBody>
          </p:sp>
          <p:sp>
            <p:nvSpPr>
              <p:cNvPr id="27" name="TextBox 26"/>
              <p:cNvSpPr txBox="1"/>
              <p:nvPr/>
            </p:nvSpPr>
            <p:spPr>
              <a:xfrm>
                <a:off x="2209807" y="3748560"/>
                <a:ext cx="381001" cy="170594"/>
              </a:xfrm>
              <a:prstGeom prst="rect">
                <a:avLst/>
              </a:prstGeom>
              <a:grpFill/>
            </p:spPr>
            <p:txBody>
              <a:bodyPr lIns="0" tIns="0" rIns="0" bIns="0">
                <a:spAutoFit/>
              </a:bodyPr>
              <a:lstStyle/>
              <a:p>
                <a:pPr fontAlgn="auto">
                  <a:spcBef>
                    <a:spcPts val="0"/>
                  </a:spcBef>
                  <a:spcAft>
                    <a:spcPts val="0"/>
                  </a:spcAft>
                  <a:defRPr/>
                </a:pPr>
                <a:r>
                  <a:rPr lang="en-US" sz="800" b="1" dirty="0">
                    <a:latin typeface="+mn-lt"/>
                  </a:rPr>
                  <a:t>    8</a:t>
                </a:r>
              </a:p>
            </p:txBody>
          </p:sp>
          <p:sp>
            <p:nvSpPr>
              <p:cNvPr id="28" name="TextBox 27"/>
              <p:cNvSpPr txBox="1"/>
              <p:nvPr/>
            </p:nvSpPr>
            <p:spPr>
              <a:xfrm>
                <a:off x="2209807" y="3474275"/>
                <a:ext cx="381001" cy="170594"/>
              </a:xfrm>
              <a:prstGeom prst="rect">
                <a:avLst/>
              </a:prstGeom>
              <a:grpFill/>
            </p:spPr>
            <p:txBody>
              <a:bodyPr lIns="0" tIns="0" rIns="0" bIns="0">
                <a:spAutoFit/>
              </a:bodyPr>
              <a:lstStyle/>
              <a:p>
                <a:pPr fontAlgn="auto">
                  <a:spcBef>
                    <a:spcPts val="0"/>
                  </a:spcBef>
                  <a:spcAft>
                    <a:spcPts val="0"/>
                  </a:spcAft>
                  <a:defRPr/>
                </a:pPr>
                <a:r>
                  <a:rPr lang="en-US" sz="800" b="1" dirty="0">
                    <a:latin typeface="+mn-lt"/>
                  </a:rPr>
                  <a:t>    9</a:t>
                </a:r>
              </a:p>
            </p:txBody>
          </p:sp>
          <p:sp>
            <p:nvSpPr>
              <p:cNvPr id="29" name="TextBox 28"/>
              <p:cNvSpPr txBox="1"/>
              <p:nvPr/>
            </p:nvSpPr>
            <p:spPr>
              <a:xfrm>
                <a:off x="2209807" y="3199989"/>
                <a:ext cx="381001" cy="255890"/>
              </a:xfrm>
              <a:prstGeom prst="rect">
                <a:avLst/>
              </a:prstGeom>
              <a:grpFill/>
            </p:spPr>
            <p:txBody>
              <a:bodyPr lIns="0" tIns="0" rIns="0" bIns="0">
                <a:spAutoFit/>
              </a:bodyPr>
              <a:lstStyle/>
              <a:p>
                <a:pPr fontAlgn="auto">
                  <a:spcBef>
                    <a:spcPts val="0"/>
                  </a:spcBef>
                  <a:spcAft>
                    <a:spcPts val="0"/>
                  </a:spcAft>
                  <a:defRPr/>
                </a:pPr>
                <a:r>
                  <a:rPr lang="en-US" sz="1200" b="1" dirty="0">
                    <a:latin typeface="+mn-lt"/>
                  </a:rPr>
                  <a:t>   </a:t>
                </a:r>
                <a:r>
                  <a:rPr lang="en-US" sz="800" b="1" dirty="0">
                    <a:latin typeface="+mn-lt"/>
                  </a:rPr>
                  <a:t>10</a:t>
                </a:r>
              </a:p>
            </p:txBody>
          </p:sp>
          <p:sp>
            <p:nvSpPr>
              <p:cNvPr id="30" name="TextBox 29"/>
              <p:cNvSpPr txBox="1"/>
              <p:nvPr/>
            </p:nvSpPr>
            <p:spPr>
              <a:xfrm rot="16200000">
                <a:off x="1273562" y="4428703"/>
                <a:ext cx="1904754" cy="209232"/>
              </a:xfrm>
              <a:prstGeom prst="rect">
                <a:avLst/>
              </a:prstGeom>
              <a:grpFill/>
            </p:spPr>
            <p:txBody>
              <a:bodyPr lIns="0" tIns="0" rIns="0" bIns="0">
                <a:spAutoFit/>
              </a:bodyPr>
              <a:lstStyle/>
              <a:p>
                <a:pPr fontAlgn="auto">
                  <a:spcBef>
                    <a:spcPts val="0"/>
                  </a:spcBef>
                  <a:spcAft>
                    <a:spcPts val="0"/>
                  </a:spcAft>
                  <a:defRPr/>
                </a:pPr>
                <a:r>
                  <a:rPr lang="en-US" sz="800" b="1" dirty="0">
                    <a:latin typeface="+mn-lt"/>
                  </a:rPr>
                  <a:t>Protons on target (10</a:t>
                </a:r>
                <a:r>
                  <a:rPr lang="en-US" sz="800" b="1" baseline="30000" dirty="0">
                    <a:latin typeface="+mn-lt"/>
                  </a:rPr>
                  <a:t>16 </a:t>
                </a:r>
                <a:r>
                  <a:rPr lang="en-US" sz="800" b="1" dirty="0">
                    <a:latin typeface="+mn-lt"/>
                  </a:rPr>
                  <a:t>)</a:t>
                </a:r>
              </a:p>
            </p:txBody>
          </p:sp>
          <p:sp>
            <p:nvSpPr>
              <p:cNvPr id="31" name="TextBox 30"/>
              <p:cNvSpPr txBox="1"/>
              <p:nvPr/>
            </p:nvSpPr>
            <p:spPr>
              <a:xfrm>
                <a:off x="6272804" y="3382845"/>
                <a:ext cx="1371605" cy="170594"/>
              </a:xfrm>
              <a:prstGeom prst="rect">
                <a:avLst/>
              </a:prstGeom>
              <a:grpFill/>
            </p:spPr>
            <p:txBody>
              <a:bodyPr lIns="0" tIns="0" rIns="0" bIns="0">
                <a:spAutoFit/>
              </a:bodyPr>
              <a:lstStyle/>
              <a:p>
                <a:pPr fontAlgn="auto">
                  <a:spcBef>
                    <a:spcPts val="0"/>
                  </a:spcBef>
                  <a:spcAft>
                    <a:spcPts val="0"/>
                  </a:spcAft>
                  <a:defRPr/>
                </a:pPr>
                <a:r>
                  <a:rPr lang="en-US" sz="800" dirty="0">
                    <a:latin typeface="+mn-lt"/>
                  </a:rPr>
                  <a:t>9.07x10</a:t>
                </a:r>
                <a:r>
                  <a:rPr lang="en-US" sz="800" baseline="30000" dirty="0">
                    <a:latin typeface="+mn-lt"/>
                  </a:rPr>
                  <a:t>16</a:t>
                </a:r>
                <a:r>
                  <a:rPr lang="en-US" sz="800" dirty="0">
                    <a:latin typeface="+mn-lt"/>
                  </a:rPr>
                  <a:t> POT</a:t>
                </a:r>
              </a:p>
            </p:txBody>
          </p:sp>
          <p:sp>
            <p:nvSpPr>
              <p:cNvPr id="32" name="TextBox 31"/>
              <p:cNvSpPr txBox="1"/>
              <p:nvPr/>
            </p:nvSpPr>
            <p:spPr>
              <a:xfrm>
                <a:off x="6272804" y="3612199"/>
                <a:ext cx="1371605" cy="170594"/>
              </a:xfrm>
              <a:prstGeom prst="rect">
                <a:avLst/>
              </a:prstGeom>
              <a:grpFill/>
            </p:spPr>
            <p:txBody>
              <a:bodyPr lIns="0" tIns="0" rIns="0" bIns="0">
                <a:spAutoFit/>
              </a:bodyPr>
              <a:lstStyle/>
              <a:p>
                <a:pPr fontAlgn="auto">
                  <a:spcBef>
                    <a:spcPts val="0"/>
                  </a:spcBef>
                  <a:spcAft>
                    <a:spcPts val="0"/>
                  </a:spcAft>
                  <a:defRPr/>
                </a:pPr>
                <a:r>
                  <a:rPr lang="en-US" sz="800" dirty="0">
                    <a:latin typeface="+mn-lt"/>
                  </a:rPr>
                  <a:t>8.81x10</a:t>
                </a:r>
                <a:r>
                  <a:rPr lang="en-US" sz="800" baseline="30000" dirty="0">
                    <a:latin typeface="+mn-lt"/>
                  </a:rPr>
                  <a:t>16</a:t>
                </a:r>
                <a:r>
                  <a:rPr lang="en-US" sz="800" dirty="0">
                    <a:latin typeface="+mn-lt"/>
                  </a:rPr>
                  <a:t> POT</a:t>
                </a:r>
              </a:p>
            </p:txBody>
          </p:sp>
          <p:sp>
            <p:nvSpPr>
              <p:cNvPr id="33" name="TextBox 32"/>
              <p:cNvSpPr txBox="1"/>
              <p:nvPr/>
            </p:nvSpPr>
            <p:spPr>
              <a:xfrm>
                <a:off x="6272804" y="4169127"/>
                <a:ext cx="1371605" cy="191916"/>
              </a:xfrm>
              <a:prstGeom prst="rect">
                <a:avLst/>
              </a:prstGeom>
              <a:grpFill/>
            </p:spPr>
            <p:txBody>
              <a:bodyPr lIns="0" tIns="0" rIns="0" bIns="0">
                <a:spAutoFit/>
              </a:bodyPr>
              <a:lstStyle/>
              <a:p>
                <a:pPr fontAlgn="auto">
                  <a:spcBef>
                    <a:spcPts val="0"/>
                  </a:spcBef>
                  <a:spcAft>
                    <a:spcPts val="0"/>
                  </a:spcAft>
                  <a:defRPr/>
                </a:pPr>
                <a:r>
                  <a:rPr lang="en-US" sz="800" dirty="0">
                    <a:latin typeface="+mn-lt"/>
                  </a:rPr>
                  <a:t>6.64x10</a:t>
                </a:r>
                <a:r>
                  <a:rPr lang="en-US" sz="800" baseline="30000" dirty="0">
                    <a:latin typeface="+mn-lt"/>
                  </a:rPr>
                  <a:t>16</a:t>
                </a:r>
                <a:r>
                  <a:rPr lang="en-US" sz="900" dirty="0">
                    <a:latin typeface="+mn-lt"/>
                  </a:rPr>
                  <a:t> POT</a:t>
                </a:r>
              </a:p>
            </p:txBody>
          </p:sp>
        </p:grpSp>
        <p:sp>
          <p:nvSpPr>
            <p:cNvPr id="13" name="Oval 47"/>
            <p:cNvSpPr>
              <a:spLocks noChangeArrowheads="1"/>
            </p:cNvSpPr>
            <p:nvPr/>
          </p:nvSpPr>
          <p:spPr bwMode="auto">
            <a:xfrm>
              <a:off x="3581401" y="3550923"/>
              <a:ext cx="304800" cy="304800"/>
            </a:xfrm>
            <a:prstGeom prst="ellipse">
              <a:avLst/>
            </a:prstGeom>
            <a:noFill/>
            <a:ln w="19050" algn="ctr">
              <a:solidFill>
                <a:srgbClr val="FF0000"/>
              </a:solidFill>
              <a:round/>
              <a:headEnd type="none" w="sm" len="sm"/>
              <a:tailEnd type="none" w="sm" len="sm"/>
            </a:ln>
          </p:spPr>
          <p:txBody>
            <a:bodyPr/>
            <a:lstStyle/>
            <a:p>
              <a:pPr marL="342900" indent="-342900"/>
              <a:endParaRPr lang="en-US" sz="3200">
                <a:latin typeface="Times New Roman" pitchFamily="18" charset="0"/>
              </a:endParaRPr>
            </a:p>
          </p:txBody>
        </p:sp>
        <p:sp>
          <p:nvSpPr>
            <p:cNvPr id="14" name="TextBox 48"/>
            <p:cNvSpPr txBox="1">
              <a:spLocks noChangeArrowheads="1"/>
            </p:cNvSpPr>
            <p:nvPr/>
          </p:nvSpPr>
          <p:spPr bwMode="auto">
            <a:xfrm>
              <a:off x="3657602" y="4159260"/>
              <a:ext cx="2209800" cy="298577"/>
            </a:xfrm>
            <a:prstGeom prst="rect">
              <a:avLst/>
            </a:prstGeom>
            <a:solidFill>
              <a:schemeClr val="bg1"/>
            </a:solidFill>
            <a:ln w="9525">
              <a:noFill/>
              <a:miter lim="800000"/>
              <a:headEnd/>
              <a:tailEnd/>
            </a:ln>
          </p:spPr>
          <p:txBody>
            <a:bodyPr lIns="0" tIns="0" rIns="0" bIns="0">
              <a:spAutoFit/>
            </a:bodyPr>
            <a:lstStyle/>
            <a:p>
              <a:r>
                <a:rPr lang="en-US" sz="700" dirty="0" smtClean="0">
                  <a:solidFill>
                    <a:srgbClr val="FF0000"/>
                  </a:solidFill>
                  <a:latin typeface="Comic Sans MS" pitchFamily="66" charset="0"/>
                </a:rPr>
                <a:t>Impact thanks </a:t>
              </a:r>
              <a:r>
                <a:rPr lang="en-US" sz="700" dirty="0">
                  <a:solidFill>
                    <a:srgbClr val="FF0000"/>
                  </a:solidFill>
                  <a:latin typeface="Comic Sans MS" pitchFamily="66" charset="0"/>
                </a:rPr>
                <a:t>to sequencer and timeline changes</a:t>
              </a:r>
              <a:endParaRPr lang="en-US" sz="400" dirty="0">
                <a:solidFill>
                  <a:srgbClr val="FF0000"/>
                </a:solidFill>
                <a:latin typeface="Comic Sans MS" pitchFamily="66" charset="0"/>
              </a:endParaRPr>
            </a:p>
          </p:txBody>
        </p:sp>
      </p:gr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Accelerator </a:t>
            </a:r>
            <a:r>
              <a:rPr lang="en-US" dirty="0"/>
              <a:t>Coordination</a:t>
            </a:r>
          </a:p>
        </p:txBody>
      </p:sp>
      <p:sp>
        <p:nvSpPr>
          <p:cNvPr id="3" name="Footer Placeholder 2"/>
          <p:cNvSpPr>
            <a:spLocks noGrp="1"/>
          </p:cNvSpPr>
          <p:nvPr>
            <p:ph type="ftr" sz="quarter" idx="11"/>
          </p:nvPr>
        </p:nvSpPr>
        <p:spPr/>
        <p:txBody>
          <a:bodyPr/>
          <a:lstStyle/>
          <a:p>
            <a:r>
              <a:rPr lang="en-US" smtClean="0"/>
              <a:t>Automation Session : WAO2012</a:t>
            </a:r>
            <a:endParaRPr lang="en-US"/>
          </a:p>
        </p:txBody>
      </p:sp>
      <p:sp>
        <p:nvSpPr>
          <p:cNvPr id="4" name="Slide Number Placeholder 3"/>
          <p:cNvSpPr>
            <a:spLocks noGrp="1"/>
          </p:cNvSpPr>
          <p:nvPr>
            <p:ph type="sldNum" sz="quarter" idx="12"/>
          </p:nvPr>
        </p:nvSpPr>
        <p:spPr/>
        <p:txBody>
          <a:bodyPr/>
          <a:lstStyle/>
          <a:p>
            <a:fld id="{BF756651-B3A5-4EF4-9EF0-6ECF3C83F2BD}" type="slidenum">
              <a:rPr lang="en-US" smtClean="0"/>
              <a:pPr/>
              <a:t>8</a:t>
            </a:fld>
            <a:endParaRPr lang="en-US"/>
          </a:p>
        </p:txBody>
      </p:sp>
      <p:sp>
        <p:nvSpPr>
          <p:cNvPr id="5" name="Content Placeholder 4"/>
          <p:cNvSpPr>
            <a:spLocks noGrp="1"/>
          </p:cNvSpPr>
          <p:nvPr>
            <p:ph sz="quarter" idx="1"/>
          </p:nvPr>
        </p:nvSpPr>
        <p:spPr>
          <a:xfrm>
            <a:off x="914400" y="1447800"/>
            <a:ext cx="4495800" cy="4572000"/>
          </a:xfrm>
        </p:spPr>
        <p:txBody>
          <a:bodyPr>
            <a:normAutofit lnSpcReduction="10000"/>
          </a:bodyPr>
          <a:lstStyle/>
          <a:p>
            <a:pPr lvl="0"/>
            <a:r>
              <a:rPr lang="en-US" dirty="0" smtClean="0"/>
              <a:t>State Devices </a:t>
            </a:r>
          </a:p>
          <a:p>
            <a:pPr lvl="1"/>
            <a:r>
              <a:rPr lang="en-US" dirty="0" smtClean="0"/>
              <a:t>Provide persistent conditions, triggers and informational messages through Accelerator Control Network (ACNET) parameters</a:t>
            </a:r>
          </a:p>
          <a:p>
            <a:pPr lvl="1"/>
            <a:r>
              <a:rPr lang="en-US" dirty="0" smtClean="0"/>
              <a:t>When a state device is set, it is reflected to the rest of the control system</a:t>
            </a:r>
          </a:p>
          <a:p>
            <a:pPr lvl="2"/>
            <a:r>
              <a:rPr lang="en-US" dirty="0" smtClean="0"/>
              <a:t>Multicast</a:t>
            </a:r>
          </a:p>
          <a:p>
            <a:pPr lvl="2"/>
            <a:r>
              <a:rPr lang="en-US" dirty="0" smtClean="0"/>
              <a:t>Registered listeners (Sequencers)</a:t>
            </a:r>
          </a:p>
          <a:p>
            <a:pPr lvl="1"/>
            <a:r>
              <a:rPr lang="en-US" dirty="0" smtClean="0"/>
              <a:t>Sequencer can set state devices</a:t>
            </a:r>
          </a:p>
          <a:p>
            <a:endParaRPr lang="en-US" dirty="0"/>
          </a:p>
        </p:txBody>
      </p:sp>
      <p:pic>
        <p:nvPicPr>
          <p:cNvPr id="11" name="Picture 10" descr="CLDST.GIF"/>
          <p:cNvPicPr>
            <a:picLocks noChangeAspect="1"/>
          </p:cNvPicPr>
          <p:nvPr/>
        </p:nvPicPr>
        <p:blipFill>
          <a:blip r:embed="rId3" cstate="print"/>
          <a:srcRect l="4923" t="35815" r="57968" b="20425"/>
          <a:stretch>
            <a:fillRect/>
          </a:stretch>
        </p:blipFill>
        <p:spPr>
          <a:xfrm>
            <a:off x="5929994" y="1594756"/>
            <a:ext cx="1995352" cy="1921329"/>
          </a:xfrm>
          <a:prstGeom prst="rect">
            <a:avLst/>
          </a:prstGeom>
          <a:ln>
            <a:noFill/>
          </a:ln>
          <a:effectLst>
            <a:outerShdw blurRad="292100" dist="139700" dir="2700000" algn="tl" rotWithShape="0">
              <a:srgbClr val="333333">
                <a:alpha val="65000"/>
              </a:srgbClr>
            </a:outerShdw>
          </a:effectLst>
        </p:spPr>
      </p:pic>
      <p:pic>
        <p:nvPicPr>
          <p:cNvPr id="12" name="Picture 11" descr="OFFICE-PC20120804152312.gif"/>
          <p:cNvPicPr>
            <a:picLocks noChangeAspect="1"/>
          </p:cNvPicPr>
          <p:nvPr/>
        </p:nvPicPr>
        <p:blipFill>
          <a:blip r:embed="rId4" cstate="print"/>
          <a:srcRect l="4079" t="36066" r="54592" b="19836"/>
          <a:stretch>
            <a:fillRect/>
          </a:stretch>
        </p:blipFill>
        <p:spPr>
          <a:xfrm>
            <a:off x="5624650" y="4034246"/>
            <a:ext cx="2606040" cy="2049780"/>
          </a:xfrm>
          <a:prstGeom prst="rect">
            <a:avLst/>
          </a:prstGeom>
          <a:ln>
            <a:noFill/>
          </a:ln>
          <a:effectLst>
            <a:outerShdw blurRad="292100" dist="139700" dir="2700000" algn="tl" rotWithShape="0">
              <a:srgbClr val="333333">
                <a:alpha val="65000"/>
              </a:srgbClr>
            </a:outerShdw>
          </a:effectLst>
        </p:spPr>
      </p:pic>
      <p:sp>
        <p:nvSpPr>
          <p:cNvPr id="6" name="TextBox 5"/>
          <p:cNvSpPr txBox="1"/>
          <p:nvPr/>
        </p:nvSpPr>
        <p:spPr>
          <a:xfrm>
            <a:off x="6209557" y="3523399"/>
            <a:ext cx="1436227" cy="369332"/>
          </a:xfrm>
          <a:prstGeom prst="rect">
            <a:avLst/>
          </a:prstGeom>
          <a:noFill/>
        </p:spPr>
        <p:txBody>
          <a:bodyPr wrap="none" rtlCol="0">
            <a:spAutoFit/>
          </a:bodyPr>
          <a:lstStyle/>
          <a:p>
            <a:r>
              <a:rPr lang="en-US" dirty="0" err="1" smtClean="0">
                <a:solidFill>
                  <a:srgbClr val="C00000"/>
                </a:solidFill>
              </a:rPr>
              <a:t>Tevatron</a:t>
            </a:r>
            <a:r>
              <a:rPr lang="en-US" dirty="0" smtClean="0">
                <a:solidFill>
                  <a:srgbClr val="C00000"/>
                </a:solidFill>
              </a:rPr>
              <a:t> States</a:t>
            </a:r>
            <a:endParaRPr lang="en-US" dirty="0">
              <a:solidFill>
                <a:srgbClr val="C00000"/>
              </a:solidFill>
            </a:endParaRPr>
          </a:p>
        </p:txBody>
      </p:sp>
      <p:sp>
        <p:nvSpPr>
          <p:cNvPr id="10" name="TextBox 9"/>
          <p:cNvSpPr txBox="1"/>
          <p:nvPr/>
        </p:nvSpPr>
        <p:spPr>
          <a:xfrm>
            <a:off x="6202343" y="6087157"/>
            <a:ext cx="1450654" cy="369332"/>
          </a:xfrm>
          <a:prstGeom prst="rect">
            <a:avLst/>
          </a:prstGeom>
          <a:noFill/>
        </p:spPr>
        <p:txBody>
          <a:bodyPr wrap="none" rtlCol="0">
            <a:spAutoFit/>
          </a:bodyPr>
          <a:lstStyle/>
          <a:p>
            <a:r>
              <a:rPr lang="en-US" dirty="0" smtClean="0">
                <a:solidFill>
                  <a:srgbClr val="C00000"/>
                </a:solidFill>
              </a:rPr>
              <a:t>Recycler States</a:t>
            </a:r>
            <a:endParaRPr lang="en-US" dirty="0">
              <a:solidFill>
                <a:srgbClr val="C00000"/>
              </a:solidFill>
            </a:endParaRPr>
          </a:p>
        </p:txBody>
      </p:sp>
    </p:spTree>
    <p:extLst>
      <p:ext uri="{BB962C8B-B14F-4D97-AF65-F5344CB8AC3E}">
        <p14:creationId xmlns:p14="http://schemas.microsoft.com/office/powerpoint/2010/main" val="2870539649"/>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Accelerator </a:t>
            </a:r>
            <a:r>
              <a:rPr lang="en-US" dirty="0"/>
              <a:t>Coordination</a:t>
            </a:r>
          </a:p>
        </p:txBody>
      </p:sp>
      <p:sp>
        <p:nvSpPr>
          <p:cNvPr id="3" name="Footer Placeholder 2"/>
          <p:cNvSpPr>
            <a:spLocks noGrp="1"/>
          </p:cNvSpPr>
          <p:nvPr>
            <p:ph type="ftr" sz="quarter" idx="11"/>
          </p:nvPr>
        </p:nvSpPr>
        <p:spPr/>
        <p:txBody>
          <a:bodyPr/>
          <a:lstStyle/>
          <a:p>
            <a:r>
              <a:rPr lang="en-US" dirty="0" smtClean="0"/>
              <a:t>Automation Session : WAO2012</a:t>
            </a:r>
            <a:endParaRPr lang="en-US" dirty="0"/>
          </a:p>
        </p:txBody>
      </p:sp>
      <p:sp>
        <p:nvSpPr>
          <p:cNvPr id="4" name="Slide Number Placeholder 3"/>
          <p:cNvSpPr>
            <a:spLocks noGrp="1"/>
          </p:cNvSpPr>
          <p:nvPr>
            <p:ph type="sldNum" sz="quarter" idx="12"/>
          </p:nvPr>
        </p:nvSpPr>
        <p:spPr/>
        <p:txBody>
          <a:bodyPr/>
          <a:lstStyle/>
          <a:p>
            <a:fld id="{BF756651-B3A5-4EF4-9EF0-6ECF3C83F2BD}" type="slidenum">
              <a:rPr lang="en-US" smtClean="0"/>
              <a:pPr/>
              <a:t>9</a:t>
            </a:fld>
            <a:endParaRPr lang="en-US"/>
          </a:p>
        </p:txBody>
      </p:sp>
      <p:sp>
        <p:nvSpPr>
          <p:cNvPr id="5" name="Content Placeholder 4"/>
          <p:cNvSpPr>
            <a:spLocks noGrp="1"/>
          </p:cNvSpPr>
          <p:nvPr>
            <p:ph sz="quarter" idx="1"/>
          </p:nvPr>
        </p:nvSpPr>
        <p:spPr>
          <a:xfrm>
            <a:off x="914400" y="1447800"/>
            <a:ext cx="3836678" cy="4572000"/>
          </a:xfrm>
        </p:spPr>
        <p:txBody>
          <a:bodyPr>
            <a:normAutofit fontScale="85000" lnSpcReduction="10000"/>
          </a:bodyPr>
          <a:lstStyle/>
          <a:p>
            <a:r>
              <a:rPr lang="en-US" dirty="0" smtClean="0"/>
              <a:t>“Smarter” Sequencer </a:t>
            </a:r>
          </a:p>
          <a:p>
            <a:pPr lvl="1"/>
            <a:r>
              <a:rPr lang="en-US" dirty="0" smtClean="0"/>
              <a:t>Separate sequencer instances for </a:t>
            </a:r>
            <a:r>
              <a:rPr lang="en-US" dirty="0" err="1" smtClean="0"/>
              <a:t>TeV</a:t>
            </a:r>
            <a:r>
              <a:rPr lang="en-US" dirty="0" smtClean="0"/>
              <a:t>, MI, </a:t>
            </a:r>
            <a:r>
              <a:rPr lang="en-US" dirty="0" err="1" smtClean="0"/>
              <a:t>Pbar</a:t>
            </a:r>
            <a:r>
              <a:rPr lang="en-US" dirty="0" smtClean="0"/>
              <a:t>, Recycler</a:t>
            </a:r>
          </a:p>
          <a:p>
            <a:pPr lvl="1"/>
            <a:r>
              <a:rPr lang="en-US" dirty="0" smtClean="0"/>
              <a:t>Sequencer issues high level control commands</a:t>
            </a:r>
          </a:p>
          <a:p>
            <a:pPr lvl="2"/>
            <a:r>
              <a:rPr lang="en-US" dirty="0" smtClean="0"/>
              <a:t>Changes Timeline</a:t>
            </a:r>
          </a:p>
          <a:p>
            <a:pPr lvl="2"/>
            <a:r>
              <a:rPr lang="en-US" dirty="0" smtClean="0"/>
              <a:t>Launch programs and scripts for complex operations (</a:t>
            </a:r>
            <a:r>
              <a:rPr lang="en-US" sz="1500" dirty="0" err="1" smtClean="0">
                <a:latin typeface="HE_TERMINAL" pitchFamily="49" charset="0"/>
              </a:rPr>
              <a:t>Tev_Auto_Closure</a:t>
            </a:r>
            <a:r>
              <a:rPr lang="en-US" sz="1500" dirty="0" smtClean="0">
                <a:latin typeface="HE_TERMINAL" pitchFamily="49" charset="0"/>
              </a:rPr>
              <a:t>)</a:t>
            </a:r>
          </a:p>
          <a:p>
            <a:pPr lvl="1"/>
            <a:r>
              <a:rPr lang="en-US" dirty="0" smtClean="0"/>
              <a:t>Listens too and sets State Devices to provide synchronization</a:t>
            </a:r>
          </a:p>
          <a:p>
            <a:pPr lvl="2"/>
            <a:r>
              <a:rPr lang="en-US" dirty="0" smtClean="0"/>
              <a:t>(</a:t>
            </a:r>
            <a:r>
              <a:rPr lang="en-US" sz="1400" dirty="0" smtClean="0">
                <a:latin typeface="HE_TERMINAL" pitchFamily="49" charset="0"/>
              </a:rPr>
              <a:t>V:RRTLG</a:t>
            </a:r>
            <a:r>
              <a:rPr lang="en-US" dirty="0" smtClean="0"/>
              <a:t>)</a:t>
            </a:r>
          </a:p>
          <a:p>
            <a:pPr lvl="1"/>
            <a:r>
              <a:rPr lang="en-US" dirty="0" smtClean="0"/>
              <a:t>Implemented </a:t>
            </a:r>
            <a:r>
              <a:rPr lang="en-US" dirty="0"/>
              <a:t>to </a:t>
            </a:r>
            <a:r>
              <a:rPr lang="en-US" dirty="0" smtClean="0"/>
              <a:t>improve efficiency of Shot Set Up and </a:t>
            </a:r>
            <a:r>
              <a:rPr lang="en-US" dirty="0" err="1" smtClean="0"/>
              <a:t>Pbar</a:t>
            </a:r>
            <a:r>
              <a:rPr lang="en-US" dirty="0" smtClean="0"/>
              <a:t> Transfers to Recycler</a:t>
            </a:r>
            <a:endParaRPr lang="en-US" dirty="0"/>
          </a:p>
          <a:p>
            <a:endParaRPr lang="en-US" dirty="0"/>
          </a:p>
        </p:txBody>
      </p:sp>
      <p:pic>
        <p:nvPicPr>
          <p:cNvPr id="7" name="Picture 6" descr="ADOPS10926720120804185309.GIF"/>
          <p:cNvPicPr>
            <a:picLocks noChangeAspect="1"/>
          </p:cNvPicPr>
          <p:nvPr/>
        </p:nvPicPr>
        <p:blipFill>
          <a:blip r:embed="rId2" cstate="print"/>
          <a:srcRect l="1736" t="5035" r="4923" b="37421"/>
          <a:stretch>
            <a:fillRect/>
          </a:stretch>
        </p:blipFill>
        <p:spPr>
          <a:xfrm>
            <a:off x="4751078" y="1393371"/>
            <a:ext cx="4091109" cy="2340429"/>
          </a:xfrm>
          <a:prstGeom prst="rect">
            <a:avLst/>
          </a:prstGeom>
          <a:effectLst>
            <a:outerShdw blurRad="50800" dist="38100" dir="2700000" algn="tl" rotWithShape="0">
              <a:prstClr val="black">
                <a:alpha val="40000"/>
              </a:prstClr>
            </a:outerShdw>
          </a:effectLst>
        </p:spPr>
      </p:pic>
      <p:pic>
        <p:nvPicPr>
          <p:cNvPr id="9" name="Picture 8" descr="OFFICE-PC20120804151824.gif"/>
          <p:cNvPicPr>
            <a:picLocks noChangeAspect="1"/>
          </p:cNvPicPr>
          <p:nvPr/>
        </p:nvPicPr>
        <p:blipFill>
          <a:blip r:embed="rId3" cstate="print"/>
          <a:srcRect l="2007" t="4801" r="4769" b="31265"/>
          <a:stretch>
            <a:fillRect/>
          </a:stretch>
        </p:blipFill>
        <p:spPr>
          <a:xfrm>
            <a:off x="4756558" y="3831773"/>
            <a:ext cx="4085629" cy="2253344"/>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870539649"/>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4652</TotalTime>
  <Words>1716</Words>
  <Application>Microsoft Office PowerPoint</Application>
  <PresentationFormat>On-screen Show (4:3)</PresentationFormat>
  <Paragraphs>289</Paragraphs>
  <Slides>24</Slides>
  <Notes>13</Notes>
  <HiddenSlides>3</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Equity</vt:lpstr>
      <vt:lpstr>Automation of Operations at Fermilab</vt:lpstr>
      <vt:lpstr>Abstract</vt:lpstr>
      <vt:lpstr>Overview</vt:lpstr>
      <vt:lpstr>Machine Intro</vt:lpstr>
      <vt:lpstr>Operational Modes</vt:lpstr>
      <vt:lpstr>Accelerator Coordination</vt:lpstr>
      <vt:lpstr>Accelerator Coordination</vt:lpstr>
      <vt:lpstr>Accelerator Coordination</vt:lpstr>
      <vt:lpstr>Accelerator Coordination</vt:lpstr>
      <vt:lpstr>Collider Automation</vt:lpstr>
      <vt:lpstr>Collider Automation</vt:lpstr>
      <vt:lpstr>Collider Automation</vt:lpstr>
      <vt:lpstr>Anti-Proton Automation</vt:lpstr>
      <vt:lpstr>Anti-Proton Automation</vt:lpstr>
      <vt:lpstr>Results</vt:lpstr>
      <vt:lpstr>Neutrino Production</vt:lpstr>
      <vt:lpstr>Neutrino Production</vt:lpstr>
      <vt:lpstr>Affects on Operators/Operations</vt:lpstr>
      <vt:lpstr>Affects on Operators/Operations</vt:lpstr>
      <vt:lpstr>Affects on Operators/Operations</vt:lpstr>
      <vt:lpstr>Summary</vt:lpstr>
      <vt:lpstr>Summary</vt:lpstr>
      <vt:lpstr>AUTOMATION</vt:lpstr>
      <vt:lpstr>Thank You.</vt:lpstr>
    </vt:vector>
  </TitlesOfParts>
  <Company>Fermilab | Accelerator Division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Automation of Operations at Fermilab</dc:title>
  <dc:creator>Duane Newhart</dc:creator>
  <cp:lastModifiedBy>dln</cp:lastModifiedBy>
  <cp:revision>391</cp:revision>
  <dcterms:created xsi:type="dcterms:W3CDTF">2012-07-28T19:29:25Z</dcterms:created>
  <dcterms:modified xsi:type="dcterms:W3CDTF">2012-08-07T14:07:27Z</dcterms:modified>
</cp:coreProperties>
</file>