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2" r:id="rId3"/>
    <p:sldId id="274" r:id="rId4"/>
    <p:sldId id="275" r:id="rId5"/>
    <p:sldId id="276" r:id="rId6"/>
    <p:sldId id="277" r:id="rId7"/>
    <p:sldId id="256" r:id="rId8"/>
    <p:sldId id="257" r:id="rId9"/>
    <p:sldId id="259" r:id="rId10"/>
    <p:sldId id="273" r:id="rId11"/>
    <p:sldId id="272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43" autoAdjust="0"/>
  </p:normalViewPr>
  <p:slideViewPr>
    <p:cSldViewPr>
      <p:cViewPr>
        <p:scale>
          <a:sx n="77" d="100"/>
          <a:sy n="77" d="100"/>
        </p:scale>
        <p:origin x="-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CDA6-DD7C-46EB-8682-6B9D6191F3D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700F-6142-4C77-AF5B-E395DF23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700F-6142-4C77-AF5B-E395DF237E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6157-D066-4CF7-8782-0AB668A12930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A47-2079-480A-8A27-2BFD423F1985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DEA-3A8C-4C7F-979D-989FC7507E7F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6887-587B-4020-8C17-C3D1F5498AD3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D20-5C56-4EF0-ADA4-1C8B83D4F431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D1B8-3586-4DA8-B75C-F22D0477B90D}" type="datetime1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1CBE-9912-4A9A-A181-63FCEAEE87BB}" type="datetime1">
              <a:rPr lang="en-US" smtClean="0"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99C3-44F2-419B-8035-B1AAFEB57EAF}" type="datetime1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24824"/>
            <a:ext cx="9144000" cy="1140108"/>
            <a:chOff x="0" y="24824"/>
            <a:chExt cx="9144000" cy="1140108"/>
          </a:xfrm>
        </p:grpSpPr>
        <p:pic>
          <p:nvPicPr>
            <p:cNvPr id="6" name="Picture 3" descr="C:\Users\Operator_2\Desktop\wa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" y="51602"/>
              <a:ext cx="2052711" cy="1075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Operator_2\Desktop\lb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4824"/>
              <a:ext cx="1386840" cy="10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116493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6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06C-2ADD-4647-AB67-6068E72577BA}" type="datetime1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53F9-56A5-410F-B6F0-7DCC1BC2DD80}" type="datetime1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3227-6191-4733-BF3D-AD64FB48EA54}" type="datetime1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3479-88DC-400F-A7C8-80D3DE31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perator_2\Desktop\w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" y="51602"/>
            <a:ext cx="1671711" cy="10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perator_2\Desktop\lb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824"/>
            <a:ext cx="1386840" cy="10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61158" y="2630269"/>
            <a:ext cx="6035041" cy="3559041"/>
            <a:chOff x="1676399" y="1449799"/>
            <a:chExt cx="6035041" cy="3559041"/>
          </a:xfrm>
        </p:grpSpPr>
        <p:sp>
          <p:nvSpPr>
            <p:cNvPr id="7" name="TextBox 6"/>
            <p:cNvSpPr txBox="1"/>
            <p:nvPr/>
          </p:nvSpPr>
          <p:spPr>
            <a:xfrm>
              <a:off x="1676399" y="1449799"/>
              <a:ext cx="6035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Operator  vs.  Automation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4485620"/>
              <a:ext cx="601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Navid Radnia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2209800"/>
              <a:ext cx="601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Lawrence Berkeley National Lab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2938790"/>
              <a:ext cx="601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88” Cyclotron Operations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84607" y="3657600"/>
              <a:ext cx="6011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August 7, 2012</a:t>
              </a:r>
              <a:endParaRPr lang="en-US" sz="2800" dirty="0"/>
            </a:p>
          </p:txBody>
        </p:sp>
      </p:grpSp>
      <p:pic>
        <p:nvPicPr>
          <p:cNvPr id="1026" name="Picture 2" descr="C:\Users\Operator_2\Desktop\termin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57274"/>
            <a:ext cx="1219200" cy="18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erator_2\Desktop\Navid\nav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49" y="657274"/>
            <a:ext cx="1299651" cy="18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113" y="533400"/>
            <a:ext cx="541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The Cyclotron, as seen by….</a:t>
            </a: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The cyclotron, as seen by  the electrical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3" y="1525308"/>
            <a:ext cx="2715435" cy="20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cyclotron, as seen by  the mechanical engin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75" y="1561041"/>
            <a:ext cx="2537358" cy="19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e cyclotron, as seen by  the op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49" y="1548910"/>
            <a:ext cx="2346850" cy="20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633" y="3829768"/>
            <a:ext cx="271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…the Electrical Engineer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0176" y="3813292"/>
            <a:ext cx="280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…the Mechanical Engineer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06849" y="3813292"/>
            <a:ext cx="234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…the Operator</a:t>
            </a:r>
            <a:endParaRPr lang="en-US" b="1" dirty="0"/>
          </a:p>
        </p:txBody>
      </p:sp>
      <p:pic>
        <p:nvPicPr>
          <p:cNvPr id="5122" name="Picture 2" descr="The cyclotron, as seen by  the experimental physic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49" y="4577042"/>
            <a:ext cx="3810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01671" y="6177242"/>
            <a:ext cx="28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r>
              <a:rPr lang="en-US" b="1" dirty="0" smtClean="0"/>
              <a:t>the Experimental Physicist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18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47" y="1676400"/>
            <a:ext cx="7894277" cy="386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u="sng" dirty="0">
                <a:latin typeface="Arial" pitchFamily="34" charset="0"/>
                <a:cs typeface="Arial" pitchFamily="34" charset="0"/>
              </a:rPr>
              <a:t>Why our facility has stayed analog</a:t>
            </a:r>
            <a:r>
              <a:rPr lang="en-US" sz="3500" b="1" u="sng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3500" b="1" u="sng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5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Operational Issues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7" y="1524000"/>
            <a:ext cx="912524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>
                <a:latin typeface="Arial" pitchFamily="34" charset="0"/>
                <a:cs typeface="Arial" pitchFamily="34" charset="0"/>
              </a:rPr>
              <a:t>Why our facility has stayed analog?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Budget</a:t>
            </a:r>
          </a:p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Software Engineer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Power Supplies</a:t>
            </a:r>
          </a:p>
          <a:p>
            <a:pPr lvl="1"/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Variable Controllers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And many more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Operator_2\Desktop\Navid\Dollar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7" y="2150841"/>
            <a:ext cx="4223447" cy="41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7" y="2163198"/>
            <a:ext cx="30003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724150" cy="29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73" y="4425187"/>
            <a:ext cx="5002568" cy="22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88” Cyclotron</a:t>
            </a:r>
          </a:p>
          <a:p>
            <a:pPr algn="ctr"/>
            <a:endParaRPr lang="en-US" sz="4800" b="1" dirty="0"/>
          </a:p>
        </p:txBody>
      </p:sp>
      <p:pic>
        <p:nvPicPr>
          <p:cNvPr id="2050" name="Picture 2" descr="http://www.testequipmentconnection.net/KEITHLEY/KEITHLEY_6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086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57" y="1524000"/>
            <a:ext cx="912524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>
                <a:latin typeface="Arial" pitchFamily="34" charset="0"/>
                <a:cs typeface="Arial" pitchFamily="34" charset="0"/>
              </a:rPr>
              <a:t>Why our facility has stayed analog?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Operations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Automation Failures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35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Optimizing beam intensity</a:t>
            </a:r>
          </a:p>
          <a:p>
            <a:pPr lvl="2"/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Not as simple as it looks.</a:t>
            </a:r>
            <a:endParaRPr lang="en-US" sz="35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ü"/>
            </a:pPr>
            <a:endParaRPr lang="en-US" sz="3500" b="1" dirty="0" smtClean="0">
              <a:cs typeface="Arial" pitchFamily="34" charset="0"/>
            </a:endParaRPr>
          </a:p>
        </p:txBody>
      </p:sp>
      <p:pic>
        <p:nvPicPr>
          <p:cNvPr id="9218" name="Picture 2" descr="http://mefirighana.com/blog/wp-content/uploads/2011/01/homer-simpson-d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44" y="4096219"/>
            <a:ext cx="27146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7" y="1524000"/>
            <a:ext cx="91252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Trim Coil Upgrade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Design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Digitally Controlled &amp; Automated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Stored preset </a:t>
            </a:r>
            <a:r>
              <a:rPr lang="en-US" sz="3500" b="1" dirty="0">
                <a:cs typeface="Arial" pitchFamily="34" charset="0"/>
              </a:rPr>
              <a:t>v</a:t>
            </a:r>
            <a:r>
              <a:rPr lang="en-US" sz="3500" b="1" dirty="0" smtClean="0">
                <a:cs typeface="Arial" pitchFamily="34" charset="0"/>
              </a:rPr>
              <a:t>alues for a particular product.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Algorithm that will optimize beam intensity.</a:t>
            </a:r>
          </a:p>
          <a:p>
            <a:pPr marL="1371600" lvl="2" indent="-457200">
              <a:buFont typeface="Wingdings" pitchFamily="2" charset="2"/>
              <a:buChar char="ü"/>
            </a:pPr>
            <a:endParaRPr lang="en-US" sz="3500" b="1" dirty="0" smtClean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Current Proposal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7" y="1676400"/>
            <a:ext cx="91252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 </a:t>
            </a:r>
            <a:r>
              <a:rPr lang="en-US" sz="3500" b="1" dirty="0" smtClean="0">
                <a:cs typeface="Arial" pitchFamily="34" charset="0"/>
              </a:rPr>
              <a:t>Not Considered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35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Chassis configured with only one pot for all 17 trim coils.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Proposed configuration drastic upon failure.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Two pots necessary for optimization upon failure of automated </a:t>
            </a:r>
            <a:r>
              <a:rPr lang="en-US" sz="3200" b="1" dirty="0" smtClean="0">
                <a:cs typeface="Arial" pitchFamily="34" charset="0"/>
              </a:rPr>
              <a:t>system.</a:t>
            </a:r>
            <a:endParaRPr lang="en-US" sz="3200" b="1" dirty="0" smtClean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Current Proposal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066800" cy="16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1057275" cy="16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892" y="3559076"/>
            <a:ext cx="7239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about weekly meetings  and work planning?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00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7" y="1524000"/>
            <a:ext cx="91252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Existing Design Flaws in Control Room</a:t>
            </a:r>
          </a:p>
        </p:txBody>
      </p:sp>
      <p:pic>
        <p:nvPicPr>
          <p:cNvPr id="8194" name="Picture 2" descr="C:\Users\Operator_2\Desktop\Navid\P1020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8700"/>
            <a:ext cx="1905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638800" y="2697660"/>
            <a:ext cx="2819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itchFamily="2" charset="2"/>
              <a:buChar char="ü"/>
            </a:pPr>
            <a:r>
              <a:rPr lang="en-US" sz="3500" b="1" dirty="0">
                <a:cs typeface="Arial" pitchFamily="34" charset="0"/>
              </a:rPr>
              <a:t>Valley Coils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804" y="2697660"/>
            <a:ext cx="25293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Bunchers</a:t>
            </a:r>
            <a:endParaRPr lang="en-US" sz="3500" b="1" dirty="0">
              <a:cs typeface="Arial" pitchFamily="34" charset="0"/>
            </a:endParaRPr>
          </a:p>
        </p:txBody>
      </p:sp>
      <p:pic>
        <p:nvPicPr>
          <p:cNvPr id="8195" name="Picture 3" descr="C:\Users\Operator_2\Desktop\Navid\P1020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605601"/>
            <a:ext cx="254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Finding a Balance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2524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Key factors in determining a balance.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Machine Efficiency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Operator Knowledge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Problem Solving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5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Finding a Balance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2" y="1752600"/>
            <a:ext cx="912524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Machine Efficiency</a:t>
            </a: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Operator</a:t>
            </a:r>
            <a:endParaRPr lang="en-US" sz="35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Involve operator in design</a:t>
            </a:r>
            <a:endParaRPr lang="en-US" sz="3500" b="1" dirty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Parameters </a:t>
            </a:r>
            <a:r>
              <a:rPr lang="en-US" sz="3500" b="1" dirty="0">
                <a:cs typeface="Arial" pitchFamily="34" charset="0"/>
              </a:rPr>
              <a:t>available to Operator.</a:t>
            </a: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>
                <a:cs typeface="Arial" pitchFamily="34" charset="0"/>
              </a:rPr>
              <a:t>Must be an appendage</a:t>
            </a:r>
            <a:r>
              <a:rPr lang="en-US" sz="3500" b="1" dirty="0" smtClean="0">
                <a:cs typeface="Arial" pitchFamily="34" charset="0"/>
              </a:rPr>
              <a:t>.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1200" b="1" dirty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Automation</a:t>
            </a: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Software </a:t>
            </a:r>
            <a:r>
              <a:rPr lang="en-US" sz="3500" b="1" dirty="0" smtClean="0">
                <a:cs typeface="Arial" pitchFamily="34" charset="0"/>
              </a:rPr>
              <a:t>would have to evolve.</a:t>
            </a:r>
          </a:p>
        </p:txBody>
      </p:sp>
    </p:spTree>
    <p:extLst>
      <p:ext uri="{BB962C8B-B14F-4D97-AF65-F5344CB8AC3E}">
        <p14:creationId xmlns:p14="http://schemas.microsoft.com/office/powerpoint/2010/main" val="20363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Finding a Balance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2524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Operator Knowledge &amp; Problem Solving</a:t>
            </a: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Operator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Mechanical, Electrical &amp; </a:t>
            </a:r>
            <a:r>
              <a:rPr lang="en-US" sz="3500" b="1" dirty="0" smtClean="0">
                <a:cs typeface="Arial" pitchFamily="34" charset="0"/>
              </a:rPr>
              <a:t>Infrastructure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Software </a:t>
            </a:r>
            <a:r>
              <a:rPr lang="en-US" sz="3500" b="1" dirty="0" smtClean="0">
                <a:cs typeface="Arial" pitchFamily="34" charset="0"/>
              </a:rPr>
              <a:t>knowledge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Checklists</a:t>
            </a:r>
            <a:endParaRPr lang="en-US" sz="35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Glossary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3839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History of the 88” Cyclotron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History of Automation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Why our facility has stayed analog?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Current Automation Proposal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Finding a Balance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Possible Solution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do you propose?</a:t>
            </a:r>
          </a:p>
        </p:txBody>
      </p:sp>
    </p:spTree>
    <p:extLst>
      <p:ext uri="{BB962C8B-B14F-4D97-AF65-F5344CB8AC3E}">
        <p14:creationId xmlns:p14="http://schemas.microsoft.com/office/powerpoint/2010/main" val="24275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Possible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Solution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070" y="2743200"/>
            <a:ext cx="912524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500" b="1" dirty="0" smtClean="0">
                <a:cs typeface="Arial" pitchFamily="34" charset="0"/>
              </a:rPr>
              <a:t>Get the right people more involved</a:t>
            </a:r>
            <a:endParaRPr lang="en-US" sz="1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n-US" sz="1200" b="1" dirty="0" smtClean="0"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500" b="1" dirty="0" smtClean="0">
                <a:cs typeface="Arial" pitchFamily="34" charset="0"/>
              </a:rPr>
              <a:t>Engineer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Control Room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Tuning Methods and Styles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1200" b="1" dirty="0" smtClean="0"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500" b="1" dirty="0" smtClean="0">
                <a:cs typeface="Arial" pitchFamily="34" charset="0"/>
              </a:rPr>
              <a:t>Help bring more reality to theory</a:t>
            </a:r>
          </a:p>
        </p:txBody>
      </p:sp>
      <p:pic>
        <p:nvPicPr>
          <p:cNvPr id="1026" name="Picture 2" descr="The cyclotron, as seen by  the electrical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6770"/>
            <a:ext cx="2080739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yclotron, as seen by  the op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38" y="1311681"/>
            <a:ext cx="2066867" cy="17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6600" y="1828221"/>
            <a:ext cx="396838" cy="83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8649" y="1836003"/>
            <a:ext cx="43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pic>
        <p:nvPicPr>
          <p:cNvPr id="1033" name="Picture 9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87" y="1311681"/>
            <a:ext cx="1030660" cy="17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 descr="http://learntoprepare.com/wp-content/uploads/2011/06/einstein_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0158"/>
            <a:ext cx="7620000" cy="54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3e5bcf61-a-46f4763e-s-sites.googlegroups.com/a/lbl.gov/cyclotron/cyclotron-history/cyclotron.jpg?attachauth=ANoY7cqFQeFev3QLDjbJp04HYPJXr1g5O54W6LiUA0HoFc2adBNtLKpDX5SkHMBK4F-oCTSflTfc2ObnOzAfLI1xZXXfJNnkqG4TOsbJTZXI7NA6dsElo0WqpxoXUmtSppmaBoj8mF7F8RPe8_RZTcZkEqKQCi9cOeVcefarXdZqsQ-eAPS5mBhESzNsGEvM4QUL6HTLu-Zi15vKe6zmpJk8kQza44htQZMhkc_9eamaFPdCE81dKi8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1570"/>
            <a:ext cx="4495800" cy="33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38" y="4724400"/>
            <a:ext cx="9135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/>
              <a:t>K=140 sector-focused cyclotron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/>
              <a:t>Light- and heavy-ion capabilities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/>
              <a:t>Maximum energies: 55Mev(p), 65Mev(d), </a:t>
            </a:r>
            <a:r>
              <a:rPr lang="en-US" sz="2400" dirty="0" smtClean="0"/>
              <a:t>170MeV(3He).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/>
              <a:t>Most </a:t>
            </a:r>
            <a:r>
              <a:rPr lang="en-US" sz="2400" dirty="0"/>
              <a:t>heavy ions through uranium can be accelerated to maximum energies which vary with the mass and charge state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8" name="Picture 4" descr="https://3e5bcf61-a-46f4763e-s-sites.googlegroups.com/a/lbl.gov/cyclotron/cyclotron-history/Cyclotron%20yoke.JPG?attachauth=ANoY7coTb678t2Pf8AoQCVRSiVd_uEs6DCEcNHiaAncSLhTBgvKacHvvKOn2-n2ieJEeGuiVjz733NTrV6N_37KjoI6xZd9yprtY-3X7jgDWrN5kuu70bbRG6TjwR-hNiOfrPMCc-dnGnhEhMJ6E0jhpByKuFxsZ_mxs59WSje-QnP8uu6aBrGAEEbKg6qHo_jkxKCFRzbGs_36utJ7k8D-x_hE3DGTjxwdVOA4tWQreEifqwj5tSXs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8" y="1221570"/>
            <a:ext cx="4188942" cy="33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3e5bcf61-a-46f4763e-s-sites.googlegroups.com/a/lbl.gov/cyclotron/cyclotron-history/cyc34.jpeg?attachauth=ANoY7cou4PW0PWigo7584qAZJjeM2r30mROLDX02wSJamPjCSDecdsIqITeshtVeGWGwlX4Zz7FcmpJP7lXd3hvywxhTi4d0QS3TbqZJVkPEoTDP0mXNyy76vZQFt3BPmWFIwGAL0CGVMHPBEugfVgfkeyuEnjrvde8yf0E2VqHXGXBr8HVrMuAeJXds9fJ_XaAqzd2QYOplUrtwoD9YLgM0QinkZiYJtZJgIpumr5LoZuEKL3OHHXM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6" y="1371599"/>
            <a:ext cx="4344344" cy="27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e5bcf61-a-46f4763e-s-sites.googlegroups.com/a/lbl.gov/cyclotron/cyclotron-history/60s%20rev%202.JPG?attachauth=ANoY7crCXP9s8LcMO3yPeDjSOSFiu5vbU1DY0yGUD2mIUmtovyY2bpIUmAFLzidY4K0ygIYJEN2SlezHgAgZRGFYoeorYXpG6-AkH1nUIvuniGqIScsn_Ml7W-jNUkzx6gztXewimlZoS_9xKTagC4Se75zJkr6UeugcSe1nJkP_CWjra0YLpc9l1amt49VjvEo-Qd_2nj5utZ4mI4d3kSaHmtxNSSqaZ76e0_38tqzKiSkPEO3tBZQ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0" y="1371599"/>
            <a:ext cx="4425240" cy="27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178" y="4267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/>
              <a:t>1500 man-hours of work were necessary to assemble the trim coils which help regulate the strength and shape of the accelerator's magnetic field</a:t>
            </a:r>
            <a:r>
              <a:rPr lang="en-US" sz="2400" dirty="0" smtClean="0"/>
              <a:t>. (LEFT)</a:t>
            </a:r>
          </a:p>
          <a:p>
            <a:pPr lvl="0"/>
            <a:endParaRPr lang="en-US" sz="1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Power supplies are patched in with bus bars on a patch panel. Setup is still used today</a:t>
            </a:r>
            <a:r>
              <a:rPr lang="en-US" sz="2400" dirty="0" smtClean="0"/>
              <a:t>. (RIGHT)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92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3e5bcf61-a-46f4763e-s-sites.googlegroups.com/a/lbl.gov/cyclotron/cyclotron-history/cyc30_2.jpeg?attachauth=ANoY7cowjE2Q1mJvmIVEy54pGTtfNHeK54-SNRWfBz50XksP-Uc3QoA99tJ9kOL1UPL3eZbWVprlsv05OnoEuG6840QKzRF8QsNBqVMBdzQwD_dTNaNQlpSSc3ETXeh-4_Dw181Gil13-4FSsJ5WKlT_Z-IgVqZ9d-t2B9_9m2zNWdLMfgIr-VLNPwORKcYqq9GDlQ4kGzEBtVlnkDndNTs0ipsk79ghrkZMMnL4or9-WXgsRlfBRA0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1"/>
            <a:ext cx="4264025" cy="29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er88.lbl.gov/_/rsrc/1282341904876/cyclotron-history/cyc32.jpeg?height=302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1"/>
            <a:ext cx="4419600" cy="29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962363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smtClean="0"/>
              <a:t>First internal beam on December 12, 1961. (LEFT)</a:t>
            </a:r>
          </a:p>
          <a:p>
            <a:pPr lvl="0"/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First external beam in May 1962. (RIGHT)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6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59" y="3669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88” Cyclotron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3e5bcf61-a-46f4763e-s-sites.googlegroups.com/a/lbl.gov/cyclotron/home/BGS%20001.JPG?attachauth=ANoY7cqKk3ITAs-FImZ--WxaTvUNyBh4utucx5nVmqZz8v65i_jb8k8zecR7NrKpDk4EESyBagHdeYy6d2uFreHlW5V3tohuh_Avpsifrla-q63opAIJ69wiR8Dh_jyxAUiz-aJYQzFK7PLO87RIklClkWBUjLUK_B8rtOavzpVnuv-ZHbfx-kfdG6e6CgqoY6UA8LFXjRGvlGPNuC2yqyWTN3dMgl_U-g%3D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4998"/>
            <a:ext cx="37433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3e5bcf61-a-46f4763e-s-sites.googlegroups.com/a/lbl.gov/cyclotron/home/venus3_4.jpg?attachauth=ANoY7co6ilEczL76LoBAZ2c3UPFdCKwhGjbYEo8eFPq-oWaKcNHHB8CfCXSQZXQRjK5y5NzBgQnqw4U5M8vB2Gu-jK5OzblNp-84wp-DhhWkt00vUiIThbW5Joh6sxQ5ZN1Q4KvoH_BqBflUNj5apDYIE0yOitylvBEWccVEBbXxULecqkoaRoXJblmC4PASoM_RP8OQKxJoTXnvSpFiShkA5hWQXBt4qA%3D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62" y="1374998"/>
            <a:ext cx="33718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119" y="4648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/>
              <a:t>Major instrumentation at the 88-Inch Cyclotron </a:t>
            </a:r>
            <a:r>
              <a:rPr lang="en-US" sz="2400" dirty="0" smtClean="0"/>
              <a:t>includes the</a:t>
            </a:r>
            <a:r>
              <a:rPr lang="en-US" sz="2400" dirty="0"/>
              <a:t> Berkeley Gas-filled Separator (BGS</a:t>
            </a:r>
            <a:r>
              <a:rPr lang="en-US" sz="2400" dirty="0" smtClean="0"/>
              <a:t>)</a:t>
            </a:r>
            <a:r>
              <a:rPr lang="en-US" sz="2400" dirty="0"/>
              <a:t> and </a:t>
            </a:r>
            <a:r>
              <a:rPr lang="en-US" sz="2400" dirty="0" smtClean="0"/>
              <a:t>Versatile </a:t>
            </a:r>
            <a:r>
              <a:rPr lang="en-US" sz="2400" dirty="0"/>
              <a:t>ECR ion source for </a:t>
            </a:r>
            <a:r>
              <a:rPr lang="en-US" sz="2400" dirty="0" smtClean="0"/>
              <a:t>Nuclear </a:t>
            </a:r>
            <a:r>
              <a:rPr lang="en-US" sz="2400" dirty="0"/>
              <a:t>Science </a:t>
            </a:r>
            <a:r>
              <a:rPr lang="en-US" sz="2400" dirty="0" smtClean="0"/>
              <a:t>(VENUS), </a:t>
            </a:r>
            <a:r>
              <a:rPr lang="en-US" sz="2400" dirty="0"/>
              <a:t>a third-generation superconducting ECR ion source and prototype for the Rare Isotope Accelerator (RIA).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002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7287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perator_2\Desktop\w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" y="51602"/>
            <a:ext cx="2052711" cy="10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erator_2\Desktop\l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824"/>
            <a:ext cx="1386840" cy="10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6493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7400" y="36697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History of Automatio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" y="1524000"/>
            <a:ext cx="907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Attempts over the years to integrate automated Trim Coil control.</a:t>
            </a:r>
          </a:p>
          <a:p>
            <a:endParaRPr lang="en-US" sz="3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600" b="1" dirty="0" smtClean="0"/>
              <a:t>First attempt in 1960’s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3600" b="1" dirty="0" smtClean="0"/>
              <a:t>IBM Punch Cards</a:t>
            </a:r>
          </a:p>
          <a:p>
            <a:pPr lvl="1"/>
            <a:endParaRPr lang="en-US" sz="3600" b="1" dirty="0" smtClean="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 b="1" dirty="0" smtClean="0"/>
              <a:t>1980’s to Present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3600" b="1" dirty="0" smtClean="0"/>
              <a:t>Tech Boom</a:t>
            </a:r>
          </a:p>
        </p:txBody>
      </p:sp>
      <p:pic>
        <p:nvPicPr>
          <p:cNvPr id="7170" name="Picture 2" descr="E:\DCIM\102_PANA\P102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21" y="3801693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1960’s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Operator_2\Desktop\Navid\Punched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20" y="1295400"/>
            <a:ext cx="3810080" cy="16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69033"/>
            <a:ext cx="8458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Goal of Proposal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/>
              <a:t>Monitor Set points.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/>
              <a:t>Decrease tune time to </a:t>
            </a:r>
          </a:p>
          <a:p>
            <a:pPr lvl="1"/>
            <a:r>
              <a:rPr lang="en-US" sz="3600" b="1" dirty="0" smtClean="0"/>
              <a:t>20-25 minutes per shift.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/>
              <a:t>Annual Savings of about $75,000</a:t>
            </a:r>
          </a:p>
          <a:p>
            <a:endParaRPr lang="en-US" sz="800" b="1" dirty="0"/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Failures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cs typeface="Arial" pitchFamily="34" charset="0"/>
              </a:rPr>
              <a:t>Feedback Errors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cs typeface="Arial" pitchFamily="34" charset="0"/>
              </a:rPr>
              <a:t>IBM Punch Card Errors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cs typeface="Arial" pitchFamily="34" charset="0"/>
              </a:rPr>
              <a:t>More Time Consuming</a:t>
            </a:r>
          </a:p>
        </p:txBody>
      </p:sp>
    </p:spTree>
    <p:extLst>
      <p:ext uri="{BB962C8B-B14F-4D97-AF65-F5344CB8AC3E}">
        <p14:creationId xmlns:p14="http://schemas.microsoft.com/office/powerpoint/2010/main" val="4407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697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1980’s to Present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57" y="1200917"/>
            <a:ext cx="9125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>
                <a:latin typeface="Arial" pitchFamily="34" charset="0"/>
                <a:cs typeface="Arial" pitchFamily="34" charset="0"/>
              </a:rPr>
              <a:t>Software &amp; Equipment Lost to Tech Boom</a:t>
            </a:r>
          </a:p>
        </p:txBody>
      </p:sp>
      <p:pic>
        <p:nvPicPr>
          <p:cNvPr id="3076" name="Picture 4" descr="C:\Users\Operator_2\Desktop\Navid\220px-Rosetta_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190"/>
            <a:ext cx="3014992" cy="30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77583"/>
            <a:ext cx="9143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cs typeface="Arial" pitchFamily="34" charset="0"/>
              </a:rPr>
              <a:t>FORTRAN</a:t>
            </a:r>
            <a:endParaRPr lang="en-US" sz="3200" b="1" dirty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1" dirty="0" smtClean="0">
                <a:cs typeface="Arial" pitchFamily="34" charset="0"/>
              </a:rPr>
              <a:t>Cyclotron </a:t>
            </a:r>
            <a:r>
              <a:rPr lang="en-US" sz="3200" b="1" dirty="0">
                <a:cs typeface="Arial" pitchFamily="34" charset="0"/>
              </a:rPr>
              <a:t>Development (CYDE</a:t>
            </a:r>
            <a:r>
              <a:rPr lang="en-US" sz="3200" b="1" dirty="0" smtClean="0">
                <a:cs typeface="Arial" pitchFamily="34" charset="0"/>
              </a:rPr>
              <a:t>)</a:t>
            </a:r>
            <a:endParaRPr lang="en-US" sz="3200" b="1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Program </a:t>
            </a:r>
            <a:r>
              <a:rPr lang="en-US" sz="3200" b="1" dirty="0">
                <a:cs typeface="Arial" pitchFamily="34" charset="0"/>
              </a:rPr>
              <a:t>used to </a:t>
            </a:r>
            <a:r>
              <a:rPr lang="en-US" sz="3200" b="1" dirty="0" smtClean="0">
                <a:cs typeface="Arial" pitchFamily="34" charset="0"/>
              </a:rPr>
              <a:t>calculate </a:t>
            </a:r>
          </a:p>
          <a:p>
            <a:pPr lvl="2"/>
            <a:r>
              <a:rPr lang="en-US" sz="3200" b="1" dirty="0" smtClean="0">
                <a:cs typeface="Arial" pitchFamily="34" charset="0"/>
              </a:rPr>
              <a:t>Trim Coil Solution. </a:t>
            </a:r>
            <a:endParaRPr lang="en-US" sz="3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/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cs typeface="Arial" pitchFamily="34" charset="0"/>
              </a:rPr>
              <a:t>Outdated Equipment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Power Supplies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b="1" dirty="0" smtClean="0">
                <a:cs typeface="Arial" pitchFamily="34" charset="0"/>
              </a:rPr>
              <a:t>Variable Controllers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>
              <a:cs typeface="Arial" pitchFamily="34" charset="0"/>
            </a:endParaRPr>
          </a:p>
        </p:txBody>
      </p:sp>
      <p:pic>
        <p:nvPicPr>
          <p:cNvPr id="8194" name="Picture 2" descr="http://rlv.zcache.com/chicken_eating_corn_poster-r568de75d9979445aa63c19093e790fd2_igl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92" y="3273541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509</Words>
  <Application>Microsoft Office PowerPoint</Application>
  <PresentationFormat>On-screen Show (4:3)</PresentationFormat>
  <Paragraphs>166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88" Cyclotron User</dc:creator>
  <cp:lastModifiedBy>Fren Khadivian</cp:lastModifiedBy>
  <cp:revision>71</cp:revision>
  <dcterms:created xsi:type="dcterms:W3CDTF">2012-08-03T09:33:15Z</dcterms:created>
  <dcterms:modified xsi:type="dcterms:W3CDTF">2012-08-07T19:41:34Z</dcterms:modified>
</cp:coreProperties>
</file>