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3" r:id="rId2"/>
    <p:sldId id="286" r:id="rId3"/>
    <p:sldId id="264" r:id="rId4"/>
    <p:sldId id="288" r:id="rId5"/>
    <p:sldId id="291" r:id="rId6"/>
    <p:sldId id="292" r:id="rId7"/>
    <p:sldId id="289" r:id="rId8"/>
    <p:sldId id="290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26" autoAdjust="0"/>
    <p:restoredTop sz="94822" autoAdjust="0"/>
  </p:normalViewPr>
  <p:slideViewPr>
    <p:cSldViewPr snapToGrid="0">
      <p:cViewPr>
        <p:scale>
          <a:sx n="100" d="100"/>
          <a:sy n="100" d="100"/>
        </p:scale>
        <p:origin x="-96" y="-31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C62E-D4E4-4E8B-9D77-2809EDBFE582}" type="datetimeFigureOut">
              <a:rPr lang="de-DE" smtClean="0"/>
              <a:t>02.08.2012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BD389-3271-4F94-A002-C1AE20ED08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4540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3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M. Bieler | FLASH Operation at DESY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7B3E3-AF1A-442F-85E0-FF03345AB20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1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M.</a:t>
            </a:r>
            <a:r>
              <a:rPr lang="en-GB" sz="900" b="1" baseline="0" dirty="0" smtClean="0">
                <a:solidFill>
                  <a:schemeClr val="bg2"/>
                </a:solidFill>
              </a:rPr>
              <a:t> Bieler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FLASH Operation at DESY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Aug. 8,</a:t>
            </a:r>
            <a:r>
              <a:rPr lang="en-GB" sz="900" baseline="0" dirty="0" smtClean="0">
                <a:solidFill>
                  <a:schemeClr val="bg2"/>
                </a:solidFill>
              </a:rPr>
              <a:t> 2012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M. Bieler | FLASH Operation </a:t>
            </a:r>
            <a:r>
              <a:rPr lang="de-DE" dirty="0" err="1" smtClean="0"/>
              <a:t>at</a:t>
            </a:r>
            <a:r>
              <a:rPr lang="de-DE" dirty="0" smtClean="0"/>
              <a:t> DESY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B3E3-AF1A-442F-85E0-FF03345AB208}" type="slidenum">
              <a:rPr lang="de-DE" smtClean="0"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FLASH Operation at DESY</a:t>
            </a: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smtClean="0"/>
              <a:t>From a Test Accelerator to a User Facility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615875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Michael Bieler</a:t>
            </a:r>
          </a:p>
          <a:p>
            <a:r>
              <a:rPr lang="en-US" dirty="0"/>
              <a:t>FLASH Operation at </a:t>
            </a:r>
            <a:r>
              <a:rPr lang="en-US" dirty="0" smtClean="0"/>
              <a:t>DESY</a:t>
            </a:r>
          </a:p>
          <a:p>
            <a:r>
              <a:rPr lang="en-US" dirty="0" smtClean="0"/>
              <a:t>WAO2012, SLAC, Aug. </a:t>
            </a:r>
            <a:r>
              <a:rPr lang="en-US" dirty="0"/>
              <a:t>8</a:t>
            </a:r>
            <a:r>
              <a:rPr lang="en-US" dirty="0" smtClean="0"/>
              <a:t>, 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063016"/>
            <a:ext cx="8562975" cy="19907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95555" y="1949570"/>
            <a:ext cx="7809688" cy="2199736"/>
            <a:chOff x="1095555" y="1949570"/>
            <a:chExt cx="7809688" cy="2199736"/>
          </a:xfrm>
        </p:grpSpPr>
        <p:grpSp>
          <p:nvGrpSpPr>
            <p:cNvPr id="5" name="Group 4"/>
            <p:cNvGrpSpPr/>
            <p:nvPr/>
          </p:nvGrpSpPr>
          <p:grpSpPr>
            <a:xfrm>
              <a:off x="1095555" y="1949570"/>
              <a:ext cx="7809688" cy="2199736"/>
              <a:chOff x="1095555" y="1949570"/>
              <a:chExt cx="7809688" cy="2199736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1259454" y="1949570"/>
                <a:ext cx="7645789" cy="219973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1095555" y="3217653"/>
                <a:ext cx="250166" cy="24153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>
              <a:off x="1259454" y="2063016"/>
              <a:ext cx="0" cy="19907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TTF becomes FLASH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664" y="944343"/>
            <a:ext cx="7406195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2003: Extension from 100 m to 260 m, TTF becomes FLASH</a:t>
            </a:r>
          </a:p>
          <a:p>
            <a:endParaRPr lang="en-US" sz="14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longer tunnel, space for more accelerating modules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energy upgrade over the years,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harmonic cavity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1200 MeV reached in 2010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93" y="2413580"/>
            <a:ext cx="2740080" cy="346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4" y="2528680"/>
            <a:ext cx="5050579" cy="33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user operation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664" y="944343"/>
            <a:ext cx="7209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2010: 4.12 nm wavelength (well within the ‘water window’)</a:t>
            </a:r>
            <a:endParaRPr lang="en-US" sz="2000" b="1" dirty="0"/>
          </a:p>
          <a:p>
            <a:endParaRPr lang="en-US" sz="14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FLASH is used for fundamental research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9" y="1869062"/>
            <a:ext cx="4680134" cy="2203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08" y="3516790"/>
            <a:ext cx="4819101" cy="234943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244009" y="3591221"/>
            <a:ext cx="1127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486773" y="360185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</a:t>
            </a:r>
            <a:r>
              <a:rPr lang="el-GR" dirty="0" smtClean="0"/>
              <a:t>μ</a:t>
            </a:r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765544" y="4072270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Foil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6993" y="1929228"/>
            <a:ext cx="1883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Reconstruction </a:t>
            </a:r>
          </a:p>
          <a:p>
            <a:r>
              <a:rPr lang="en-US" dirty="0" smtClean="0"/>
              <a:t>from the diffraction</a:t>
            </a:r>
          </a:p>
          <a:p>
            <a:r>
              <a:rPr lang="en-US" dirty="0" smtClean="0"/>
              <a:t>pattern of one shot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6019" y="5802429"/>
            <a:ext cx="18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Diffraction pattern </a:t>
            </a:r>
          </a:p>
          <a:p>
            <a:r>
              <a:rPr lang="en-US" dirty="0" smtClean="0"/>
              <a:t>of the first shot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15051" y="5802428"/>
            <a:ext cx="18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Diffraction pattern </a:t>
            </a:r>
          </a:p>
          <a:p>
            <a:r>
              <a:rPr lang="en-US" dirty="0" smtClean="0"/>
              <a:t>of the second 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user operation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092" y="1763050"/>
            <a:ext cx="290335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FLASH schedule:</a:t>
            </a:r>
            <a:endParaRPr lang="en-US" sz="1400" dirty="0"/>
          </a:p>
          <a:p>
            <a:endParaRPr lang="en-US" sz="2000" dirty="0" smtClean="0"/>
          </a:p>
          <a:p>
            <a:r>
              <a:rPr lang="en-US" sz="2000" dirty="0" smtClean="0"/>
              <a:t>User runs (3 – 5 weeks)</a:t>
            </a:r>
          </a:p>
          <a:p>
            <a:endParaRPr lang="en-US" sz="2000" dirty="0"/>
          </a:p>
          <a:p>
            <a:r>
              <a:rPr lang="en-US" sz="2000" dirty="0" smtClean="0"/>
              <a:t>interleaved with </a:t>
            </a:r>
          </a:p>
          <a:p>
            <a:endParaRPr lang="en-US" sz="2000" dirty="0"/>
          </a:p>
          <a:p>
            <a:r>
              <a:rPr lang="en-US" sz="2000" dirty="0" smtClean="0"/>
              <a:t>Accelerator studies</a:t>
            </a:r>
            <a:endParaRPr lang="en-US" sz="2000" dirty="0"/>
          </a:p>
          <a:p>
            <a:r>
              <a:rPr lang="en-US" sz="2000" dirty="0" smtClean="0"/>
              <a:t>and FEL studies</a:t>
            </a:r>
          </a:p>
          <a:p>
            <a:r>
              <a:rPr lang="en-US" sz="2000" dirty="0" smtClean="0"/>
              <a:t>(2 – 7 weeks)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3675" r="44064" b="34914"/>
          <a:stretch/>
        </p:blipFill>
        <p:spPr>
          <a:xfrm>
            <a:off x="4866582" y="944342"/>
            <a:ext cx="3012143" cy="526001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819451" y="2615609"/>
            <a:ext cx="2336800" cy="1488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819451" y="2615609"/>
            <a:ext cx="2336800" cy="8248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819451" y="2615609"/>
            <a:ext cx="2411228" cy="20414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819451" y="2615609"/>
            <a:ext cx="2411228" cy="26687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819451" y="2615609"/>
            <a:ext cx="2411228" cy="31791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312632" y="2296633"/>
            <a:ext cx="2843619" cy="16781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312632" y="3135718"/>
            <a:ext cx="2843619" cy="8390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312632" y="3974804"/>
            <a:ext cx="2843619" cy="3951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312632" y="3974804"/>
            <a:ext cx="2769191" cy="9906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312632" y="3974804"/>
            <a:ext cx="2843619" cy="15966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88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user operation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092" y="1146362"/>
            <a:ext cx="76537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FLASH accelerator studies and </a:t>
            </a:r>
            <a:r>
              <a:rPr lang="en-US" sz="2000" b="1" dirty="0"/>
              <a:t>FEL </a:t>
            </a:r>
            <a:r>
              <a:rPr lang="en-US" sz="2000" b="1" dirty="0" smtClean="0"/>
              <a:t>studies:</a:t>
            </a:r>
            <a:endParaRPr lang="en-US" sz="2000" b="1" dirty="0"/>
          </a:p>
          <a:p>
            <a:endParaRPr lang="en-US" sz="2000" dirty="0" smtClean="0"/>
          </a:p>
          <a:p>
            <a:r>
              <a:rPr lang="en-US" sz="2000" dirty="0" smtClean="0"/>
              <a:t>Performed by experts with a little help from some</a:t>
            </a:r>
          </a:p>
          <a:p>
            <a:r>
              <a:rPr lang="en-US" sz="2000" dirty="0" smtClean="0"/>
              <a:t>experienced operators.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/>
              <a:t>FLASH </a:t>
            </a:r>
            <a:r>
              <a:rPr lang="en-US" sz="2000" b="1" dirty="0" smtClean="0"/>
              <a:t>user runs: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Performed by </a:t>
            </a:r>
            <a:r>
              <a:rPr lang="en-US" sz="2000" dirty="0" smtClean="0"/>
              <a:t>operators </a:t>
            </a:r>
            <a:r>
              <a:rPr lang="en-US" sz="2000" dirty="0"/>
              <a:t>with a little help from </a:t>
            </a:r>
            <a:r>
              <a:rPr lang="en-US" sz="2000" dirty="0" smtClean="0"/>
              <a:t>some experts.</a:t>
            </a: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for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304" y="1008133"/>
            <a:ext cx="76537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Questions of a storage ring operator </a:t>
            </a:r>
          </a:p>
          <a:p>
            <a:r>
              <a:rPr lang="en-US" sz="2000" b="1" dirty="0" smtClean="0"/>
              <a:t>on his first day at an FEL: </a:t>
            </a:r>
          </a:p>
          <a:p>
            <a:endParaRPr lang="en-US" sz="2000" b="1" dirty="0"/>
          </a:p>
          <a:p>
            <a:r>
              <a:rPr lang="en-US" sz="2000" b="1" dirty="0" smtClean="0"/>
              <a:t>First turn steering all day long?</a:t>
            </a:r>
            <a:endParaRPr lang="en-US" sz="2000" b="1" dirty="0"/>
          </a:p>
          <a:p>
            <a:r>
              <a:rPr lang="en-US" sz="2000" dirty="0" smtClean="0"/>
              <a:t>Closed orbit? Closed bumps?</a:t>
            </a:r>
          </a:p>
          <a:p>
            <a:endParaRPr lang="en-US" sz="2000" dirty="0"/>
          </a:p>
          <a:p>
            <a:r>
              <a:rPr lang="en-US" sz="2000" b="1" dirty="0" err="1" smtClean="0"/>
              <a:t>Betatron</a:t>
            </a:r>
            <a:r>
              <a:rPr lang="en-US" sz="2000" b="1" dirty="0" smtClean="0"/>
              <a:t> Tunes?</a:t>
            </a:r>
          </a:p>
          <a:p>
            <a:r>
              <a:rPr lang="en-US" sz="2000" dirty="0" smtClean="0"/>
              <a:t>Where are the resonances?</a:t>
            </a:r>
          </a:p>
          <a:p>
            <a:endParaRPr lang="en-US" sz="2000" b="1" dirty="0"/>
          </a:p>
          <a:p>
            <a:r>
              <a:rPr lang="en-US" sz="2000" b="1" dirty="0" smtClean="0"/>
              <a:t>Beam Energy, RF-Phases?</a:t>
            </a:r>
          </a:p>
          <a:p>
            <a:r>
              <a:rPr lang="en-US" sz="2000" dirty="0" smtClean="0"/>
              <a:t>Not constant? Not known everywhere?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b="1" dirty="0" smtClean="0"/>
              <a:t>Dark Current?</a:t>
            </a:r>
          </a:p>
          <a:p>
            <a:r>
              <a:rPr lang="en-US" sz="2000" dirty="0" smtClean="0"/>
              <a:t>What’s that?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b="1" dirty="0" smtClean="0"/>
              <a:t>Bunch length?</a:t>
            </a:r>
          </a:p>
          <a:p>
            <a:r>
              <a:rPr lang="en-US" sz="2000" dirty="0" smtClean="0"/>
              <a:t>Who cares?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for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304" y="1008133"/>
            <a:ext cx="76537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Problems of a storage ring operator at an FEL: </a:t>
            </a:r>
          </a:p>
          <a:p>
            <a:endParaRPr lang="en-US" sz="2000" b="1" dirty="0"/>
          </a:p>
          <a:p>
            <a:r>
              <a:rPr lang="en-US" sz="2000" b="1" dirty="0" smtClean="0"/>
              <a:t>Every slight change at the injector spoils the beam in the </a:t>
            </a:r>
            <a:r>
              <a:rPr lang="en-US" sz="2000" b="1" dirty="0" err="1" smtClean="0"/>
              <a:t>undulator</a:t>
            </a:r>
            <a:r>
              <a:rPr lang="en-US" sz="2000" b="1" dirty="0" smtClean="0"/>
              <a:t> section.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 smtClean="0"/>
              <a:t>Every change in the energy distribution changes the beam optics.</a:t>
            </a:r>
          </a:p>
          <a:p>
            <a:endParaRPr lang="en-US" sz="2000" b="1" dirty="0"/>
          </a:p>
          <a:p>
            <a:r>
              <a:rPr lang="en-US" sz="2000" b="1" dirty="0" smtClean="0"/>
              <a:t>Every change of RF-phases</a:t>
            </a:r>
            <a:r>
              <a:rPr lang="en-US" sz="2000" b="1" dirty="0" smtClean="0"/>
              <a:t> spoils the bunch length.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Dark current from the gun must not reach the </a:t>
            </a:r>
            <a:r>
              <a:rPr lang="en-US" sz="2000" b="1" dirty="0" err="1" smtClean="0"/>
              <a:t>undulator</a:t>
            </a:r>
            <a:r>
              <a:rPr lang="en-US" sz="2000" b="1" dirty="0" smtClean="0"/>
              <a:t> section.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b="1" dirty="0" smtClean="0"/>
              <a:t>Feedbacks, feedbacks, feedbacks….</a:t>
            </a:r>
          </a:p>
          <a:p>
            <a:r>
              <a:rPr lang="en-US" sz="2000" dirty="0" smtClean="0"/>
              <a:t>Orbit, energy, peak current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for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304" y="1008133"/>
            <a:ext cx="76537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Problems of a storage ring operator at an FEL: </a:t>
            </a:r>
          </a:p>
          <a:p>
            <a:endParaRPr lang="en-US" sz="2000" b="1" dirty="0"/>
          </a:p>
          <a:p>
            <a:r>
              <a:rPr lang="en-US" sz="2000" b="1" dirty="0" smtClean="0"/>
              <a:t>Which tuning strategy works today?</a:t>
            </a:r>
          </a:p>
          <a:p>
            <a:endParaRPr lang="en-US" sz="2000" b="1" dirty="0"/>
          </a:p>
          <a:p>
            <a:r>
              <a:rPr lang="en-US" sz="2000" b="1" dirty="0" smtClean="0"/>
              <a:t>Many tuning parameters </a:t>
            </a:r>
            <a:r>
              <a:rPr lang="en-US" sz="2000" dirty="0" smtClean="0"/>
              <a:t>(like luminosity tuning)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but some can totally destroy SASE.</a:t>
            </a:r>
          </a:p>
          <a:p>
            <a:endParaRPr lang="en-US" sz="2000" b="1" dirty="0"/>
          </a:p>
          <a:p>
            <a:r>
              <a:rPr lang="en-US" sz="2000" b="1" dirty="0" smtClean="0"/>
              <a:t>The SASE effect is less robust than luminosity.</a:t>
            </a:r>
          </a:p>
          <a:p>
            <a:endParaRPr lang="en-US" sz="2000" b="1" dirty="0"/>
          </a:p>
          <a:p>
            <a:r>
              <a:rPr lang="en-US" sz="2000" b="1" dirty="0" smtClean="0"/>
              <a:t>Most </a:t>
            </a:r>
            <a:r>
              <a:rPr lang="en-US" sz="2000" b="1" dirty="0" err="1" smtClean="0"/>
              <a:t>lumi</a:t>
            </a:r>
            <a:r>
              <a:rPr lang="en-US" sz="2000" b="1" dirty="0" smtClean="0"/>
              <a:t> parameters have </a:t>
            </a:r>
          </a:p>
          <a:p>
            <a:r>
              <a:rPr lang="en-US" sz="2000" b="1" dirty="0" smtClean="0"/>
              <a:t>a </a:t>
            </a:r>
            <a:r>
              <a:rPr lang="en-US" sz="2000" b="1" dirty="0" smtClean="0"/>
              <a:t>Gaussian distribution,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many SASE parameters </a:t>
            </a:r>
          </a:p>
          <a:p>
            <a:r>
              <a:rPr lang="en-US" sz="2000" b="1" dirty="0" smtClean="0"/>
              <a:t>are steep peaks.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-4177"/>
          <a:stretch/>
        </p:blipFill>
        <p:spPr bwMode="auto">
          <a:xfrm>
            <a:off x="4360179" y="3448537"/>
            <a:ext cx="1593146" cy="123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89225" y="4705497"/>
            <a:ext cx="1415238" cy="755911"/>
            <a:chOff x="612000" y="1116000"/>
            <a:chExt cx="7812000" cy="2669191"/>
          </a:xfrm>
        </p:grpSpPr>
        <p:grpSp>
          <p:nvGrpSpPr>
            <p:cNvPr id="2" name="Group 1"/>
            <p:cNvGrpSpPr/>
            <p:nvPr/>
          </p:nvGrpSpPr>
          <p:grpSpPr>
            <a:xfrm>
              <a:off x="612000" y="1116000"/>
              <a:ext cx="7812000" cy="2545921"/>
              <a:chOff x="612000" y="1116000"/>
              <a:chExt cx="7812000" cy="254592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103" t="5114" r="1321" b="45547"/>
              <a:stretch/>
            </p:blipFill>
            <p:spPr bwMode="auto">
              <a:xfrm>
                <a:off x="4499999" y="1116000"/>
                <a:ext cx="3924001" cy="2542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23" t="5114" r="1456" b="45547"/>
              <a:stretch/>
            </p:blipFill>
            <p:spPr bwMode="auto">
              <a:xfrm flipH="1">
                <a:off x="612000" y="1119538"/>
                <a:ext cx="3887999" cy="2542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 bwMode="auto">
            <a:xfrm>
              <a:off x="612000" y="3603538"/>
              <a:ext cx="2173730" cy="1816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197639" y="3591572"/>
              <a:ext cx="2173730" cy="1816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4407694" y="4717256"/>
            <a:ext cx="676275" cy="661988"/>
          </a:xfrm>
          <a:custGeom>
            <a:avLst/>
            <a:gdLst>
              <a:gd name="connsiteX0" fmla="*/ 0 w 676275"/>
              <a:gd name="connsiteY0" fmla="*/ 661988 h 661988"/>
              <a:gd name="connsiteX1" fmla="*/ 95250 w 676275"/>
              <a:gd name="connsiteY1" fmla="*/ 661988 h 661988"/>
              <a:gd name="connsiteX2" fmla="*/ 242887 w 676275"/>
              <a:gd name="connsiteY2" fmla="*/ 659607 h 661988"/>
              <a:gd name="connsiteX3" fmla="*/ 328612 w 676275"/>
              <a:gd name="connsiteY3" fmla="*/ 654844 h 661988"/>
              <a:gd name="connsiteX4" fmla="*/ 435769 w 676275"/>
              <a:gd name="connsiteY4" fmla="*/ 645319 h 661988"/>
              <a:gd name="connsiteX5" fmla="*/ 500062 w 676275"/>
              <a:gd name="connsiteY5" fmla="*/ 633413 h 661988"/>
              <a:gd name="connsiteX6" fmla="*/ 554831 w 676275"/>
              <a:gd name="connsiteY6" fmla="*/ 614363 h 661988"/>
              <a:gd name="connsiteX7" fmla="*/ 581025 w 676275"/>
              <a:gd name="connsiteY7" fmla="*/ 597694 h 661988"/>
              <a:gd name="connsiteX8" fmla="*/ 611981 w 676275"/>
              <a:gd name="connsiteY8" fmla="*/ 566738 h 661988"/>
              <a:gd name="connsiteX9" fmla="*/ 638175 w 676275"/>
              <a:gd name="connsiteY9" fmla="*/ 514350 h 661988"/>
              <a:gd name="connsiteX10" fmla="*/ 652462 w 676275"/>
              <a:gd name="connsiteY10" fmla="*/ 447675 h 661988"/>
              <a:gd name="connsiteX11" fmla="*/ 661987 w 676275"/>
              <a:gd name="connsiteY11" fmla="*/ 381000 h 661988"/>
              <a:gd name="connsiteX12" fmla="*/ 666750 w 676275"/>
              <a:gd name="connsiteY12" fmla="*/ 302419 h 661988"/>
              <a:gd name="connsiteX13" fmla="*/ 671512 w 676275"/>
              <a:gd name="connsiteY13" fmla="*/ 209550 h 661988"/>
              <a:gd name="connsiteX14" fmla="*/ 673894 w 676275"/>
              <a:gd name="connsiteY14" fmla="*/ 111919 h 661988"/>
              <a:gd name="connsiteX15" fmla="*/ 676275 w 676275"/>
              <a:gd name="connsiteY15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6275" h="661988">
                <a:moveTo>
                  <a:pt x="0" y="661988"/>
                </a:moveTo>
                <a:lnTo>
                  <a:pt x="95250" y="661988"/>
                </a:lnTo>
                <a:lnTo>
                  <a:pt x="242887" y="659607"/>
                </a:lnTo>
                <a:cubicBezTo>
                  <a:pt x="281781" y="658416"/>
                  <a:pt x="296465" y="657225"/>
                  <a:pt x="328612" y="654844"/>
                </a:cubicBezTo>
                <a:cubicBezTo>
                  <a:pt x="360759" y="652463"/>
                  <a:pt x="407194" y="648891"/>
                  <a:pt x="435769" y="645319"/>
                </a:cubicBezTo>
                <a:cubicBezTo>
                  <a:pt x="464344" y="641747"/>
                  <a:pt x="480218" y="638572"/>
                  <a:pt x="500062" y="633413"/>
                </a:cubicBezTo>
                <a:cubicBezTo>
                  <a:pt x="519906" y="628254"/>
                  <a:pt x="541337" y="620316"/>
                  <a:pt x="554831" y="614363"/>
                </a:cubicBezTo>
                <a:cubicBezTo>
                  <a:pt x="568325" y="608410"/>
                  <a:pt x="571500" y="605631"/>
                  <a:pt x="581025" y="597694"/>
                </a:cubicBezTo>
                <a:cubicBezTo>
                  <a:pt x="590550" y="589757"/>
                  <a:pt x="602456" y="580629"/>
                  <a:pt x="611981" y="566738"/>
                </a:cubicBezTo>
                <a:cubicBezTo>
                  <a:pt x="621506" y="552847"/>
                  <a:pt x="631428" y="534194"/>
                  <a:pt x="638175" y="514350"/>
                </a:cubicBezTo>
                <a:cubicBezTo>
                  <a:pt x="644922" y="494506"/>
                  <a:pt x="648493" y="469900"/>
                  <a:pt x="652462" y="447675"/>
                </a:cubicBezTo>
                <a:cubicBezTo>
                  <a:pt x="656431" y="425450"/>
                  <a:pt x="659606" y="405209"/>
                  <a:pt x="661987" y="381000"/>
                </a:cubicBezTo>
                <a:cubicBezTo>
                  <a:pt x="664368" y="356791"/>
                  <a:pt x="665163" y="330994"/>
                  <a:pt x="666750" y="302419"/>
                </a:cubicBezTo>
                <a:cubicBezTo>
                  <a:pt x="668338" y="273844"/>
                  <a:pt x="670321" y="241300"/>
                  <a:pt x="671512" y="209550"/>
                </a:cubicBezTo>
                <a:cubicBezTo>
                  <a:pt x="672703" y="177800"/>
                  <a:pt x="673100" y="146844"/>
                  <a:pt x="673894" y="111919"/>
                </a:cubicBezTo>
                <a:cubicBezTo>
                  <a:pt x="674688" y="76994"/>
                  <a:pt x="675481" y="38497"/>
                  <a:pt x="67627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5110105" y="4717272"/>
            <a:ext cx="676275" cy="661988"/>
          </a:xfrm>
          <a:custGeom>
            <a:avLst/>
            <a:gdLst>
              <a:gd name="connsiteX0" fmla="*/ 0 w 676275"/>
              <a:gd name="connsiteY0" fmla="*/ 661988 h 661988"/>
              <a:gd name="connsiteX1" fmla="*/ 95250 w 676275"/>
              <a:gd name="connsiteY1" fmla="*/ 661988 h 661988"/>
              <a:gd name="connsiteX2" fmla="*/ 242887 w 676275"/>
              <a:gd name="connsiteY2" fmla="*/ 659607 h 661988"/>
              <a:gd name="connsiteX3" fmla="*/ 328612 w 676275"/>
              <a:gd name="connsiteY3" fmla="*/ 654844 h 661988"/>
              <a:gd name="connsiteX4" fmla="*/ 435769 w 676275"/>
              <a:gd name="connsiteY4" fmla="*/ 645319 h 661988"/>
              <a:gd name="connsiteX5" fmla="*/ 500062 w 676275"/>
              <a:gd name="connsiteY5" fmla="*/ 633413 h 661988"/>
              <a:gd name="connsiteX6" fmla="*/ 554831 w 676275"/>
              <a:gd name="connsiteY6" fmla="*/ 614363 h 661988"/>
              <a:gd name="connsiteX7" fmla="*/ 581025 w 676275"/>
              <a:gd name="connsiteY7" fmla="*/ 597694 h 661988"/>
              <a:gd name="connsiteX8" fmla="*/ 611981 w 676275"/>
              <a:gd name="connsiteY8" fmla="*/ 566738 h 661988"/>
              <a:gd name="connsiteX9" fmla="*/ 638175 w 676275"/>
              <a:gd name="connsiteY9" fmla="*/ 514350 h 661988"/>
              <a:gd name="connsiteX10" fmla="*/ 652462 w 676275"/>
              <a:gd name="connsiteY10" fmla="*/ 447675 h 661988"/>
              <a:gd name="connsiteX11" fmla="*/ 661987 w 676275"/>
              <a:gd name="connsiteY11" fmla="*/ 381000 h 661988"/>
              <a:gd name="connsiteX12" fmla="*/ 666750 w 676275"/>
              <a:gd name="connsiteY12" fmla="*/ 302419 h 661988"/>
              <a:gd name="connsiteX13" fmla="*/ 671512 w 676275"/>
              <a:gd name="connsiteY13" fmla="*/ 209550 h 661988"/>
              <a:gd name="connsiteX14" fmla="*/ 673894 w 676275"/>
              <a:gd name="connsiteY14" fmla="*/ 111919 h 661988"/>
              <a:gd name="connsiteX15" fmla="*/ 676275 w 676275"/>
              <a:gd name="connsiteY15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6275" h="661988">
                <a:moveTo>
                  <a:pt x="0" y="661988"/>
                </a:moveTo>
                <a:lnTo>
                  <a:pt x="95250" y="661988"/>
                </a:lnTo>
                <a:lnTo>
                  <a:pt x="242887" y="659607"/>
                </a:lnTo>
                <a:cubicBezTo>
                  <a:pt x="281781" y="658416"/>
                  <a:pt x="296465" y="657225"/>
                  <a:pt x="328612" y="654844"/>
                </a:cubicBezTo>
                <a:cubicBezTo>
                  <a:pt x="360759" y="652463"/>
                  <a:pt x="407194" y="648891"/>
                  <a:pt x="435769" y="645319"/>
                </a:cubicBezTo>
                <a:cubicBezTo>
                  <a:pt x="464344" y="641747"/>
                  <a:pt x="480218" y="638572"/>
                  <a:pt x="500062" y="633413"/>
                </a:cubicBezTo>
                <a:cubicBezTo>
                  <a:pt x="519906" y="628254"/>
                  <a:pt x="541337" y="620316"/>
                  <a:pt x="554831" y="614363"/>
                </a:cubicBezTo>
                <a:cubicBezTo>
                  <a:pt x="568325" y="608410"/>
                  <a:pt x="571500" y="605631"/>
                  <a:pt x="581025" y="597694"/>
                </a:cubicBezTo>
                <a:cubicBezTo>
                  <a:pt x="590550" y="589757"/>
                  <a:pt x="602456" y="580629"/>
                  <a:pt x="611981" y="566738"/>
                </a:cubicBezTo>
                <a:cubicBezTo>
                  <a:pt x="621506" y="552847"/>
                  <a:pt x="631428" y="534194"/>
                  <a:pt x="638175" y="514350"/>
                </a:cubicBezTo>
                <a:cubicBezTo>
                  <a:pt x="644922" y="494506"/>
                  <a:pt x="648493" y="469900"/>
                  <a:pt x="652462" y="447675"/>
                </a:cubicBezTo>
                <a:cubicBezTo>
                  <a:pt x="656431" y="425450"/>
                  <a:pt x="659606" y="405209"/>
                  <a:pt x="661987" y="381000"/>
                </a:cubicBezTo>
                <a:cubicBezTo>
                  <a:pt x="664368" y="356791"/>
                  <a:pt x="665163" y="330994"/>
                  <a:pt x="666750" y="302419"/>
                </a:cubicBezTo>
                <a:cubicBezTo>
                  <a:pt x="668338" y="273844"/>
                  <a:pt x="670321" y="241300"/>
                  <a:pt x="671512" y="209550"/>
                </a:cubicBezTo>
                <a:cubicBezTo>
                  <a:pt x="672703" y="177800"/>
                  <a:pt x="673100" y="146844"/>
                  <a:pt x="673894" y="111919"/>
                </a:cubicBezTo>
                <a:cubicBezTo>
                  <a:pt x="674688" y="76994"/>
                  <a:pt x="675481" y="38497"/>
                  <a:pt x="67627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304" y="1008133"/>
            <a:ext cx="76537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FLASH had </a:t>
            </a:r>
            <a:r>
              <a:rPr lang="en-US" sz="2000" dirty="0" smtClean="0"/>
              <a:t>(and in parts still has) </a:t>
            </a:r>
            <a:r>
              <a:rPr lang="en-US" sz="2000" b="1" dirty="0" smtClean="0"/>
              <a:t>a lot of childhood diseases.</a:t>
            </a:r>
          </a:p>
          <a:p>
            <a:endParaRPr lang="en-US" sz="2000" b="1" dirty="0"/>
          </a:p>
          <a:p>
            <a:r>
              <a:rPr lang="en-US" sz="2000" b="1" dirty="0" smtClean="0"/>
              <a:t>Parts of FLASH were never meant to be a user facility.</a:t>
            </a:r>
          </a:p>
          <a:p>
            <a:endParaRPr lang="en-US" sz="2000" b="1" dirty="0"/>
          </a:p>
          <a:p>
            <a:r>
              <a:rPr lang="en-US" sz="2000" b="1" dirty="0" smtClean="0"/>
              <a:t>FLASH was </a:t>
            </a:r>
            <a:r>
              <a:rPr lang="en-US" sz="2000" dirty="0" smtClean="0"/>
              <a:t>(and in parts still is) </a:t>
            </a:r>
            <a:r>
              <a:rPr lang="en-US" sz="2000" b="1" dirty="0" smtClean="0"/>
              <a:t>a </a:t>
            </a:r>
            <a:r>
              <a:rPr lang="en-US" sz="2000" b="1" dirty="0" err="1" smtClean="0"/>
              <a:t>testbed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The level of automation and feedbacks is not optimal.</a:t>
            </a:r>
          </a:p>
          <a:p>
            <a:endParaRPr lang="en-US" sz="2000" b="1" dirty="0" smtClean="0"/>
          </a:p>
          <a:p>
            <a:r>
              <a:rPr lang="en-US" sz="2000" b="1" dirty="0"/>
              <a:t>Operators were not part of the FLASH crew from the beginning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dirty="0" smtClean="0"/>
              <a:t>(Some) </a:t>
            </a:r>
            <a:r>
              <a:rPr lang="en-US" sz="2000" b="1" dirty="0" smtClean="0"/>
              <a:t>Storage ring operators have a hard time with an FEL.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Operators are performing routine user operation now</a:t>
            </a:r>
          </a:p>
          <a:p>
            <a:r>
              <a:rPr lang="en-US" sz="2000" dirty="0" smtClean="0"/>
              <a:t>(but still need help for e.g. wavelength changes)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304" y="1008133"/>
            <a:ext cx="76537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“FLASH performance is too much operator dependent”</a:t>
            </a:r>
          </a:p>
          <a:p>
            <a:r>
              <a:rPr lang="en-US" dirty="0" smtClean="0"/>
              <a:t>(from our funding agency)</a:t>
            </a:r>
          </a:p>
          <a:p>
            <a:endParaRPr lang="en-US" sz="2000" b="1" dirty="0"/>
          </a:p>
          <a:p>
            <a:r>
              <a:rPr lang="en-US" sz="2000" b="1" dirty="0" smtClean="0"/>
              <a:t>Operator Training!</a:t>
            </a:r>
          </a:p>
          <a:p>
            <a:endParaRPr lang="en-US" sz="2000" b="1" dirty="0"/>
          </a:p>
          <a:p>
            <a:r>
              <a:rPr lang="en-US" sz="2000" b="1" dirty="0" smtClean="0"/>
              <a:t>Automation of Procedures!</a:t>
            </a:r>
          </a:p>
          <a:p>
            <a:endParaRPr lang="en-US" sz="2000" b="1" dirty="0"/>
          </a:p>
          <a:p>
            <a:r>
              <a:rPr lang="en-US" sz="2000" b="1" dirty="0" smtClean="0"/>
              <a:t>Feedbacks!</a:t>
            </a:r>
          </a:p>
          <a:p>
            <a:r>
              <a:rPr lang="en-US" dirty="0" smtClean="0"/>
              <a:t>(LCLS has 16 feedbacks running)</a:t>
            </a:r>
            <a:endParaRPr lang="en-US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664" y="1454727"/>
            <a:ext cx="73920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DESY: </a:t>
            </a:r>
            <a:r>
              <a:rPr lang="en-US" sz="2000" b="1" dirty="0" err="1" smtClean="0"/>
              <a:t>D</a:t>
            </a:r>
            <a:r>
              <a:rPr lang="en-US" sz="2000" dirty="0" err="1" smtClean="0"/>
              <a:t>eutsches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E</a:t>
            </a:r>
            <a:r>
              <a:rPr lang="en-US" sz="2000" dirty="0" err="1" smtClean="0"/>
              <a:t>lektronen</a:t>
            </a:r>
            <a:r>
              <a:rPr lang="en-US" sz="2000" dirty="0" smtClean="0"/>
              <a:t>-</a:t>
            </a:r>
            <a:r>
              <a:rPr lang="en-US" sz="2000" b="1" dirty="0" smtClean="0"/>
              <a:t>Sy</a:t>
            </a:r>
            <a:r>
              <a:rPr lang="en-US" sz="2000" dirty="0" smtClean="0"/>
              <a:t>nchrotron, Hamburg, Germany</a:t>
            </a:r>
          </a:p>
          <a:p>
            <a:endParaRPr lang="en-US" sz="2000" dirty="0" smtClean="0"/>
          </a:p>
          <a:p>
            <a:r>
              <a:rPr lang="en-US" sz="2000" dirty="0" smtClean="0"/>
              <a:t>TTF:    </a:t>
            </a:r>
            <a:r>
              <a:rPr lang="en-US" sz="2000" b="1" dirty="0" smtClean="0"/>
              <a:t>T</a:t>
            </a:r>
            <a:r>
              <a:rPr lang="en-US" sz="2000" dirty="0" smtClean="0"/>
              <a:t>ESLA </a:t>
            </a:r>
            <a:r>
              <a:rPr lang="en-US" sz="2000" b="1" dirty="0" smtClean="0"/>
              <a:t>T</a:t>
            </a:r>
            <a:r>
              <a:rPr lang="en-US" sz="2000" dirty="0" smtClean="0"/>
              <a:t>est </a:t>
            </a:r>
            <a:r>
              <a:rPr lang="en-US" sz="2000" b="1" dirty="0" smtClean="0"/>
              <a:t>F</a:t>
            </a:r>
            <a:r>
              <a:rPr lang="en-US" sz="2000" dirty="0" smtClean="0"/>
              <a:t>acility</a:t>
            </a:r>
          </a:p>
          <a:p>
            <a:endParaRPr lang="en-US" sz="2000" dirty="0" smtClean="0"/>
          </a:p>
          <a:p>
            <a:r>
              <a:rPr lang="en-US" sz="2000" dirty="0" smtClean="0"/>
              <a:t>TESLA: </a:t>
            </a:r>
            <a:r>
              <a:rPr lang="en-US" sz="2000" b="1" dirty="0" err="1" smtClean="0"/>
              <a:t>T</a:t>
            </a:r>
            <a:r>
              <a:rPr lang="en-US" sz="2000" dirty="0" err="1" smtClean="0"/>
              <a:t>eV</a:t>
            </a:r>
            <a:r>
              <a:rPr lang="en-US" sz="2000" dirty="0" smtClean="0"/>
              <a:t> </a:t>
            </a:r>
            <a:r>
              <a:rPr lang="en-US" sz="2000" b="1" dirty="0" smtClean="0"/>
              <a:t>E</a:t>
            </a:r>
            <a:r>
              <a:rPr lang="en-US" sz="2000" dirty="0" smtClean="0"/>
              <a:t>nergy </a:t>
            </a:r>
            <a:r>
              <a:rPr lang="en-US" sz="2000" b="1" dirty="0" smtClean="0"/>
              <a:t>S</a:t>
            </a:r>
            <a:r>
              <a:rPr lang="en-US" sz="2000" dirty="0" smtClean="0"/>
              <a:t>uperconducting </a:t>
            </a:r>
            <a:r>
              <a:rPr lang="en-US" sz="2000" b="1" dirty="0" smtClean="0"/>
              <a:t>L</a:t>
            </a:r>
            <a:r>
              <a:rPr lang="en-US" sz="2000" dirty="0" smtClean="0"/>
              <a:t>inear </a:t>
            </a:r>
            <a:r>
              <a:rPr lang="en-US" sz="2000" b="1" dirty="0" smtClean="0"/>
              <a:t>A</a:t>
            </a:r>
            <a:r>
              <a:rPr lang="en-US" sz="2000" dirty="0" smtClean="0"/>
              <a:t>ccelerator</a:t>
            </a:r>
          </a:p>
          <a:p>
            <a:endParaRPr lang="en-US" sz="2000" dirty="0" smtClean="0"/>
          </a:p>
          <a:p>
            <a:r>
              <a:rPr lang="en-US" sz="2000" dirty="0" smtClean="0"/>
              <a:t>FLASH: </a:t>
            </a:r>
            <a:r>
              <a:rPr lang="en-US" sz="2000" b="1" dirty="0" smtClean="0"/>
              <a:t>F</a:t>
            </a:r>
            <a:r>
              <a:rPr lang="en-US" sz="2000" dirty="0" smtClean="0"/>
              <a:t>ree Electron </a:t>
            </a:r>
            <a:r>
              <a:rPr lang="en-US" sz="2000" b="1" dirty="0" smtClean="0"/>
              <a:t>Las</a:t>
            </a:r>
            <a:r>
              <a:rPr lang="en-US" sz="2000" dirty="0" smtClean="0"/>
              <a:t>er in </a:t>
            </a:r>
            <a:r>
              <a:rPr lang="en-US" sz="2000" b="1" dirty="0" smtClean="0"/>
              <a:t>H</a:t>
            </a:r>
            <a:r>
              <a:rPr lang="en-US" sz="2000" dirty="0" smtClean="0"/>
              <a:t>amburg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454727"/>
            <a:ext cx="37048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History of FLASH</a:t>
            </a:r>
          </a:p>
          <a:p>
            <a:endParaRPr lang="en-US" sz="2000" dirty="0" smtClean="0"/>
          </a:p>
          <a:p>
            <a:r>
              <a:rPr lang="en-US" sz="2000" dirty="0" smtClean="0"/>
              <a:t>TTF as a linear collider </a:t>
            </a:r>
            <a:r>
              <a:rPr lang="en-US" sz="2000" dirty="0" err="1" smtClean="0"/>
              <a:t>testbed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TTF operation</a:t>
            </a:r>
          </a:p>
          <a:p>
            <a:endParaRPr lang="en-US" dirty="0" smtClean="0"/>
          </a:p>
          <a:p>
            <a:r>
              <a:rPr lang="en-US" sz="2000" dirty="0" smtClean="0"/>
              <a:t>TTF becomes FLASH</a:t>
            </a:r>
          </a:p>
          <a:p>
            <a:endParaRPr lang="en-US" sz="2000" dirty="0" smtClean="0"/>
          </a:p>
          <a:p>
            <a:r>
              <a:rPr lang="en-US" sz="2000" dirty="0" smtClean="0"/>
              <a:t>FLASH user operation</a:t>
            </a:r>
          </a:p>
          <a:p>
            <a:endParaRPr lang="en-US" sz="2000" dirty="0"/>
          </a:p>
          <a:p>
            <a:r>
              <a:rPr lang="en-US" sz="2000" dirty="0" smtClean="0"/>
              <a:t>Difficulties for Operators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Conclusion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FLASH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665" y="1454727"/>
            <a:ext cx="787703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1994: The </a:t>
            </a:r>
            <a:r>
              <a:rPr lang="en-US" sz="2000" b="1" dirty="0" smtClean="0"/>
              <a:t>TESLA</a:t>
            </a:r>
            <a:r>
              <a:rPr lang="en-US" sz="2000" dirty="0" smtClean="0"/>
              <a:t> project requires superconducting </a:t>
            </a:r>
            <a:r>
              <a:rPr lang="en-US" sz="2000" dirty="0" err="1" smtClean="0"/>
              <a:t>rf</a:t>
            </a:r>
            <a:r>
              <a:rPr lang="en-US" sz="2000" dirty="0" smtClean="0"/>
              <a:t> cavities for a </a:t>
            </a:r>
            <a:r>
              <a:rPr lang="en-US" sz="2000" dirty="0" err="1" smtClean="0"/>
              <a:t>TeV</a:t>
            </a:r>
            <a:r>
              <a:rPr lang="en-US" sz="2000" dirty="0" smtClean="0"/>
              <a:t>-scale linear collider. </a:t>
            </a:r>
          </a:p>
          <a:p>
            <a:r>
              <a:rPr lang="en-US" sz="2000" b="1" dirty="0" smtClean="0"/>
              <a:t>T</a:t>
            </a:r>
            <a:r>
              <a:rPr lang="en-US" sz="2000" dirty="0" smtClean="0"/>
              <a:t>ESLA </a:t>
            </a:r>
            <a:r>
              <a:rPr lang="en-US" sz="2000" b="1" dirty="0" smtClean="0"/>
              <a:t>T</a:t>
            </a:r>
            <a:r>
              <a:rPr lang="en-US" sz="2000" dirty="0" smtClean="0"/>
              <a:t>est </a:t>
            </a:r>
            <a:r>
              <a:rPr lang="en-US" sz="2000" b="1" dirty="0" smtClean="0"/>
              <a:t>F</a:t>
            </a:r>
            <a:r>
              <a:rPr lang="en-US" sz="2000" dirty="0" smtClean="0"/>
              <a:t>acility: A 500 MeV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for TESLA.</a:t>
            </a:r>
          </a:p>
          <a:p>
            <a:endParaRPr lang="en-US" sz="2000" dirty="0" smtClean="0"/>
          </a:p>
          <a:p>
            <a:r>
              <a:rPr lang="en-US" sz="2000" dirty="0" smtClean="0"/>
              <a:t>1997: </a:t>
            </a:r>
            <a:r>
              <a:rPr lang="en-US" sz="2000" b="1" dirty="0" smtClean="0"/>
              <a:t>TTF</a:t>
            </a:r>
            <a:r>
              <a:rPr lang="en-US" sz="2000" dirty="0" smtClean="0"/>
              <a:t> reaches 16.7 MeV/m with superconducting cavities</a:t>
            </a:r>
          </a:p>
          <a:p>
            <a:endParaRPr lang="en-US" sz="2000" dirty="0" smtClean="0"/>
          </a:p>
          <a:p>
            <a:r>
              <a:rPr lang="en-US" sz="2000" dirty="0" smtClean="0"/>
              <a:t>1998: </a:t>
            </a:r>
            <a:r>
              <a:rPr lang="en-US" sz="2000" b="1" dirty="0" smtClean="0"/>
              <a:t>TTF</a:t>
            </a:r>
            <a:r>
              <a:rPr lang="en-US" sz="2000" dirty="0" smtClean="0"/>
              <a:t> tunnel extended, first </a:t>
            </a:r>
            <a:r>
              <a:rPr lang="en-US" sz="2000" dirty="0" err="1" smtClean="0"/>
              <a:t>undulators</a:t>
            </a:r>
            <a:r>
              <a:rPr lang="en-US" sz="2000" dirty="0" smtClean="0"/>
              <a:t> in the tunnel</a:t>
            </a:r>
          </a:p>
          <a:p>
            <a:endParaRPr lang="en-US" dirty="0" smtClean="0"/>
          </a:p>
          <a:p>
            <a:r>
              <a:rPr lang="en-US" sz="2000" dirty="0" smtClean="0"/>
              <a:t>2000: First lasing @110 nm</a:t>
            </a:r>
          </a:p>
          <a:p>
            <a:endParaRPr lang="en-US" sz="2000" dirty="0" smtClean="0"/>
          </a:p>
          <a:p>
            <a:r>
              <a:rPr lang="en-US" sz="2000" dirty="0" smtClean="0"/>
              <a:t>2003: Extension from 100 m to 260 m, TTF becomes </a:t>
            </a:r>
            <a:r>
              <a:rPr lang="en-US" sz="2000" b="1" dirty="0" smtClean="0"/>
              <a:t>FLASH</a:t>
            </a:r>
          </a:p>
          <a:p>
            <a:endParaRPr lang="en-US" sz="2000" dirty="0"/>
          </a:p>
          <a:p>
            <a:r>
              <a:rPr lang="en-US" sz="2000" dirty="0" smtClean="0"/>
              <a:t>2005: </a:t>
            </a:r>
            <a:r>
              <a:rPr lang="en-US" sz="2000" b="1" dirty="0" smtClean="0"/>
              <a:t>FLASH</a:t>
            </a:r>
            <a:r>
              <a:rPr lang="en-US" sz="2000" dirty="0" smtClean="0"/>
              <a:t> becomes a user facility</a:t>
            </a:r>
            <a:r>
              <a:rPr lang="en-US" sz="2000" dirty="0" smtClean="0"/>
              <a:t>, </a:t>
            </a:r>
            <a:r>
              <a:rPr lang="en-US" sz="2000" dirty="0" smtClean="0"/>
              <a:t>lasing at </a:t>
            </a:r>
            <a:r>
              <a:rPr lang="en-US" sz="2000" dirty="0"/>
              <a:t>2</a:t>
            </a:r>
            <a:r>
              <a:rPr lang="en-US" sz="2000" dirty="0" smtClean="0"/>
              <a:t>5 </a:t>
            </a:r>
            <a:r>
              <a:rPr lang="en-US" sz="2000" dirty="0" smtClean="0"/>
              <a:t>nm</a:t>
            </a:r>
          </a:p>
          <a:p>
            <a:endParaRPr lang="en-US" sz="2000" dirty="0"/>
          </a:p>
          <a:p>
            <a:r>
              <a:rPr lang="en-US" sz="2000" dirty="0" smtClean="0"/>
              <a:t>A test facility becomes a user facility.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FLASH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5" y="770872"/>
            <a:ext cx="7740502" cy="53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Future </a:t>
            </a:r>
            <a:r>
              <a:rPr lang="en-US" dirty="0"/>
              <a:t>of FLASH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665" y="1454727"/>
            <a:ext cx="78770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2012</a:t>
            </a:r>
            <a:r>
              <a:rPr lang="en-US" sz="2000" dirty="0" smtClean="0"/>
              <a:t>: FLASH running as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- a user facility, 4.1 – 50 nm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- a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for XFEL (component tests, diagnostics,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control system,</a:t>
            </a:r>
            <a:r>
              <a:rPr lang="en-US" sz="2000" dirty="0" smtClean="0"/>
              <a:t> etc.)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-  as a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for machine studies (Seeding, …)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2013: FLASH will be upgraded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en-US" sz="2000" dirty="0" smtClean="0"/>
              <a:t>to FLASH II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26" y="3085214"/>
            <a:ext cx="431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TTF as a linear collider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040040"/>
            <a:ext cx="714509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1400" dirty="0" smtClean="0"/>
              <a:t>ESLA</a:t>
            </a:r>
            <a:r>
              <a:rPr lang="en-US" sz="2000" dirty="0" smtClean="0"/>
              <a:t> </a:t>
            </a:r>
            <a:r>
              <a:rPr lang="en-US" sz="2000" b="1" dirty="0" smtClean="0"/>
              <a:t>T</a:t>
            </a:r>
            <a:r>
              <a:rPr lang="en-US" sz="1400" dirty="0" smtClean="0"/>
              <a:t>est</a:t>
            </a:r>
            <a:r>
              <a:rPr lang="en-US" sz="2000" dirty="0" smtClean="0"/>
              <a:t> </a:t>
            </a:r>
            <a:r>
              <a:rPr lang="en-US" sz="2000" b="1" dirty="0" smtClean="0"/>
              <a:t>F</a:t>
            </a:r>
            <a:r>
              <a:rPr lang="en-US" sz="1400" dirty="0" smtClean="0"/>
              <a:t>acility</a:t>
            </a:r>
            <a:r>
              <a:rPr lang="en-US" sz="2000" dirty="0" smtClean="0"/>
              <a:t> </a:t>
            </a:r>
            <a:r>
              <a:rPr lang="en-US" sz="2000" dirty="0" smtClean="0"/>
              <a:t>was a test facility:</a:t>
            </a:r>
          </a:p>
          <a:p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dirty="0" smtClean="0"/>
              <a:t>   Components </a:t>
            </a:r>
            <a:r>
              <a:rPr lang="en-US" sz="2000" dirty="0" smtClean="0"/>
              <a:t>running at their limits</a:t>
            </a:r>
          </a:p>
          <a:p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dirty="0" smtClean="0"/>
              <a:t>   Components </a:t>
            </a:r>
            <a:r>
              <a:rPr lang="en-US" sz="2000" dirty="0" smtClean="0"/>
              <a:t>from different vendors or collaborators</a:t>
            </a:r>
          </a:p>
          <a:p>
            <a:endParaRPr lang="en-US" dirty="0" smtClean="0"/>
          </a:p>
          <a:p>
            <a:r>
              <a:rPr lang="en-US" sz="2000" dirty="0" smtClean="0"/>
              <a:t>- </a:t>
            </a:r>
            <a:r>
              <a:rPr lang="en-US" sz="2000" dirty="0" smtClean="0"/>
              <a:t>   Different </a:t>
            </a:r>
            <a:r>
              <a:rPr lang="en-US" sz="2000" dirty="0" smtClean="0"/>
              <a:t>kinds of the same component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(BPMs, current monitors, klystrons, modulators</a:t>
            </a:r>
            <a:r>
              <a:rPr lang="en-US" sz="2000" dirty="0" smtClean="0"/>
              <a:t>,…)</a:t>
            </a:r>
          </a:p>
          <a:p>
            <a:endParaRPr lang="en-US" sz="2000" dirty="0" smtClean="0"/>
          </a:p>
          <a:p>
            <a:r>
              <a:rPr lang="en-US" sz="2000" dirty="0" smtClean="0"/>
              <a:t>-    Only the backbone of a control system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Different </a:t>
            </a:r>
            <a:r>
              <a:rPr lang="en-US" sz="2000" dirty="0" smtClean="0"/>
              <a:t>integration of components into the control </a:t>
            </a:r>
            <a:r>
              <a:rPr lang="en-US" sz="2000" dirty="0" smtClean="0"/>
              <a:t>system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Different levels of application software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- </a:t>
            </a:r>
            <a:r>
              <a:rPr lang="en-US" sz="2000" dirty="0" smtClean="0"/>
              <a:t>   Different </a:t>
            </a:r>
            <a:r>
              <a:rPr lang="en-US" sz="2000" dirty="0" smtClean="0"/>
              <a:t>levels of documentation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TTF operation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664" y="1454727"/>
            <a:ext cx="555632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Goals of TTF operation: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High accelerating gradients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Component tests for a linear collider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Mode of TTF operation: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Separate control room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Separate control system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Separate operators (scientists and students)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TTF becomes FLASH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664" y="944343"/>
            <a:ext cx="700704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TTF was an ideal </a:t>
            </a:r>
            <a:r>
              <a:rPr lang="en-US" sz="2000" b="1" dirty="0" err="1" smtClean="0"/>
              <a:t>testbed</a:t>
            </a:r>
            <a:r>
              <a:rPr lang="en-US" sz="2000" b="1" dirty="0" smtClean="0"/>
              <a:t> for the SASE mechanism</a:t>
            </a:r>
            <a:endParaRPr lang="en-US" sz="2000" b="1" dirty="0" smtClean="0"/>
          </a:p>
          <a:p>
            <a:endParaRPr lang="en-US" sz="14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200 MeV beam energy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high current, pulsed, laser driven gun</a:t>
            </a:r>
          </a:p>
          <a:p>
            <a:endParaRPr lang="en-US" sz="2000" dirty="0" smtClean="0"/>
          </a:p>
          <a:p>
            <a:r>
              <a:rPr lang="en-US" sz="2000" b="1" dirty="0" smtClean="0"/>
              <a:t>1998: Conversion into a SASE FEL</a:t>
            </a:r>
            <a:endParaRPr lang="en-US" sz="2000" b="1" dirty="0" smtClean="0"/>
          </a:p>
          <a:p>
            <a:endParaRPr lang="en-US" sz="1400" dirty="0"/>
          </a:p>
          <a:p>
            <a:pPr marL="342900" indent="-342900">
              <a:buFontTx/>
              <a:buChar char="-"/>
            </a:pPr>
            <a:r>
              <a:rPr lang="en-US" sz="2000" dirty="0"/>
              <a:t>C</a:t>
            </a:r>
            <a:r>
              <a:rPr lang="en-US" sz="2000" dirty="0" smtClean="0"/>
              <a:t>hicanes for bunch compression (no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harmonic cavity)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More beam energy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Better diagnostics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Undulators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Lots of Research and Development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b="1" dirty="0" smtClean="0"/>
              <a:t>The TTF VUV SASE FEL</a:t>
            </a:r>
            <a:r>
              <a:rPr lang="en-US" sz="2000" b="1" dirty="0" smtClean="0"/>
              <a:t> was born</a:t>
            </a:r>
          </a:p>
          <a:p>
            <a:r>
              <a:rPr lang="en-US" sz="2000" dirty="0" smtClean="0"/>
              <a:t>(But it took years to get it running)</a:t>
            </a:r>
          </a:p>
          <a:p>
            <a:endParaRPr lang="en-US" sz="2000" dirty="0"/>
          </a:p>
          <a:p>
            <a:r>
              <a:rPr lang="en-US" sz="2000" b="1" dirty="0"/>
              <a:t>2000: First lasing @110 nm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895</Words>
  <Application>Microsoft Office PowerPoint</Application>
  <PresentationFormat>On-screen Show (4:3)</PresentationFormat>
  <Paragraphs>255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PPT-Vorlage_en</vt:lpstr>
      <vt:lpstr>FLASH Operation at DESY</vt:lpstr>
      <vt:lpstr>PowerPoint Presentation</vt:lpstr>
      <vt:lpstr>Content</vt:lpstr>
      <vt:lpstr>The History of FLASH</vt:lpstr>
      <vt:lpstr>The History of FLASH</vt:lpstr>
      <vt:lpstr>The Future of FLASH</vt:lpstr>
      <vt:lpstr>TTF as a linear collider testbed</vt:lpstr>
      <vt:lpstr>TTF operation</vt:lpstr>
      <vt:lpstr>TTF becomes FLASH</vt:lpstr>
      <vt:lpstr>TTF becomes FLASH</vt:lpstr>
      <vt:lpstr>FLASH user operation</vt:lpstr>
      <vt:lpstr>FLASH user operation</vt:lpstr>
      <vt:lpstr>FLASH user operation</vt:lpstr>
      <vt:lpstr>Difficulties for Operators</vt:lpstr>
      <vt:lpstr>Difficulties for Operators</vt:lpstr>
      <vt:lpstr>Difficulties for Operators</vt:lpstr>
      <vt:lpstr>Conclusion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damage of tunnel components</dc:title>
  <dc:creator>Bieler, Michael</dc:creator>
  <cp:lastModifiedBy>Bieler, Michael</cp:lastModifiedBy>
  <cp:revision>91</cp:revision>
  <dcterms:created xsi:type="dcterms:W3CDTF">2012-01-23T13:11:37Z</dcterms:created>
  <dcterms:modified xsi:type="dcterms:W3CDTF">2012-08-03T14:19:48Z</dcterms:modified>
</cp:coreProperties>
</file>