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</p:sldMasterIdLst>
  <p:notesMasterIdLst>
    <p:notesMasterId r:id="rId19"/>
  </p:notesMasterIdLst>
  <p:sldIdLst>
    <p:sldId id="257" r:id="rId5"/>
    <p:sldId id="273" r:id="rId6"/>
    <p:sldId id="256" r:id="rId7"/>
    <p:sldId id="275" r:id="rId8"/>
    <p:sldId id="269" r:id="rId9"/>
    <p:sldId id="272" r:id="rId10"/>
    <p:sldId id="277" r:id="rId11"/>
    <p:sldId id="270" r:id="rId12"/>
    <p:sldId id="259" r:id="rId13"/>
    <p:sldId id="258" r:id="rId14"/>
    <p:sldId id="260" r:id="rId15"/>
    <p:sldId id="262" r:id="rId16"/>
    <p:sldId id="263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5A2A95-29B9-47C2-8038-3490A0A952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1981B-8D07-4B07-ADCF-8D8429033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BIS = Department for Business, Innovation &amp; Skills</a:t>
            </a:r>
          </a:p>
          <a:p>
            <a:r>
              <a:rPr lang="en-GB" dirty="0" smtClean="0"/>
              <a:t>RCUK = Research Councils UK</a:t>
            </a:r>
          </a:p>
          <a:p>
            <a:r>
              <a:rPr lang="en-GB" dirty="0" smtClean="0"/>
              <a:t>MRC = Medical Research Council</a:t>
            </a:r>
          </a:p>
          <a:p>
            <a:r>
              <a:rPr lang="en-GB" dirty="0" smtClean="0"/>
              <a:t>NERC = Natural Environment Research Council</a:t>
            </a:r>
          </a:p>
          <a:p>
            <a:r>
              <a:rPr lang="en-GB" dirty="0" smtClean="0"/>
              <a:t>EPSRC = Engineering &amp; Physical Sciences Research Council</a:t>
            </a:r>
          </a:p>
          <a:p>
            <a:r>
              <a:rPr lang="en-GB" dirty="0" smtClean="0"/>
              <a:t>AHSRC = Arts &amp; Humanities Research Council</a:t>
            </a:r>
          </a:p>
          <a:p>
            <a:r>
              <a:rPr lang="en-GB" dirty="0" smtClean="0"/>
              <a:t>STFC = Science &amp; Technology Facilities Council</a:t>
            </a:r>
          </a:p>
          <a:p>
            <a:r>
              <a:rPr lang="en-GB" dirty="0" smtClean="0"/>
              <a:t>BBSRC = Biotechnology &amp; Biological Research Council</a:t>
            </a:r>
          </a:p>
          <a:p>
            <a:r>
              <a:rPr lang="en-GB" dirty="0" smtClean="0"/>
              <a:t>ESRC = Economic &amp; Social Research Council</a:t>
            </a:r>
          </a:p>
          <a:p>
            <a:r>
              <a:rPr lang="en-GB" dirty="0" smtClean="0"/>
              <a:t>UK ATC = Astronomical Technology Centre</a:t>
            </a:r>
          </a:p>
          <a:p>
            <a:r>
              <a:rPr lang="en-GB" dirty="0" smtClean="0"/>
              <a:t>£10k</a:t>
            </a:r>
            <a:r>
              <a:rPr lang="en-GB" baseline="0" dirty="0" smtClean="0"/>
              <a:t> - £15k per hour lost (depending on type of experiment)</a:t>
            </a:r>
          </a:p>
          <a:p>
            <a:r>
              <a:rPr lang="en-GB" baseline="0" dirty="0" smtClean="0"/>
              <a:t>Extra funding from collaborations 10 – 15%</a:t>
            </a:r>
          </a:p>
          <a:p>
            <a:r>
              <a:rPr lang="en-GB" baseline="0" dirty="0" smtClean="0"/>
              <a:t>£50M including TS2</a:t>
            </a:r>
          </a:p>
          <a:p>
            <a:r>
              <a:rPr lang="en-GB" baseline="0" dirty="0" smtClean="0"/>
              <a:t>Political damage when off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5B113-D945-4883-9670-86F9E453CFF2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2A95-29B9-47C2-8038-3490A0A952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is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sislarge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3EBEE9-93ED-40BA-9319-517DF8AC8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2948-26D0-46B1-9EC3-07653B98C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E4DC6-CA52-4C31-A27F-51088C8C1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CC4B-DC1E-437F-975D-B3D1C872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CCB53-8E02-4FA3-96F8-D412D2C87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AC72-F6A3-446E-A82D-26205C53E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464F-8443-4253-806C-2BB21866D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D4D5D-209D-4E6D-8EC0-77135ABCF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FD42-B197-4290-9FB0-991A01517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D32F3-EAE6-4774-BFCA-779438F83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7F9D7-0616-4231-BA71-CEF79A24A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issmall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1605FC-3699-4F3C-9BDB-D71D3334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D087E-21E8-4B6C-8CEA-F02E0E37C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7726-0AE4-44D6-822C-D4F380674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8AE8D-8229-4704-AB49-11B3C26B8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812E-DF2F-48DF-8A2B-733E7AE1A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9BC-5F28-41AB-9EB0-AEE0E891F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EA85-6789-4B58-A724-ACF59D9D7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4AC77-D0A3-4AFC-8BFD-E312AB58F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8B3B9-CF3A-46FC-A99F-9DEAAE2C1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A38B-81F5-4BE5-BCF7-6DA7186C8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6B05D-4E79-485D-996F-838B06897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sislarge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issmallbott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large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0DEB12A-D4E7-42BA-92C1-599AC0A94D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issmall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59E3BE6-EED1-47E5-8D06-03CF4179B8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islargebott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404663"/>
            <a:ext cx="7772400" cy="1080121"/>
          </a:xfrm>
        </p:spPr>
        <p:txBody>
          <a:bodyPr/>
          <a:lstStyle/>
          <a:p>
            <a:r>
              <a:rPr lang="en-GB" sz="6000" b="1" dirty="0" smtClean="0">
                <a:latin typeface="Helvetica" pitchFamily="34" charset="0"/>
                <a:cs typeface="Times New Roman" pitchFamily="18" charset="0"/>
              </a:rPr>
              <a:t>ISIS - </a:t>
            </a:r>
            <a:r>
              <a:rPr lang="en-GB" sz="4000" b="1" dirty="0" smtClean="0">
                <a:latin typeface="Helvetica" pitchFamily="34" charset="0"/>
                <a:cs typeface="Times New Roman" pitchFamily="18" charset="0"/>
              </a:rPr>
              <a:t>brief overview</a:t>
            </a:r>
            <a:endParaRPr lang="en-GB" sz="6000" b="1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4032448"/>
          </a:xfrm>
        </p:spPr>
        <p:txBody>
          <a:bodyPr/>
          <a:lstStyle/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Alan Stevens</a:t>
            </a:r>
          </a:p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Accelerator Operations Group</a:t>
            </a:r>
          </a:p>
          <a:p>
            <a:endParaRPr lang="en-GB" sz="2000" b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Helvetica" pitchFamily="34" charset="0"/>
                <a:cs typeface="Times New Roman" pitchFamily="18" charset="0"/>
              </a:rPr>
              <a:t>with</a:t>
            </a:r>
          </a:p>
          <a:p>
            <a:r>
              <a:rPr lang="en-GB" sz="2800" b="1" dirty="0" smtClean="0">
                <a:latin typeface="Helvetica" pitchFamily="34" charset="0"/>
                <a:cs typeface="Times New Roman" pitchFamily="18" charset="0"/>
              </a:rPr>
              <a:t>Bob Mannix</a:t>
            </a:r>
          </a:p>
          <a:p>
            <a:r>
              <a:rPr lang="en-GB" sz="2800" b="1" dirty="0" smtClean="0">
                <a:latin typeface="Helvetica" pitchFamily="34" charset="0"/>
                <a:cs typeface="Times New Roman" pitchFamily="18" charset="0"/>
              </a:rPr>
              <a:t>Controls Group</a:t>
            </a:r>
          </a:p>
          <a:p>
            <a:r>
              <a:rPr lang="en-GB" sz="2000" b="1" dirty="0" smtClean="0">
                <a:latin typeface="Helvetica" pitchFamily="34" charset="0"/>
                <a:cs typeface="Times New Roman" pitchFamily="18" charset="0"/>
              </a:rPr>
              <a:t>Workshop on Accelerator Operations</a:t>
            </a:r>
          </a:p>
          <a:p>
            <a:r>
              <a:rPr lang="en-GB" sz="2000" b="1" dirty="0" smtClean="0">
                <a:latin typeface="Helvetica" pitchFamily="34" charset="0"/>
                <a:cs typeface="Times New Roman" pitchFamily="18" charset="0"/>
              </a:rPr>
              <a:t>SLAC, Menlo Park, CA </a:t>
            </a:r>
          </a:p>
          <a:p>
            <a:r>
              <a:rPr lang="en-GB" sz="2000" b="1" dirty="0" smtClean="0">
                <a:latin typeface="Helvetica" pitchFamily="34" charset="0"/>
                <a:cs typeface="Times New Roman" pitchFamily="18" charset="0"/>
              </a:rPr>
              <a:t>6</a:t>
            </a:r>
            <a:r>
              <a:rPr lang="en-GB" sz="2000" b="1" baseline="30000" dirty="0" smtClean="0">
                <a:latin typeface="Helvetica" pitchFamily="34" charset="0"/>
                <a:cs typeface="Times New Roman" pitchFamily="18" charset="0"/>
              </a:rPr>
              <a:t>th</a:t>
            </a:r>
            <a:r>
              <a:rPr lang="en-GB" sz="2000" b="1" dirty="0" smtClean="0">
                <a:latin typeface="Helvetica" pitchFamily="34" charset="0"/>
                <a:cs typeface="Times New Roman" pitchFamily="18" charset="0"/>
              </a:rPr>
              <a:t> - 10</a:t>
            </a:r>
            <a:r>
              <a:rPr lang="en-GB" sz="2000" b="1" baseline="30000" dirty="0" smtClean="0">
                <a:latin typeface="Helvetica" pitchFamily="34" charset="0"/>
                <a:cs typeface="Times New Roman" pitchFamily="18" charset="0"/>
              </a:rPr>
              <a:t>th</a:t>
            </a:r>
            <a:r>
              <a:rPr lang="en-GB" sz="2000" b="1" dirty="0" smtClean="0">
                <a:latin typeface="Helvetica" pitchFamily="34" charset="0"/>
                <a:cs typeface="Times New Roman" pitchFamily="18" charset="0"/>
              </a:rPr>
              <a:t> August 2012 </a:t>
            </a:r>
            <a:endParaRPr lang="en-GB" sz="2000" b="1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Helvetica" pitchFamily="34" charset="0"/>
              </a:rPr>
              <a:t>GENERAL INFORMATION</a:t>
            </a:r>
            <a:endParaRPr lang="en-GB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r>
              <a:rPr lang="en-GB" sz="2400" b="1" dirty="0" smtClean="0">
                <a:latin typeface="Helvetica" pitchFamily="34" charset="0"/>
              </a:rPr>
              <a:t>Supports International community of </a:t>
            </a:r>
            <a:r>
              <a:rPr lang="en-GB" sz="2400" b="1" dirty="0" smtClean="0">
                <a:latin typeface="Helvetica" pitchFamily="34" charset="0"/>
              </a:rPr>
              <a:t>3000 scientists</a:t>
            </a:r>
          </a:p>
          <a:p>
            <a:r>
              <a:rPr lang="en-GB" sz="2400" b="1" dirty="0" smtClean="0">
                <a:latin typeface="Helvetica" pitchFamily="34" charset="0"/>
              </a:rPr>
              <a:t>Free for Academic Researchers if results published in public domain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~ 1000 visitors per year</a:t>
            </a:r>
          </a:p>
          <a:p>
            <a:r>
              <a:rPr lang="en-GB" sz="2400" b="1" dirty="0" smtClean="0">
                <a:latin typeface="Helvetica" pitchFamily="34" charset="0"/>
              </a:rPr>
              <a:t>~ 900 Experiments per year</a:t>
            </a:r>
          </a:p>
          <a:p>
            <a:r>
              <a:rPr lang="en-GB" sz="2400" b="1" dirty="0" smtClean="0">
                <a:latin typeface="Helvetica" pitchFamily="34" charset="0"/>
              </a:rPr>
              <a:t>~ 500 Publications per year</a:t>
            </a:r>
          </a:p>
          <a:p>
            <a:r>
              <a:rPr lang="en-GB" sz="2400" b="1" dirty="0" smtClean="0">
                <a:latin typeface="Helvetica" pitchFamily="34" charset="0"/>
              </a:rPr>
              <a:t>9000 publications since 1984</a:t>
            </a:r>
          </a:p>
          <a:p>
            <a:r>
              <a:rPr lang="en-GB" sz="2400" b="1" dirty="0" smtClean="0">
                <a:latin typeface="Helvetica" pitchFamily="34" charset="0"/>
              </a:rPr>
              <a:t>CELLA – hydrogen energy </a:t>
            </a:r>
            <a:r>
              <a:rPr lang="en-GB" sz="2400" b="1" dirty="0" smtClean="0">
                <a:latin typeface="Helvetica" pitchFamily="34" charset="0"/>
              </a:rPr>
              <a:t>storage http://www.cellaenergy.com/  </a:t>
            </a:r>
          </a:p>
          <a:p>
            <a:r>
              <a:rPr lang="en-GB" sz="2400" b="1" dirty="0" smtClean="0">
                <a:latin typeface="Helvetica" pitchFamily="34" charset="0"/>
              </a:rPr>
              <a:t>MICE </a:t>
            </a:r>
            <a:r>
              <a:rPr lang="en-GB" sz="2400" b="1" dirty="0" smtClean="0">
                <a:latin typeface="Helvetica" pitchFamily="34" charset="0"/>
              </a:rPr>
              <a:t>– Muon Ionising Cooling </a:t>
            </a:r>
            <a:r>
              <a:rPr lang="en-GB" sz="2400" b="1" dirty="0" smtClean="0">
                <a:latin typeface="Helvetica" pitchFamily="34" charset="0"/>
              </a:rPr>
              <a:t>Experiment – Neutrino Factory</a:t>
            </a:r>
            <a:endParaRPr lang="en-GB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AVAILABILITIES</a:t>
            </a:r>
            <a:endParaRPr lang="en-GB" b="1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/>
          <a:lstStyle/>
          <a:p>
            <a:pPr>
              <a:buNone/>
            </a:pPr>
            <a:endParaRPr lang="en-GB" sz="1600" b="1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b="1" dirty="0" smtClean="0">
                <a:latin typeface="Helvetica" pitchFamily="34" charset="0"/>
                <a:cs typeface="Times New Roman" pitchFamily="18" charset="0"/>
              </a:rPr>
              <a:t>Defined as: </a:t>
            </a:r>
          </a:p>
          <a:p>
            <a:pPr>
              <a:buNone/>
            </a:pPr>
            <a:r>
              <a:rPr lang="en-GB" sz="2800" b="1" dirty="0" smtClean="0">
                <a:latin typeface="Helvetica" pitchFamily="34" charset="0"/>
                <a:cs typeface="Times New Roman" pitchFamily="18" charset="0"/>
              </a:rPr>
              <a:t>Beam pulses delivered/Beam pulses scheduled</a:t>
            </a:r>
          </a:p>
          <a:p>
            <a:pPr>
              <a:buNone/>
            </a:pPr>
            <a:endParaRPr lang="en-GB" sz="1600" b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FY 2007/08		80.1%	</a:t>
            </a:r>
          </a:p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FY 2008/09		81.3%</a:t>
            </a:r>
          </a:p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FY 2009/10		77.5%</a:t>
            </a:r>
          </a:p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FY 2010/11		76.1%</a:t>
            </a:r>
          </a:p>
          <a:p>
            <a:r>
              <a:rPr lang="en-GB" b="1" dirty="0" smtClean="0">
                <a:latin typeface="Helvetica" pitchFamily="34" charset="0"/>
                <a:cs typeface="Times New Roman" pitchFamily="18" charset="0"/>
              </a:rPr>
              <a:t>FY 2011/12		82.7%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Helvetica" pitchFamily="34" charset="0"/>
              </a:rPr>
              <a:t>OPERATIONAL ISSUES</a:t>
            </a:r>
            <a:endParaRPr lang="en-GB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r>
              <a:rPr lang="en-GB" sz="2400" b="1" dirty="0" smtClean="0">
                <a:latin typeface="Helvetica" pitchFamily="34" charset="0"/>
              </a:rPr>
              <a:t>Power </a:t>
            </a:r>
            <a:r>
              <a:rPr lang="en-GB" sz="2400" b="1" dirty="0" smtClean="0">
                <a:latin typeface="Helvetica" pitchFamily="34" charset="0"/>
              </a:rPr>
              <a:t>loss – Substations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Water </a:t>
            </a:r>
            <a:r>
              <a:rPr lang="en-GB" sz="2400" b="1" dirty="0" smtClean="0">
                <a:latin typeface="Helvetica" pitchFamily="34" charset="0"/>
              </a:rPr>
              <a:t>Plant – Low flows, blockages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Vacuum </a:t>
            </a:r>
            <a:r>
              <a:rPr lang="en-GB" sz="2400" b="1" dirty="0" smtClean="0">
                <a:latin typeface="Helvetica" pitchFamily="34" charset="0"/>
              </a:rPr>
              <a:t>Plant – O-rings, gate valves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Obsolete </a:t>
            </a:r>
            <a:r>
              <a:rPr lang="en-GB" sz="2400" b="1" dirty="0" smtClean="0">
                <a:latin typeface="Helvetica" pitchFamily="34" charset="0"/>
              </a:rPr>
              <a:t>equipment – </a:t>
            </a:r>
            <a:r>
              <a:rPr lang="en-GB" sz="2400" b="1" dirty="0" err="1" smtClean="0">
                <a:latin typeface="Helvetica" pitchFamily="34" charset="0"/>
              </a:rPr>
              <a:t>Psu’s</a:t>
            </a:r>
            <a:r>
              <a:rPr lang="en-GB" sz="2400" b="1" dirty="0" smtClean="0">
                <a:latin typeface="Helvetica" pitchFamily="34" charset="0"/>
              </a:rPr>
              <a:t>, magnets, choke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Single point </a:t>
            </a:r>
            <a:r>
              <a:rPr lang="en-GB" sz="2400" b="1" dirty="0" smtClean="0">
                <a:latin typeface="Helvetica" pitchFamily="34" charset="0"/>
              </a:rPr>
              <a:t>failures – Tank 4, Vacuum personnel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High </a:t>
            </a:r>
            <a:r>
              <a:rPr lang="en-GB" sz="2400" b="1" dirty="0" smtClean="0">
                <a:latin typeface="Helvetica" pitchFamily="34" charset="0"/>
              </a:rPr>
              <a:t>ambient </a:t>
            </a:r>
            <a:r>
              <a:rPr lang="en-GB" sz="2400" b="1" dirty="0" smtClean="0">
                <a:latin typeface="Helvetica" pitchFamily="34" charset="0"/>
              </a:rPr>
              <a:t>temperatures (relatively speaking</a:t>
            </a:r>
            <a:r>
              <a:rPr lang="en-GB" sz="2400" b="1" dirty="0" smtClean="0">
                <a:latin typeface="Helvetica" pitchFamily="34" charset="0"/>
              </a:rPr>
              <a:t>) -insufficient water coolant capacity, use of fans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On Call </a:t>
            </a:r>
            <a:r>
              <a:rPr lang="en-GB" sz="2400" b="1" dirty="0" smtClean="0">
                <a:latin typeface="Helvetica" pitchFamily="34" charset="0"/>
              </a:rPr>
              <a:t>personnel – insufficient people to cover </a:t>
            </a:r>
            <a:endParaRPr lang="en-GB" sz="2400" b="1" dirty="0" smtClean="0">
              <a:latin typeface="Helvetica" pitchFamily="34" charset="0"/>
            </a:endParaRPr>
          </a:p>
          <a:p>
            <a:r>
              <a:rPr lang="en-GB" sz="2400" b="1" dirty="0" smtClean="0">
                <a:latin typeface="Helvetica" pitchFamily="34" charset="0"/>
              </a:rPr>
              <a:t>Recruitment &amp; </a:t>
            </a:r>
            <a:r>
              <a:rPr lang="en-GB" sz="2400" b="1" dirty="0" smtClean="0">
                <a:latin typeface="Helvetica" pitchFamily="34" charset="0"/>
              </a:rPr>
              <a:t>Retention – retention payments made &amp; now recruitment payments to get right people </a:t>
            </a:r>
            <a:endParaRPr lang="en-GB" sz="2400" b="1" dirty="0" smtClean="0">
              <a:latin typeface="Helvetica" pitchFamily="34" charset="0"/>
            </a:endParaRPr>
          </a:p>
          <a:p>
            <a:pPr>
              <a:buNone/>
            </a:pPr>
            <a:endParaRPr lang="en-GB" sz="20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POSSIBLE ISIS UPGRADES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 smtClean="0"/>
              <a:t>Phase 3 Target Station 2 instruments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/>
              <a:t>Replacement/partial replacement of Linac (same energy)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/>
              <a:t>180MeV Linac &amp; Ring Injection System (≤ 0.5MW)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/>
              <a:t>3 GeV RCS for beam power of ~1 MW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/>
              <a:t>Further upgrade to accumulate and accelerate beam from a 0.4 – 0.8 GeV linac for 2 – 5 MW beams.</a:t>
            </a:r>
          </a:p>
          <a:p>
            <a:endParaRPr lang="en-GB" sz="20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b="1" dirty="0" smtClean="0"/>
              <a:t>Thank you for listening</a:t>
            </a:r>
          </a:p>
          <a:p>
            <a:pPr algn="ctr">
              <a:buNone/>
            </a:pPr>
            <a:endParaRPr lang="en-GB" sz="4000" b="1" dirty="0" smtClean="0"/>
          </a:p>
          <a:p>
            <a:pPr algn="ctr">
              <a:buNone/>
            </a:pPr>
            <a:r>
              <a:rPr lang="en-GB" sz="8000" b="1" dirty="0" smtClean="0"/>
              <a:t>Questions?</a:t>
            </a:r>
            <a:endParaRPr lang="en-GB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01608" cy="1152128"/>
          </a:xfrm>
        </p:spPr>
        <p:txBody>
          <a:bodyPr/>
          <a:lstStyle/>
          <a:p>
            <a:r>
              <a:rPr lang="en-GB" sz="6000" b="1" dirty="0" smtClean="0">
                <a:latin typeface="Helvetica" pitchFamily="34" charset="0"/>
                <a:cs typeface="Helvetica" pitchFamily="34" charset="0"/>
              </a:rPr>
              <a:t>ISIS</a:t>
            </a:r>
            <a:br>
              <a:rPr lang="en-GB" sz="6000" b="1" dirty="0" smtClean="0">
                <a:latin typeface="Helvetica" pitchFamily="34" charset="0"/>
                <a:cs typeface="Helvetica" pitchFamily="34" charset="0"/>
              </a:rPr>
            </a:br>
            <a:endParaRPr lang="en-US" sz="60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</a:rPr>
              <a:t>ISIS not an acronym – </a:t>
            </a:r>
            <a:r>
              <a:rPr lang="en-GB" sz="2400" b="1" dirty="0" smtClean="0">
                <a:latin typeface="Helvetica" pitchFamily="34" charset="0"/>
              </a:rPr>
              <a:t>Margaret </a:t>
            </a:r>
            <a:r>
              <a:rPr lang="en-GB" sz="2400" b="1" dirty="0" smtClean="0">
                <a:latin typeface="Helvetica" pitchFamily="34" charset="0"/>
              </a:rPr>
              <a:t>Thatcher </a:t>
            </a:r>
            <a:r>
              <a:rPr lang="en-GB" sz="2400" b="1" dirty="0" smtClean="0">
                <a:latin typeface="Helvetica" pitchFamily="34" charset="0"/>
              </a:rPr>
              <a:t>1985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</a:rPr>
              <a:t>First spallation neutron source to run 2 targets</a:t>
            </a:r>
            <a:endParaRPr lang="en-GB" sz="2400" b="1" dirty="0" smtClean="0">
              <a:latin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  <a:cs typeface="Helvetica" pitchFamily="34" charset="0"/>
              </a:rPr>
              <a:t>Pulsed Neutron &amp; </a:t>
            </a:r>
            <a:r>
              <a:rPr lang="en-GB" sz="2400" b="1" dirty="0" err="1" smtClean="0">
                <a:latin typeface="Helvetica" pitchFamily="34" charset="0"/>
                <a:cs typeface="Helvetica" pitchFamily="34" charset="0"/>
              </a:rPr>
              <a:t>Muon</a:t>
            </a:r>
            <a:r>
              <a:rPr lang="en-GB" sz="2400" b="1" dirty="0" smtClean="0">
                <a:latin typeface="Helvetica" pitchFamily="34" charset="0"/>
                <a:cs typeface="Helvetica" pitchFamily="34" charset="0"/>
              </a:rPr>
              <a:t> Source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  <a:cs typeface="Helvetica" pitchFamily="34" charset="0"/>
              </a:rPr>
              <a:t>World leading research centre for physical &amp; life </a:t>
            </a:r>
            <a:r>
              <a:rPr lang="en-GB" sz="2400" b="1" dirty="0" smtClean="0">
                <a:latin typeface="Helvetica" pitchFamily="34" charset="0"/>
                <a:cs typeface="Helvetica" pitchFamily="34" charset="0"/>
              </a:rPr>
              <a:t>sciences – Physics, chemistry, Biology, Engineering, materials science</a:t>
            </a:r>
            <a:endParaRPr lang="en-GB" sz="2400" b="1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</a:rPr>
              <a:t>1984 (Dec) – First Beam to Target Station 1 (18 ports)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</a:rPr>
              <a:t>2008 (Aug) – First Neutrons from TS2 (18 ports)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</a:rPr>
              <a:t>52m Diameter Rapid Cycling Synchrotron (RCS)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</a:rPr>
              <a:t>200µA        300µA with 2</a:t>
            </a:r>
            <a:r>
              <a:rPr lang="en-GB" sz="2400" b="1" baseline="30000" dirty="0" smtClean="0">
                <a:latin typeface="Helvetica" pitchFamily="34" charset="0"/>
              </a:rPr>
              <a:t>nd</a:t>
            </a:r>
            <a:r>
              <a:rPr lang="en-GB" sz="2400" b="1" dirty="0" smtClean="0">
                <a:latin typeface="Helvetica" pitchFamily="34" charset="0"/>
              </a:rPr>
              <a:t> Harmonic RF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</a:rPr>
              <a:t>£145M 2</a:t>
            </a:r>
            <a:r>
              <a:rPr lang="en-GB" sz="2400" b="1" baseline="30000" dirty="0" smtClean="0">
                <a:latin typeface="Helvetica" pitchFamily="34" charset="0"/>
              </a:rPr>
              <a:t>nd</a:t>
            </a:r>
            <a:r>
              <a:rPr lang="en-GB" sz="2400" b="1" dirty="0" smtClean="0">
                <a:latin typeface="Helvetica" pitchFamily="34" charset="0"/>
              </a:rPr>
              <a:t> Target Station</a:t>
            </a:r>
          </a:p>
          <a:p>
            <a:pPr>
              <a:buNone/>
            </a:pPr>
            <a:endParaRPr lang="en-US" sz="2400" b="1" dirty="0" smtClean="0">
              <a:latin typeface="Helvetica" pitchFamily="34" charset="0"/>
            </a:endParaRPr>
          </a:p>
          <a:p>
            <a:endParaRPr lang="en-GB" sz="2800" b="1" dirty="0" smtClean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pPr>
              <a:buNone/>
            </a:pP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2051720" y="5517232"/>
            <a:ext cx="216024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92696"/>
            <a:ext cx="7772400" cy="1440160"/>
          </a:xfrm>
        </p:spPr>
        <p:txBody>
          <a:bodyPr/>
          <a:lstStyle/>
          <a:p>
            <a:r>
              <a:rPr lang="en-US" sz="6000" b="1" dirty="0" smtClean="0">
                <a:latin typeface="Helvetica" pitchFamily="34" charset="0"/>
              </a:rPr>
              <a:t>ISIS</a:t>
            </a:r>
            <a:r>
              <a:rPr lang="en-US" dirty="0" smtClean="0">
                <a:latin typeface="Helvetica" pitchFamily="34" charset="0"/>
              </a:rPr>
              <a:t/>
            </a:r>
            <a:br>
              <a:rPr lang="en-US" dirty="0" smtClean="0">
                <a:latin typeface="Helvetica" pitchFamily="34" charset="0"/>
              </a:rPr>
            </a:br>
            <a:r>
              <a:rPr lang="en-US" sz="2800" b="1" u="sng" dirty="0" smtClean="0">
                <a:latin typeface="Helvetica" pitchFamily="34" charset="0"/>
              </a:rPr>
              <a:t>Main Components</a:t>
            </a:r>
            <a:r>
              <a:rPr lang="en-US" sz="3200" b="1" dirty="0" smtClean="0">
                <a:latin typeface="Helvetica" pitchFamily="34" charset="0"/>
              </a:rPr>
              <a:t/>
            </a:r>
            <a:br>
              <a:rPr lang="en-US" sz="3200" b="1" dirty="0" smtClean="0">
                <a:latin typeface="Helvetica" pitchFamily="34" charset="0"/>
              </a:rPr>
            </a:br>
            <a:endParaRPr lang="en-US" sz="3200" b="1" dirty="0">
              <a:latin typeface="Helvetic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280920" cy="381642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latin typeface="Helvetica" pitchFamily="34" charset="0"/>
              </a:rPr>
              <a:t>Pre-Injector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</a:rPr>
              <a:t> Linac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</a:rPr>
              <a:t> Synchrotron – 10 section 800 </a:t>
            </a:r>
            <a:r>
              <a:rPr lang="en-US" sz="2400" b="1" dirty="0" err="1" smtClean="0">
                <a:latin typeface="Helvetica" pitchFamily="34" charset="0"/>
              </a:rPr>
              <a:t>MeV</a:t>
            </a:r>
            <a:r>
              <a:rPr lang="en-US" sz="2400" b="1" dirty="0" smtClean="0">
                <a:latin typeface="Helvetica" pitchFamily="34" charset="0"/>
              </a:rPr>
              <a:t> Protons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</a:rPr>
              <a:t> Extracted Proton Beamline 1 &amp; EPB2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</a:rPr>
              <a:t> 2 Target </a:t>
            </a:r>
            <a:r>
              <a:rPr lang="en-GB" sz="2400" b="1" dirty="0" smtClean="0">
                <a:latin typeface="Helvetica" pitchFamily="34" charset="0"/>
              </a:rPr>
              <a:t>Stations (TS-1 &amp; TS-2)</a:t>
            </a:r>
            <a:endParaRPr lang="en-US" sz="2400" b="1" dirty="0" smtClean="0">
              <a:latin typeface="Helvetic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b="1" dirty="0" smtClean="0">
                <a:latin typeface="Helvetica" pitchFamily="34" charset="0"/>
              </a:rPr>
              <a:t> Intermediate Target – 7 </a:t>
            </a:r>
            <a:r>
              <a:rPr lang="en-GB" sz="2400" b="1" dirty="0" err="1" smtClean="0">
                <a:latin typeface="Helvetica" pitchFamily="34" charset="0"/>
              </a:rPr>
              <a:t>Muon</a:t>
            </a:r>
            <a:r>
              <a:rPr lang="en-GB" sz="2400" b="1" dirty="0" smtClean="0">
                <a:latin typeface="Helvetica" pitchFamily="34" charset="0"/>
              </a:rPr>
              <a:t> </a:t>
            </a:r>
            <a:r>
              <a:rPr lang="en-GB" sz="2400" b="1" dirty="0" err="1" smtClean="0">
                <a:latin typeface="Helvetica" pitchFamily="34" charset="0"/>
              </a:rPr>
              <a:t>beamlines</a:t>
            </a:r>
            <a:r>
              <a:rPr lang="en-GB" sz="2400" b="1" dirty="0" smtClean="0">
                <a:latin typeface="Helvetica" pitchFamily="34" charset="0"/>
              </a:rPr>
              <a:t> (4 RIKEN)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</a:rPr>
              <a:t>H</a:t>
            </a:r>
            <a:r>
              <a:rPr lang="en-US" sz="20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</a:rPr>
              <a:t>-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</a:rPr>
              <a:t> Ions      -35keV      RFQ/665keV       Linac/70MeV     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</a:rPr>
              <a:t>Foil/Protons      Synchrotron/800MeV        EPB’s      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</a:rPr>
              <a:t>TS1 (160kW, 40Hz)/TS2 (40kW, 10Hz) Neutrons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475656" y="479715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2699792" y="479715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572000" y="479715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588224" y="479715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123728" y="515719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5148064" y="515719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6372200" y="515719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en-GB" b="1" dirty="0" smtClean="0">
                <a:latin typeface="Helvetica" pitchFamily="34" charset="0"/>
              </a:rPr>
              <a:t>FUNDING</a:t>
            </a:r>
            <a:endParaRPr lang="en-GB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/>
          <a:lstStyle/>
          <a:p>
            <a:pPr algn="ctr">
              <a:buNone/>
            </a:pPr>
            <a:r>
              <a:rPr lang="en-GB" sz="2400" b="1" dirty="0" smtClean="0">
                <a:latin typeface="Helvetica" pitchFamily="34" charset="0"/>
              </a:rPr>
              <a:t>HM Government</a:t>
            </a:r>
          </a:p>
          <a:p>
            <a:pPr algn="ctr">
              <a:buNone/>
            </a:pPr>
            <a:endParaRPr lang="en-GB" sz="2000" b="1" dirty="0" smtClean="0">
              <a:latin typeface="Helvetica" pitchFamily="34" charset="0"/>
            </a:endParaRPr>
          </a:p>
          <a:p>
            <a:pPr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Helvetica" pitchFamily="34" charset="0"/>
              </a:rPr>
              <a:t>Dept. Of Business Innovation &amp; Skills</a:t>
            </a:r>
          </a:p>
          <a:p>
            <a:pPr algn="ctr">
              <a:lnSpc>
                <a:spcPts val="2800"/>
              </a:lnSpc>
              <a:spcBef>
                <a:spcPts val="0"/>
              </a:spcBef>
              <a:buNone/>
            </a:pPr>
            <a:endParaRPr lang="en-GB" sz="2000" b="1" dirty="0" smtClean="0">
              <a:latin typeface="Helvetica" pitchFamily="34" charset="0"/>
            </a:endParaRPr>
          </a:p>
          <a:p>
            <a:pPr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Helvetica" pitchFamily="34" charset="0"/>
              </a:rPr>
              <a:t>Research Councils UK</a:t>
            </a:r>
          </a:p>
          <a:p>
            <a:pPr algn="ctr">
              <a:buNone/>
            </a:pPr>
            <a:endParaRPr lang="en-GB" sz="2000" b="1" dirty="0" smtClean="0">
              <a:latin typeface="Helvetic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400" b="1" dirty="0" smtClean="0">
                <a:latin typeface="Helvetica" pitchFamily="34" charset="0"/>
              </a:rPr>
              <a:t>	Science &amp;Technology Facilities Council	</a:t>
            </a:r>
          </a:p>
          <a:p>
            <a:pPr algn="ctr">
              <a:buNone/>
            </a:pPr>
            <a:r>
              <a:rPr lang="en-GB" sz="2000" b="1" dirty="0" smtClean="0">
                <a:latin typeface="Helvetica" pitchFamily="34" charset="0"/>
              </a:rPr>
              <a:t>			 				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400" b="1" dirty="0" smtClean="0">
                <a:latin typeface="Helvetica" pitchFamily="34" charset="0"/>
              </a:rPr>
              <a:t>	RUTHERFORD APPLETON LABS</a:t>
            </a:r>
          </a:p>
          <a:p>
            <a:pPr algn="ctr">
              <a:buNone/>
            </a:pPr>
            <a:endParaRPr lang="en-GB" sz="2000" b="1" dirty="0" smtClean="0">
              <a:latin typeface="Helvetic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400" b="1" dirty="0" smtClean="0">
                <a:latin typeface="Helvetica" pitchFamily="34" charset="0"/>
              </a:rPr>
              <a:t>ISIS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400" b="1" dirty="0" smtClean="0">
                <a:latin typeface="Helvetica" pitchFamily="34" charset="0"/>
              </a:rPr>
              <a:t>£30M Resource</a:t>
            </a:r>
          </a:p>
          <a:p>
            <a:pPr algn="ctr">
              <a:buNone/>
            </a:pPr>
            <a:r>
              <a:rPr lang="en-GB" sz="2400" b="1" dirty="0" smtClean="0">
                <a:latin typeface="Helvetica" pitchFamily="34" charset="0"/>
              </a:rPr>
              <a:t>		</a:t>
            </a:r>
            <a:r>
              <a:rPr lang="en-GB" sz="2400" b="1" dirty="0" smtClean="0">
                <a:latin typeface="Helvetica" pitchFamily="34" charset="0"/>
              </a:rPr>
              <a:t>&lt;£50M including collaborations</a:t>
            </a:r>
            <a:r>
              <a:rPr lang="en-GB" sz="2400" b="1" dirty="0" smtClean="0">
                <a:latin typeface="Helvetica" pitchFamily="34" charset="0"/>
              </a:rPr>
              <a:t>		</a:t>
            </a:r>
            <a:endParaRPr lang="en-GB" sz="2400" dirty="0" smtClean="0">
              <a:latin typeface="Helvetic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27984" y="11967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427984" y="19168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427984" y="263691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427984" y="335699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27984" y="41490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836613" y="6165850"/>
            <a:ext cx="747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Rutherford Appleton Laboratory, looking north-east</a:t>
            </a:r>
          </a:p>
        </p:txBody>
      </p:sp>
      <p:pic>
        <p:nvPicPr>
          <p:cNvPr id="10243" name="Picture 9" descr="campusaerialviewoct06_06EC3819_lower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88913"/>
            <a:ext cx="8713788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10"/>
          <p:cNvSpPr>
            <a:spLocks noChangeArrowheads="1"/>
          </p:cNvSpPr>
          <p:nvPr/>
        </p:nvSpPr>
        <p:spPr bwMode="auto">
          <a:xfrm>
            <a:off x="323850" y="2565400"/>
            <a:ext cx="6264275" cy="2232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4643438" y="4005263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96717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27784" y="476672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</a:rPr>
              <a:t>70 MeV H</a:t>
            </a:r>
            <a:r>
              <a:rPr lang="en-GB" sz="2000" b="1" baseline="30000" dirty="0">
                <a:solidFill>
                  <a:srgbClr val="FF0000"/>
                </a:solidFill>
              </a:rPr>
              <a:t>–</a:t>
            </a:r>
            <a:r>
              <a:rPr lang="en-GB" sz="2000" dirty="0">
                <a:solidFill>
                  <a:srgbClr val="FF0000"/>
                </a:solidFill>
              </a:rPr>
              <a:t> linac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20272" y="1196752"/>
            <a:ext cx="1655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CC6600"/>
                </a:solidFill>
              </a:rPr>
              <a:t>800 MeV proton </a:t>
            </a:r>
            <a:r>
              <a:rPr lang="en-GB" sz="2000" dirty="0" smtClean="0">
                <a:solidFill>
                  <a:srgbClr val="CC6600"/>
                </a:solidFill>
              </a:rPr>
              <a:t>synchrotron</a:t>
            </a:r>
            <a:endParaRPr lang="en-GB" sz="2000" dirty="0">
              <a:solidFill>
                <a:srgbClr val="CC66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3608" y="2276872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</a:rPr>
              <a:t>TS-1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1880" y="5805264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2"/>
                </a:solidFill>
              </a:rPr>
              <a:t>TS-2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Helvetica" pitchFamily="34" charset="0"/>
              </a:rPr>
              <a:t>ISIS</a:t>
            </a:r>
            <a:endParaRPr lang="en-GB" sz="4800" b="1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548680"/>
            <a:ext cx="7704856" cy="5832648"/>
            <a:chOff x="3347864" y="928624"/>
            <a:chExt cx="5796136" cy="4588608"/>
          </a:xfrm>
        </p:grpSpPr>
        <p:pic>
          <p:nvPicPr>
            <p:cNvPr id="3" name="Picture 2" descr="10EC2224 ISIS aerial view.tif"/>
            <p:cNvPicPr>
              <a:picLocks noChangeAspect="1"/>
            </p:cNvPicPr>
            <p:nvPr/>
          </p:nvPicPr>
          <p:blipFill>
            <a:blip r:embed="rId3" cstate="print"/>
            <a:srcRect l="13776" t="14430" r="29525" b="17987"/>
            <a:stretch>
              <a:fillRect/>
            </a:stretch>
          </p:blipFill>
          <p:spPr>
            <a:xfrm>
              <a:off x="3347864" y="928624"/>
              <a:ext cx="5796136" cy="4588608"/>
            </a:xfrm>
            <a:prstGeom prst="rect">
              <a:avLst/>
            </a:prstGeom>
          </p:spPr>
        </p:pic>
        <p:pic>
          <p:nvPicPr>
            <p:cNvPr id="4" name="Picture 3" descr="isisincludingts2rotate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3102133">
              <a:off x="4645788" y="1124076"/>
              <a:ext cx="3070620" cy="406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Helvetica" pitchFamily="34" charset="0"/>
              </a:rPr>
              <a:t>MACHINE OPERATIONS</a:t>
            </a:r>
            <a:endParaRPr lang="en-GB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48472"/>
          </a:xfrm>
        </p:spPr>
        <p:txBody>
          <a:bodyPr/>
          <a:lstStyle/>
          <a:p>
            <a:r>
              <a:rPr lang="en-GB" sz="2400" b="1" dirty="0" smtClean="0">
                <a:latin typeface="Helvetica" pitchFamily="34" charset="0"/>
              </a:rPr>
              <a:t>Funded for 160 days operation per year</a:t>
            </a:r>
          </a:p>
          <a:p>
            <a:r>
              <a:rPr lang="en-GB" sz="2400" b="1" dirty="0" smtClean="0">
                <a:latin typeface="Helvetica" pitchFamily="34" charset="0"/>
              </a:rPr>
              <a:t>24/7 during scheduled cycles</a:t>
            </a:r>
          </a:p>
          <a:p>
            <a:r>
              <a:rPr lang="en-GB" sz="2400" b="1" dirty="0" smtClean="0">
                <a:latin typeface="Helvetica" pitchFamily="34" charset="0"/>
              </a:rPr>
              <a:t>Shutdowns (maintenance) - 1 to 6 weeks</a:t>
            </a:r>
          </a:p>
          <a:p>
            <a:r>
              <a:rPr lang="en-GB" sz="2400" b="1" dirty="0" smtClean="0">
                <a:latin typeface="Helvetica" pitchFamily="34" charset="0"/>
              </a:rPr>
              <a:t>2 Machine Physics periods per cycle</a:t>
            </a:r>
          </a:p>
          <a:p>
            <a:r>
              <a:rPr lang="en-GB" sz="2400" b="1" dirty="0" smtClean="0">
                <a:latin typeface="Helvetica" pitchFamily="34" charset="0"/>
              </a:rPr>
              <a:t>1 day for beam line permits</a:t>
            </a:r>
          </a:p>
          <a:p>
            <a:r>
              <a:rPr lang="en-GB" sz="2400" b="1" dirty="0" smtClean="0">
                <a:latin typeface="Helvetica" pitchFamily="34" charset="0"/>
              </a:rPr>
              <a:t>24 hour mid cycle maintenance period</a:t>
            </a:r>
          </a:p>
          <a:p>
            <a:r>
              <a:rPr lang="en-GB" sz="2400" b="1" dirty="0" smtClean="0">
                <a:latin typeface="Helvetica" pitchFamily="34" charset="0"/>
              </a:rPr>
              <a:t>350 staff, 120 Accelerator technicians and </a:t>
            </a:r>
            <a:r>
              <a:rPr lang="en-GB" sz="2400" b="1" dirty="0" smtClean="0">
                <a:latin typeface="Helvetica" pitchFamily="34" charset="0"/>
              </a:rPr>
              <a:t>engineers, instrument  support, health physics</a:t>
            </a:r>
          </a:p>
          <a:p>
            <a:r>
              <a:rPr lang="en-GB" sz="2400" b="1" dirty="0" smtClean="0">
                <a:latin typeface="Helvetica" pitchFamily="34" charset="0"/>
              </a:rPr>
              <a:t>Shift Staff perform 1</a:t>
            </a:r>
            <a:r>
              <a:rPr lang="en-GB" sz="2400" b="1" baseline="30000" dirty="0" smtClean="0">
                <a:latin typeface="Helvetica" pitchFamily="34" charset="0"/>
              </a:rPr>
              <a:t>st</a:t>
            </a:r>
            <a:r>
              <a:rPr lang="en-GB" sz="2400" b="1" dirty="0" smtClean="0">
                <a:latin typeface="Helvetica" pitchFamily="34" charset="0"/>
              </a:rPr>
              <a:t> line diagnostics</a:t>
            </a:r>
          </a:p>
          <a:p>
            <a:r>
              <a:rPr lang="en-GB" sz="2400" b="1" dirty="0" smtClean="0">
                <a:latin typeface="Helvetica" pitchFamily="34" charset="0"/>
              </a:rPr>
              <a:t>On Call Expertise </a:t>
            </a:r>
            <a:endParaRPr lang="en-GB" sz="2400" b="1" dirty="0" smtClean="0">
              <a:latin typeface="Helvetica" pitchFamily="34" charset="0"/>
            </a:endParaRPr>
          </a:p>
          <a:p>
            <a:pPr>
              <a:buNone/>
            </a:pPr>
            <a:endParaRPr lang="en-GB" sz="24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Helvetica" pitchFamily="34" charset="0"/>
              </a:rPr>
              <a:t>SHIFT DETAILS</a:t>
            </a:r>
            <a:endParaRPr lang="en-GB" b="1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/>
          <a:lstStyle/>
          <a:p>
            <a:endParaRPr lang="en-GB" sz="1600" dirty="0" smtClean="0">
              <a:latin typeface="Helvetica" pitchFamily="34" charset="0"/>
            </a:endParaRPr>
          </a:p>
          <a:p>
            <a:r>
              <a:rPr lang="en-GB" b="1" dirty="0" smtClean="0">
                <a:latin typeface="Helvetica" pitchFamily="34" charset="0"/>
              </a:rPr>
              <a:t>5 Teams of 4</a:t>
            </a:r>
          </a:p>
          <a:p>
            <a:r>
              <a:rPr lang="en-GB" b="1" dirty="0" smtClean="0">
                <a:latin typeface="Helvetica" pitchFamily="34" charset="0"/>
              </a:rPr>
              <a:t>24/7 Operation</a:t>
            </a:r>
          </a:p>
          <a:p>
            <a:r>
              <a:rPr lang="en-GB" b="1" dirty="0" smtClean="0">
                <a:latin typeface="Helvetica" pitchFamily="34" charset="0"/>
              </a:rPr>
              <a:t>5 week shift </a:t>
            </a:r>
            <a:r>
              <a:rPr lang="en-GB" b="1" dirty="0" smtClean="0">
                <a:latin typeface="Helvetica" pitchFamily="34" charset="0"/>
              </a:rPr>
              <a:t>cycles - MAN</a:t>
            </a:r>
            <a:endParaRPr lang="en-GB" b="1" dirty="0" smtClean="0">
              <a:latin typeface="Helvetica" pitchFamily="34" charset="0"/>
            </a:endParaRPr>
          </a:p>
          <a:p>
            <a:r>
              <a:rPr lang="en-GB" b="1" dirty="0" smtClean="0">
                <a:latin typeface="Helvetica" pitchFamily="34" charset="0"/>
              </a:rPr>
              <a:t>8 hour weekday shifts</a:t>
            </a:r>
          </a:p>
          <a:p>
            <a:r>
              <a:rPr lang="en-GB" b="1" dirty="0" smtClean="0">
                <a:latin typeface="Helvetica" pitchFamily="34" charset="0"/>
              </a:rPr>
              <a:t>12 hour weekends</a:t>
            </a:r>
          </a:p>
          <a:p>
            <a:r>
              <a:rPr lang="en-GB" b="1" dirty="0" smtClean="0">
                <a:latin typeface="Helvetica" pitchFamily="34" charset="0"/>
              </a:rPr>
              <a:t>Standby </a:t>
            </a:r>
            <a:r>
              <a:rPr lang="en-GB" b="1" dirty="0" smtClean="0">
                <a:latin typeface="Helvetica" pitchFamily="34" charset="0"/>
              </a:rPr>
              <a:t>week – partially paid</a:t>
            </a:r>
          </a:p>
          <a:p>
            <a:r>
              <a:rPr lang="en-GB" b="1" dirty="0" smtClean="0">
                <a:latin typeface="Helvetica" pitchFamily="34" charset="0"/>
              </a:rPr>
              <a:t>Rely on goodwill</a:t>
            </a:r>
            <a:endParaRPr lang="en-GB" b="1" dirty="0" smtClean="0">
              <a:latin typeface="Helvetica" pitchFamily="34" charset="0"/>
            </a:endParaRPr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588</Words>
  <Application>Microsoft Office PowerPoint</Application>
  <PresentationFormat>On-screen Show (4:3)</PresentationFormat>
  <Paragraphs>135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ISIS Small Bottom Banner</vt:lpstr>
      <vt:lpstr>ISIS Large Top Banner</vt:lpstr>
      <vt:lpstr>ISIS Small Top Banner</vt:lpstr>
      <vt:lpstr>ISIS Large Bottom Banner</vt:lpstr>
      <vt:lpstr>ISIS - brief overview</vt:lpstr>
      <vt:lpstr>ISIS </vt:lpstr>
      <vt:lpstr>ISIS Main Components </vt:lpstr>
      <vt:lpstr>FUNDING</vt:lpstr>
      <vt:lpstr>Slide 5</vt:lpstr>
      <vt:lpstr>Slide 6</vt:lpstr>
      <vt:lpstr>Slide 7</vt:lpstr>
      <vt:lpstr>MACHINE OPERATIONS</vt:lpstr>
      <vt:lpstr>SHIFT DETAILS</vt:lpstr>
      <vt:lpstr>GENERAL INFORMATION</vt:lpstr>
      <vt:lpstr>AVAILABILITIES</vt:lpstr>
      <vt:lpstr>OPERATIONAL ISSUES</vt:lpstr>
      <vt:lpstr>POSSIBLE ISIS UPGRADES</vt:lpstr>
      <vt:lpstr>Slide 14</vt:lpstr>
    </vt:vector>
  </TitlesOfParts>
  <Company>CCLRC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afs25</cp:lastModifiedBy>
  <cp:revision>382</cp:revision>
  <dcterms:created xsi:type="dcterms:W3CDTF">2007-08-10T08:53:48Z</dcterms:created>
  <dcterms:modified xsi:type="dcterms:W3CDTF">2012-08-08T07:16:49Z</dcterms:modified>
</cp:coreProperties>
</file>