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8" r:id="rId4"/>
    <p:sldId id="270" r:id="rId5"/>
    <p:sldId id="272" r:id="rId6"/>
    <p:sldId id="273" r:id="rId7"/>
    <p:sldId id="274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95803B03-A242-465A-A676-745811D0FEEB}" type="datetime1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7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ED0D8FA3-87B1-4746-9A6B-FCAA1B791A8C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9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4EA5A843-876A-437D-B2EC-ECFED273B513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8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5C428BC-F91D-47E5-8E5A-D6EBD8D2C65B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D113B67A-EBCB-42A6-952B-B3280F63381C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447F4229-45F2-4B95-9D2E-24060ACBD8F7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1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B032D890-8A22-41B4-AF8B-69C68B0D10C2}" type="datetime1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3F2D7CE9-0EBB-48B2-B542-AAAFF5851E75}" type="datetime1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4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359C4B10-92B2-4B66-BE82-080110E6FD55}" type="datetime1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EC0BEA51-6470-4C24-9F70-D124EAAF4758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1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7C02C86B-D41D-4924-BE15-6D319A718A2F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9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3"/>
            <a:ext cx="1097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C9F345-9D28-418F-9846-B675A711EE98}"/>
              </a:ext>
            </a:extLst>
          </p:cNvPr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7" r="1911" b="40546"/>
          <a:stretch/>
        </p:blipFill>
        <p:spPr>
          <a:xfrm>
            <a:off x="8043317" y="6358553"/>
            <a:ext cx="3600000" cy="449617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43224C-B9D8-46A9-B870-E2DB3435079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9600" y="6151361"/>
            <a:ext cx="1756957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6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25A057-DD52-4E2D-85CF-E1AFBDDF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6353"/>
            <a:ext cx="2844800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88E988-FB04-AB4E-BE5A-59F242AF7F7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37D3EB-216D-4F05-9DC1-008F1E0D4769}"/>
              </a:ext>
            </a:extLst>
          </p:cNvPr>
          <p:cNvSpPr txBox="1"/>
          <p:nvPr/>
        </p:nvSpPr>
        <p:spPr>
          <a:xfrm>
            <a:off x="1854069" y="520387"/>
            <a:ext cx="87157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Team Building Opportunities and Operator Retreats at the Canadian Light Source</a:t>
            </a:r>
            <a:endParaRPr kumimoji="0" lang="en-CA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ED6F3-7966-47AA-88CB-E35E5F457921}"/>
              </a:ext>
            </a:extLst>
          </p:cNvPr>
          <p:cNvSpPr txBox="1"/>
          <p:nvPr/>
        </p:nvSpPr>
        <p:spPr>
          <a:xfrm>
            <a:off x="1770927" y="2782669"/>
            <a:ext cx="6667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Presented by Grant Bilbrough, Operator Lead, on behalf of the Operator Group at the Canadian Light Source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E958C8-9D5C-4A3C-B2CF-A6B07B6E88CF}"/>
              </a:ext>
            </a:extLst>
          </p:cNvPr>
          <p:cNvSpPr txBox="1"/>
          <p:nvPr/>
        </p:nvSpPr>
        <p:spPr>
          <a:xfrm>
            <a:off x="6211937" y="5266481"/>
            <a:ext cx="522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Canadian Light Source sits 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Treaty 6 Territory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the traditional homeland of the Metis.</a:t>
            </a:r>
            <a:endParaRPr kumimoji="0" lang="en-CA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80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1237-C3C3-472A-A178-86568880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Background…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686A2-1A43-4038-AE03-6DEA7156A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Canadian Light Source is a 3</a:t>
            </a:r>
            <a:r>
              <a:rPr lang="en-US" baseline="30000" dirty="0"/>
              <a:t>rd</a:t>
            </a:r>
            <a:r>
              <a:rPr lang="en-US" dirty="0"/>
              <a:t> Generation Synchrotron located in Saskatoon, Canada</a:t>
            </a:r>
          </a:p>
          <a:p>
            <a:pPr lvl="1"/>
            <a:r>
              <a:rPr lang="en-US" dirty="0"/>
              <a:t>First light in 2004, first users in 2005</a:t>
            </a:r>
          </a:p>
          <a:p>
            <a:r>
              <a:rPr lang="en-US" dirty="0"/>
              <a:t>The group was created in the summer of 2019 </a:t>
            </a:r>
          </a:p>
          <a:p>
            <a:r>
              <a:rPr lang="en-US" dirty="0"/>
              <a:t>The Operator Group is 10 operators (Union) and 1 supervisor (non-Union)</a:t>
            </a:r>
          </a:p>
          <a:p>
            <a:r>
              <a:rPr lang="en-US" dirty="0"/>
              <a:t>Operators work 12-hour shifts and average 40 hours a week over a 5 week period</a:t>
            </a:r>
          </a:p>
          <a:p>
            <a:pPr lvl="1"/>
            <a:r>
              <a:rPr lang="en-US" dirty="0"/>
              <a:t>They might work as many as 48 hours or as little as 28 hours in a week</a:t>
            </a:r>
          </a:p>
          <a:p>
            <a:r>
              <a:rPr lang="en-US" dirty="0"/>
              <a:t>Operators work in teams of two </a:t>
            </a:r>
          </a:p>
          <a:p>
            <a:pPr lvl="1"/>
            <a:r>
              <a:rPr lang="en-US" dirty="0"/>
              <a:t>They have staggered start times – one team member starts at 7 o’clock and the other starts at 8 o’clock for their 12-hour shift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417BD-B56C-41E3-B498-0D96B1BA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27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35C9E-E831-42FA-9A1B-AF96D45E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to Overcome</a:t>
            </a:r>
            <a:endParaRPr lang="en-CA" sz="1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4862-EAFC-44D2-B089-DE492369C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244361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do you build a team out of a group of individuals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you get consistency within the team?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you make sure everyone knows how to do new tasks?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you know everyone is aligned when dealing with issues, projects, etc.?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BA3C0-6F56-4197-9467-260CFFC6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2CD8C-34AC-4487-9E77-3109F1E72DBA}"/>
              </a:ext>
            </a:extLst>
          </p:cNvPr>
          <p:cNvSpPr txBox="1"/>
          <p:nvPr/>
        </p:nvSpPr>
        <p:spPr>
          <a:xfrm>
            <a:off x="401256" y="4322924"/>
            <a:ext cx="11277600" cy="17543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H</a:t>
            </a:r>
            <a:r>
              <a:rPr lang="en-CA" sz="3600" dirty="0">
                <a:solidFill>
                  <a:srgbClr val="FF0000"/>
                </a:solidFill>
              </a:rPr>
              <a:t>ow do you define a </a:t>
            </a:r>
            <a:r>
              <a:rPr lang="en-CA" sz="3600" b="1" i="1" dirty="0">
                <a:solidFill>
                  <a:srgbClr val="FF0000"/>
                </a:solidFill>
              </a:rPr>
              <a:t>Culture</a:t>
            </a:r>
            <a:r>
              <a:rPr lang="en-CA" sz="3600" dirty="0">
                <a:solidFill>
                  <a:srgbClr val="FF0000"/>
                </a:solidFill>
              </a:rPr>
              <a:t> when you don’t have an opportunity to have people share their common </a:t>
            </a:r>
            <a:r>
              <a:rPr lang="en-CA" sz="3600" b="1" i="1" dirty="0">
                <a:solidFill>
                  <a:srgbClr val="FF0000"/>
                </a:solidFill>
              </a:rPr>
              <a:t>Behaviour</a:t>
            </a:r>
            <a:r>
              <a:rPr lang="en-CA" sz="3600" dirty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2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228FC-AC63-4E9E-AA57-4D6BF5DA2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 – Operator Retreats!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CCE54-7FED-4F4A-B64E-06E0935B5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Bring the entire team together to share those common experiences</a:t>
            </a:r>
          </a:p>
          <a:p>
            <a:r>
              <a:rPr lang="en-US" dirty="0"/>
              <a:t>Use it as a time to train so there is common understanding</a:t>
            </a:r>
          </a:p>
          <a:p>
            <a:r>
              <a:rPr lang="en-US" dirty="0"/>
              <a:t>Meet with people in other departments to foster communications</a:t>
            </a:r>
          </a:p>
          <a:p>
            <a:r>
              <a:rPr lang="en-US" dirty="0"/>
              <a:t>Make an event out of it so that it is memorable</a:t>
            </a:r>
          </a:p>
          <a:p>
            <a:pPr lvl="1"/>
            <a:r>
              <a:rPr lang="en-US" dirty="0"/>
              <a:t>Eventually it’ll become a “destination event”</a:t>
            </a:r>
          </a:p>
          <a:p>
            <a:pPr lvl="1"/>
            <a:r>
              <a:rPr lang="en-US" dirty="0"/>
              <a:t>After a time you will start to hear, “</a:t>
            </a:r>
            <a:r>
              <a:rPr lang="en-US" b="1" i="1" dirty="0"/>
              <a:t>We should do this at our next retreat.</a:t>
            </a:r>
            <a:r>
              <a:rPr lang="en-US" dirty="0"/>
              <a:t>”</a:t>
            </a:r>
          </a:p>
          <a:p>
            <a:endParaRPr lang="en-US" sz="1600" dirty="0"/>
          </a:p>
          <a:p>
            <a:r>
              <a:rPr lang="en-US" sz="4000" b="1" dirty="0"/>
              <a:t>Operator Retreats are born!!</a:t>
            </a:r>
            <a:endParaRPr lang="en-CA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F1976-823E-4FFF-B33C-D96FEAE7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01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BF1E-1EDF-4165-AC59-1C4D96F54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09367" cy="1143000"/>
          </a:xfrm>
        </p:spPr>
        <p:txBody>
          <a:bodyPr/>
          <a:lstStyle/>
          <a:p>
            <a:r>
              <a:rPr lang="en-US" dirty="0"/>
              <a:t>Fall 2023 Retreat Schedule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4021-D512-4439-A87C-846313AE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8723D6-927F-4268-9EEA-AC03C47A747B}"/>
              </a:ext>
            </a:extLst>
          </p:cNvPr>
          <p:cNvSpPr txBox="1"/>
          <p:nvPr/>
        </p:nvSpPr>
        <p:spPr>
          <a:xfrm>
            <a:off x="8737600" y="1200612"/>
            <a:ext cx="31148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Latest Retreat – Last week!!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Highlights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Fully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planned by operators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Virtual meet up with Argonne’s APS operators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Start time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9:00 am instead of 8:00 am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Smaller team building event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Lowlights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 forced us to straddle a long weekend (note the days of the week)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C402087-E5A7-44C4-822B-10811BB78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84472"/>
            <a:ext cx="7992862" cy="4870651"/>
          </a:xfrm>
        </p:spPr>
      </p:pic>
    </p:spTree>
    <p:extLst>
      <p:ext uri="{BB962C8B-B14F-4D97-AF65-F5344CB8AC3E}">
        <p14:creationId xmlns:p14="http://schemas.microsoft.com/office/powerpoint/2010/main" val="183403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E44B3-941C-46FB-A377-1E5CDEC6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Success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3714B-728E-43B4-863D-4B0F1FD60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No interruptions to retreat – leave the facility or else someone will get asked to do something by somebody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retreat a space where people can talk about anything they want related to work (and even not related to work within limits) – a so-called </a:t>
            </a:r>
            <a:r>
              <a:rPr lang="en-US" b="1" i="1" dirty="0"/>
              <a:t>Safe Space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Build time into the schedule to allow for these types of conversations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Bring in an independent third party person to create opportunities to talk and to record information in those discussions then generate a report about it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make comments anonymous in the report as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4680D-F872-4EF3-9F1F-2CF1A057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1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9E86-D785-46CE-816F-1B6A4767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Keys to Success…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5212B-77F3-456F-BE45-CD740E16E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 a supervisor, be prepared to leave the room so the group can talk without you being there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Expect honest feedback afterwards when you do this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Include lunch and coffee – so people don’t have to leave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retreat is about the group, not about management’s desire to impose directives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supervisor needs to strike a balance between the posted schedule and the events going on in the moment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23A15-6DBE-470A-B341-0FAFB039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49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CE44A0C-F033-4687-AA15-DC61F7B80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6296" y="458087"/>
            <a:ext cx="9094069" cy="566807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BA860-E539-4409-9565-FB4CEB71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86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546</Words>
  <Application>Microsoft Office PowerPoint</Application>
  <PresentationFormat>Widescreen</PresentationFormat>
  <Paragraphs>58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 Theme</vt:lpstr>
      <vt:lpstr>PowerPoint Presentation</vt:lpstr>
      <vt:lpstr>Background…</vt:lpstr>
      <vt:lpstr>Problems to Overcome</vt:lpstr>
      <vt:lpstr>The Solution – Operator Retreats!</vt:lpstr>
      <vt:lpstr>Fall 2023 Retreat Schedule</vt:lpstr>
      <vt:lpstr>Keys to Success</vt:lpstr>
      <vt:lpstr>More Keys to Success…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 Bilbrough</dc:creator>
  <cp:lastModifiedBy>Grant Bilbrough</cp:lastModifiedBy>
  <cp:revision>8</cp:revision>
  <dcterms:created xsi:type="dcterms:W3CDTF">2023-08-30T04:23:39Z</dcterms:created>
  <dcterms:modified xsi:type="dcterms:W3CDTF">2023-09-10T12:44:48Z</dcterms:modified>
</cp:coreProperties>
</file>