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66" r:id="rId2"/>
  </p:sldIdLst>
  <p:sldSz cx="30279975" cy="42808525"/>
  <p:notesSz cx="29459238" cy="41986200"/>
  <p:defaultTextStyle>
    <a:defPPr>
      <a:defRPr lang="fr-FR"/>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 uri="{2D200454-40CA-4A62-9FC3-DE9A4176ACB9}">
      <p15:notesGuideLst xmlns:p15="http://schemas.microsoft.com/office/powerpoint/2012/main">
        <p15:guide id="1" orient="horz" pos="13227" userDrawn="1">
          <p15:clr>
            <a:srgbClr val="A4A3A4"/>
          </p15:clr>
        </p15:guide>
        <p15:guide id="2" pos="92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5D"/>
    <a:srgbClr val="D9D9D9"/>
    <a:srgbClr val="FCD118"/>
    <a:srgbClr val="A3A4A3"/>
    <a:srgbClr val="E3E2E2"/>
    <a:srgbClr val="FCCD04"/>
    <a:srgbClr val="FDE78B"/>
    <a:srgbClr val="F2A754"/>
    <a:srgbClr val="F5D651"/>
    <a:srgbClr val="FBDB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7AC3CCA-C797-4891-BE02-D94E43425B78}">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9" autoAdjust="0"/>
    <p:restoredTop sz="94681" autoAdjust="0"/>
  </p:normalViewPr>
  <p:slideViewPr>
    <p:cSldViewPr>
      <p:cViewPr varScale="1">
        <p:scale>
          <a:sx n="20" d="100"/>
          <a:sy n="20" d="100"/>
        </p:scale>
        <p:origin x="3048" y="66"/>
      </p:cViewPr>
      <p:guideLst>
        <p:guide orient="horz" pos="13483"/>
        <p:guide pos="9537"/>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5" d="100"/>
          <a:sy n="65" d="100"/>
        </p:scale>
        <p:origin x="5094" y="54"/>
      </p:cViewPr>
      <p:guideLst>
        <p:guide orient="horz" pos="13227"/>
        <p:guide pos="92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7" y="6"/>
            <a:ext cx="12765670" cy="2099311"/>
          </a:xfrm>
          <a:prstGeom prst="rect">
            <a:avLst/>
          </a:prstGeom>
        </p:spPr>
        <p:txBody>
          <a:bodyPr vert="horz" lIns="390447" tIns="195225" rIns="390447" bIns="195225" rtlCol="0"/>
          <a:lstStyle>
            <a:lvl1pPr algn="l">
              <a:defRPr sz="5000"/>
            </a:lvl1pPr>
          </a:lstStyle>
          <a:p>
            <a:endParaRPr lang="fr-FR"/>
          </a:p>
        </p:txBody>
      </p:sp>
      <p:sp>
        <p:nvSpPr>
          <p:cNvPr id="3" name="Espace réservé de la date 2"/>
          <p:cNvSpPr>
            <a:spLocks noGrp="1"/>
          </p:cNvSpPr>
          <p:nvPr>
            <p:ph type="dt" sz="quarter" idx="1"/>
          </p:nvPr>
        </p:nvSpPr>
        <p:spPr>
          <a:xfrm>
            <a:off x="16686758" y="6"/>
            <a:ext cx="12765670" cy="2099311"/>
          </a:xfrm>
          <a:prstGeom prst="rect">
            <a:avLst/>
          </a:prstGeom>
        </p:spPr>
        <p:txBody>
          <a:bodyPr vert="horz" lIns="390447" tIns="195225" rIns="390447" bIns="195225" rtlCol="0"/>
          <a:lstStyle>
            <a:lvl1pPr algn="r">
              <a:defRPr sz="5000"/>
            </a:lvl1pPr>
          </a:lstStyle>
          <a:p>
            <a:fld id="{96E3BCF7-634D-46AF-A600-D8E2BD650512}" type="datetimeFigureOut">
              <a:rPr lang="fr-FR" smtClean="0"/>
              <a:t>07/09/2023</a:t>
            </a:fld>
            <a:endParaRPr lang="fr-FR"/>
          </a:p>
        </p:txBody>
      </p:sp>
      <p:sp>
        <p:nvSpPr>
          <p:cNvPr id="4" name="Espace réservé du pied de page 3"/>
          <p:cNvSpPr>
            <a:spLocks noGrp="1"/>
          </p:cNvSpPr>
          <p:nvPr>
            <p:ph type="ftr" sz="quarter" idx="2"/>
          </p:nvPr>
        </p:nvSpPr>
        <p:spPr>
          <a:xfrm>
            <a:off x="7" y="39879604"/>
            <a:ext cx="12765670" cy="2099311"/>
          </a:xfrm>
          <a:prstGeom prst="rect">
            <a:avLst/>
          </a:prstGeom>
        </p:spPr>
        <p:txBody>
          <a:bodyPr vert="horz" lIns="390447" tIns="195225" rIns="390447" bIns="195225" rtlCol="0" anchor="b"/>
          <a:lstStyle>
            <a:lvl1pPr algn="l">
              <a:defRPr sz="5000"/>
            </a:lvl1pPr>
          </a:lstStyle>
          <a:p>
            <a:endParaRPr lang="fr-FR"/>
          </a:p>
        </p:txBody>
      </p:sp>
      <p:sp>
        <p:nvSpPr>
          <p:cNvPr id="5" name="Espace réservé du numéro de diapositive 4"/>
          <p:cNvSpPr>
            <a:spLocks noGrp="1"/>
          </p:cNvSpPr>
          <p:nvPr>
            <p:ph type="sldNum" sz="quarter" idx="3"/>
          </p:nvPr>
        </p:nvSpPr>
        <p:spPr>
          <a:xfrm>
            <a:off x="16686758" y="39879604"/>
            <a:ext cx="12765670" cy="2099311"/>
          </a:xfrm>
          <a:prstGeom prst="rect">
            <a:avLst/>
          </a:prstGeom>
        </p:spPr>
        <p:txBody>
          <a:bodyPr vert="horz" lIns="390447" tIns="195225" rIns="390447" bIns="195225" rtlCol="0" anchor="b"/>
          <a:lstStyle>
            <a:lvl1pPr algn="r">
              <a:defRPr sz="5000"/>
            </a:lvl1pPr>
          </a:lstStyle>
          <a:p>
            <a:fld id="{4B5B2CF3-C6C2-4673-BB98-64593182796F}" type="slidenum">
              <a:rPr lang="fr-FR" smtClean="0"/>
              <a:t>‹N°›</a:t>
            </a:fld>
            <a:endParaRPr lang="fr-FR"/>
          </a:p>
        </p:txBody>
      </p:sp>
    </p:spTree>
    <p:extLst>
      <p:ext uri="{BB962C8B-B14F-4D97-AF65-F5344CB8AC3E}">
        <p14:creationId xmlns:p14="http://schemas.microsoft.com/office/powerpoint/2010/main" val="574222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12765898" cy="2100990"/>
          </a:xfrm>
          <a:prstGeom prst="rect">
            <a:avLst/>
          </a:prstGeom>
        </p:spPr>
        <p:txBody>
          <a:bodyPr vert="horz" lIns="390447" tIns="195225" rIns="390447" bIns="195225" rtlCol="0"/>
          <a:lstStyle>
            <a:lvl1pPr algn="l">
              <a:defRPr sz="5000"/>
            </a:lvl1pPr>
          </a:lstStyle>
          <a:p>
            <a:endParaRPr lang="fr-FR"/>
          </a:p>
        </p:txBody>
      </p:sp>
      <p:sp>
        <p:nvSpPr>
          <p:cNvPr id="3" name="Espace réservé de la date 2"/>
          <p:cNvSpPr>
            <a:spLocks noGrp="1"/>
          </p:cNvSpPr>
          <p:nvPr>
            <p:ph type="dt" idx="1"/>
          </p:nvPr>
        </p:nvSpPr>
        <p:spPr>
          <a:xfrm>
            <a:off x="16686460" y="0"/>
            <a:ext cx="12765898" cy="2100990"/>
          </a:xfrm>
          <a:prstGeom prst="rect">
            <a:avLst/>
          </a:prstGeom>
        </p:spPr>
        <p:txBody>
          <a:bodyPr vert="horz" lIns="390447" tIns="195225" rIns="390447" bIns="195225" rtlCol="0"/>
          <a:lstStyle>
            <a:lvl1pPr algn="r">
              <a:defRPr sz="5000"/>
            </a:lvl1pPr>
          </a:lstStyle>
          <a:p>
            <a:fld id="{92AABCFB-5860-4206-B0BE-C9DD8F29C887}" type="datetimeFigureOut">
              <a:rPr lang="fr-FR" smtClean="0"/>
              <a:t>07/09/2023</a:t>
            </a:fld>
            <a:endParaRPr lang="fr-FR"/>
          </a:p>
        </p:txBody>
      </p:sp>
      <p:sp>
        <p:nvSpPr>
          <p:cNvPr id="4" name="Espace réservé de l'image des diapositives 3"/>
          <p:cNvSpPr>
            <a:spLocks noGrp="1" noRot="1" noChangeAspect="1"/>
          </p:cNvSpPr>
          <p:nvPr>
            <p:ph type="sldImg" idx="2"/>
          </p:nvPr>
        </p:nvSpPr>
        <p:spPr>
          <a:xfrm>
            <a:off x="9159875" y="3148013"/>
            <a:ext cx="11139488" cy="15746412"/>
          </a:xfrm>
          <a:prstGeom prst="rect">
            <a:avLst/>
          </a:prstGeom>
          <a:noFill/>
          <a:ln w="12700">
            <a:solidFill>
              <a:prstClr val="black"/>
            </a:solidFill>
          </a:ln>
        </p:spPr>
        <p:txBody>
          <a:bodyPr vert="horz" lIns="390447" tIns="195225" rIns="390447" bIns="195225" rtlCol="0" anchor="ctr"/>
          <a:lstStyle/>
          <a:p>
            <a:endParaRPr lang="fr-FR"/>
          </a:p>
        </p:txBody>
      </p:sp>
      <p:sp>
        <p:nvSpPr>
          <p:cNvPr id="5" name="Espace réservé des commentaires 4"/>
          <p:cNvSpPr>
            <a:spLocks noGrp="1"/>
          </p:cNvSpPr>
          <p:nvPr>
            <p:ph type="body" sz="quarter" idx="3"/>
          </p:nvPr>
        </p:nvSpPr>
        <p:spPr>
          <a:xfrm>
            <a:off x="2943861" y="19942608"/>
            <a:ext cx="23571519" cy="18895464"/>
          </a:xfrm>
          <a:prstGeom prst="rect">
            <a:avLst/>
          </a:prstGeom>
        </p:spPr>
        <p:txBody>
          <a:bodyPr vert="horz" lIns="390447" tIns="195225" rIns="390447" bIns="195225"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39878506"/>
            <a:ext cx="12765898" cy="2100987"/>
          </a:xfrm>
          <a:prstGeom prst="rect">
            <a:avLst/>
          </a:prstGeom>
        </p:spPr>
        <p:txBody>
          <a:bodyPr vert="horz" lIns="390447" tIns="195225" rIns="390447" bIns="195225" rtlCol="0" anchor="b"/>
          <a:lstStyle>
            <a:lvl1pPr algn="l">
              <a:defRPr sz="5000"/>
            </a:lvl1pPr>
          </a:lstStyle>
          <a:p>
            <a:endParaRPr lang="fr-FR"/>
          </a:p>
        </p:txBody>
      </p:sp>
      <p:sp>
        <p:nvSpPr>
          <p:cNvPr id="7" name="Espace réservé du numéro de diapositive 6"/>
          <p:cNvSpPr>
            <a:spLocks noGrp="1"/>
          </p:cNvSpPr>
          <p:nvPr>
            <p:ph type="sldNum" sz="quarter" idx="5"/>
          </p:nvPr>
        </p:nvSpPr>
        <p:spPr>
          <a:xfrm>
            <a:off x="16686460" y="39878506"/>
            <a:ext cx="12765898" cy="2100987"/>
          </a:xfrm>
          <a:prstGeom prst="rect">
            <a:avLst/>
          </a:prstGeom>
        </p:spPr>
        <p:txBody>
          <a:bodyPr vert="horz" lIns="390447" tIns="195225" rIns="390447" bIns="195225" rtlCol="0" anchor="b"/>
          <a:lstStyle>
            <a:lvl1pPr algn="r">
              <a:defRPr sz="5000"/>
            </a:lvl1pPr>
          </a:lstStyle>
          <a:p>
            <a:fld id="{59014832-CBA3-4BEA-8AB7-C1F8D46A8253}" type="slidenum">
              <a:rPr lang="fr-FR" smtClean="0"/>
              <a:t>‹N°›</a:t>
            </a:fld>
            <a:endParaRPr lang="fr-FR"/>
          </a:p>
        </p:txBody>
      </p:sp>
    </p:spTree>
    <p:extLst>
      <p:ext uri="{BB962C8B-B14F-4D97-AF65-F5344CB8AC3E}">
        <p14:creationId xmlns:p14="http://schemas.microsoft.com/office/powerpoint/2010/main" val="1338167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9014832-CBA3-4BEA-8AB7-C1F8D46A8253}" type="slidenum">
              <a:rPr lang="fr-FR" smtClean="0"/>
              <a:t>1</a:t>
            </a:fld>
            <a:endParaRPr lang="fr-FR"/>
          </a:p>
        </p:txBody>
      </p:sp>
    </p:spTree>
    <p:extLst>
      <p:ext uri="{BB962C8B-B14F-4D97-AF65-F5344CB8AC3E}">
        <p14:creationId xmlns:p14="http://schemas.microsoft.com/office/powerpoint/2010/main" val="27415659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F784009-EA97-4FF7-B347-1DD84000407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9638" y="35695421"/>
            <a:ext cx="3101081" cy="7131600"/>
          </a:xfrm>
          <a:prstGeom prst="rect">
            <a:avLst/>
          </a:prstGeom>
        </p:spPr>
      </p:pic>
      <p:pic>
        <p:nvPicPr>
          <p:cNvPr id="4" name="Picture 2" descr="N:\COM\GRAPHISME\POSTERS\Gabarit-AO\POSTER AO\BANDEAUX\TEST 2.tif">
            <a:extLst>
              <a:ext uri="{FF2B5EF4-FFF2-40B4-BE49-F238E27FC236}">
                <a16:creationId xmlns:a16="http://schemas.microsoft.com/office/drawing/2014/main" id="{51BF4496-8563-4021-BFA2-452A15A76E51}"/>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b="-61"/>
          <a:stretch/>
        </p:blipFill>
        <p:spPr bwMode="auto">
          <a:xfrm flipH="1">
            <a:off x="-18552" y="2279"/>
            <a:ext cx="30298526" cy="84270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N:\COM\# LOGOS\SOLEIL\Soleil blanc.png">
            <a:extLst>
              <a:ext uri="{FF2B5EF4-FFF2-40B4-BE49-F238E27FC236}">
                <a16:creationId xmlns:a16="http://schemas.microsoft.com/office/drawing/2014/main" id="{76244005-D867-4E40-AA20-6A46E0815A6E}"/>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4933075" y="593950"/>
            <a:ext cx="4680520" cy="20719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N:\COM\GRAPHISME\POSTERS\Gabarit-AO\POSTER AO\ELEMENTS\Bandeau.png">
            <a:extLst>
              <a:ext uri="{FF2B5EF4-FFF2-40B4-BE49-F238E27FC236}">
                <a16:creationId xmlns:a16="http://schemas.microsoft.com/office/drawing/2014/main" id="{898D42E6-D9DD-45D4-B2AB-A0FD35297320}"/>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a:stretch/>
        </p:blipFill>
        <p:spPr bwMode="auto">
          <a:xfrm>
            <a:off x="0" y="5758336"/>
            <a:ext cx="30279975" cy="2684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07224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5574366"/>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4176431" rtl="0" eaLnBrk="1" latinLnBrk="0" hangingPunct="1">
        <a:spcBef>
          <a:spcPct val="0"/>
        </a:spcBef>
        <a:buNone/>
        <a:defRPr lang="fr-FR" sz="15000" kern="1200" dirty="0">
          <a:solidFill>
            <a:srgbClr val="FBDB10"/>
          </a:solidFill>
          <a:effectLst>
            <a:outerShdw blurRad="38100" dist="38100" dir="2700000" algn="tl" rotWithShape="0">
              <a:srgbClr val="000000">
                <a:alpha val="70000"/>
              </a:srgbClr>
            </a:outerShdw>
          </a:effectLst>
          <a:latin typeface="Arial" panose="020B0604020202020204" pitchFamily="34" charset="0"/>
          <a:ea typeface="+mn-ea"/>
          <a:cs typeface="Arial" panose="020B0604020202020204" pitchFamily="34" charset="0"/>
        </a:defRPr>
      </a:lvl1pPr>
    </p:titleStyle>
    <p:bodyStyle>
      <a:lvl1pPr marL="1566161" indent="-1566161" algn="l" defTabSz="4176431" rtl="0" eaLnBrk="1" latinLnBrk="0" hangingPunct="1">
        <a:spcBef>
          <a:spcPct val="20000"/>
        </a:spcBef>
        <a:buFont typeface="Arial" panose="020B0604020202020204"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p:bodyStyle>
    <p:otherStyle>
      <a:defPPr>
        <a:defRPr lang="fr-FR"/>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tags" Target="../tags/tag3.xml"/><Relationship Id="rId7" Type="http://schemas.openxmlformats.org/officeDocument/2006/relationships/notesSlide" Target="../notesSlides/notesSlide1.xml"/><Relationship Id="rId12" Type="http://schemas.openxmlformats.org/officeDocument/2006/relationships/image" Target="../media/image9.emf"/><Relationship Id="rId2" Type="http://schemas.openxmlformats.org/officeDocument/2006/relationships/tags" Target="../tags/tag2.xml"/><Relationship Id="rId16" Type="http://schemas.openxmlformats.org/officeDocument/2006/relationships/image" Target="../media/image13.png"/><Relationship Id="rId1" Type="http://schemas.openxmlformats.org/officeDocument/2006/relationships/tags" Target="../tags/tag1.xml"/><Relationship Id="rId6" Type="http://schemas.openxmlformats.org/officeDocument/2006/relationships/slideLayout" Target="../slideLayouts/slideLayout1.xml"/><Relationship Id="rId11" Type="http://schemas.openxmlformats.org/officeDocument/2006/relationships/image" Target="../media/image8.png"/><Relationship Id="rId5" Type="http://schemas.openxmlformats.org/officeDocument/2006/relationships/tags" Target="../tags/tag5.xml"/><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tags" Target="../tags/tag4.xml"/><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Image 83">
            <a:extLst>
              <a:ext uri="{FF2B5EF4-FFF2-40B4-BE49-F238E27FC236}">
                <a16:creationId xmlns:a16="http://schemas.microsoft.com/office/drawing/2014/main" id="{24DB14ED-411E-B210-80F9-A6FAD6FDA280}"/>
              </a:ext>
            </a:extLst>
          </p:cNvPr>
          <p:cNvPicPr>
            <a:picLocks noChangeAspect="1"/>
          </p:cNvPicPr>
          <p:nvPr/>
        </p:nvPicPr>
        <p:blipFill>
          <a:blip r:embed="rId8"/>
          <a:stretch>
            <a:fillRect/>
          </a:stretch>
        </p:blipFill>
        <p:spPr>
          <a:xfrm>
            <a:off x="17961947" y="23033712"/>
            <a:ext cx="11563378" cy="7350498"/>
          </a:xfrm>
          <a:prstGeom prst="rect">
            <a:avLst/>
          </a:prstGeom>
          <a:ln w="38100">
            <a:solidFill>
              <a:schemeClr val="tx1"/>
            </a:solidFill>
          </a:ln>
          <a:effectLst>
            <a:outerShdw blurRad="50800" dist="38100" dir="2700000" algn="tl" rotWithShape="0">
              <a:prstClr val="black">
                <a:alpha val="40000"/>
              </a:prstClr>
            </a:outerShdw>
          </a:effectLst>
        </p:spPr>
      </p:pic>
      <p:sp>
        <p:nvSpPr>
          <p:cNvPr id="2" name="Espace réservé du titre 1">
            <a:extLst>
              <a:ext uri="{FF2B5EF4-FFF2-40B4-BE49-F238E27FC236}">
                <a16:creationId xmlns:a16="http://schemas.microsoft.com/office/drawing/2014/main" id="{7BE04052-82EC-4434-AF27-BC4B430613B1}"/>
              </a:ext>
            </a:extLst>
          </p:cNvPr>
          <p:cNvSpPr txBox="1">
            <a:spLocks/>
          </p:cNvSpPr>
          <p:nvPr>
            <p:custDataLst>
              <p:tags r:id="rId1"/>
            </p:custDataLst>
          </p:nvPr>
        </p:nvSpPr>
        <p:spPr>
          <a:xfrm>
            <a:off x="-116688" y="760956"/>
            <a:ext cx="26057875" cy="4201379"/>
          </a:xfrm>
          <a:prstGeom prst="rect">
            <a:avLst/>
          </a:prstGeom>
        </p:spPr>
        <p:txBody>
          <a:bodyPr vert="horz" lIns="417643" tIns="208822" rIns="417643" bIns="208822" rtlCol="0" anchor="ctr">
            <a:normAutofit/>
          </a:bodyPr>
          <a:lstStyle>
            <a:lvl1pPr algn="l" defTabSz="4176431" rtl="0" eaLnBrk="1" latinLnBrk="0" hangingPunct="1">
              <a:spcBef>
                <a:spcPct val="0"/>
              </a:spcBef>
              <a:buNone/>
              <a:defRPr lang="fr-FR" sz="15000" kern="1200">
                <a:solidFill>
                  <a:srgbClr val="FBDB10"/>
                </a:solidFill>
                <a:effectLst>
                  <a:outerShdw blurRad="38100" dist="38100" dir="2700000" algn="tl" rotWithShape="0">
                    <a:srgbClr val="000000">
                      <a:alpha val="70000"/>
                    </a:srgbClr>
                  </a:outerShdw>
                </a:effectLst>
                <a:latin typeface="Arial" panose="020B0604020202020204" pitchFamily="34" charset="0"/>
                <a:ea typeface="+mn-ea"/>
                <a:cs typeface="Arial" panose="020B0604020202020204" pitchFamily="34" charset="0"/>
              </a:defRPr>
            </a:lvl1pPr>
          </a:lstStyle>
          <a:p>
            <a:pPr algn="ctr"/>
            <a:r>
              <a:rPr lang="en-US" sz="6600" b="1" dirty="0"/>
              <a:t>SOLEIL's tools:  Successful integration of the PANIC alarm management system into the control room of the synchrotron SOLEIL for continuous improvement</a:t>
            </a:r>
            <a:endParaRPr lang="fr-FR" sz="6600" b="1" dirty="0"/>
          </a:p>
        </p:txBody>
      </p:sp>
      <p:sp>
        <p:nvSpPr>
          <p:cNvPr id="3" name="Espace réservé du texte 20">
            <a:extLst>
              <a:ext uri="{FF2B5EF4-FFF2-40B4-BE49-F238E27FC236}">
                <a16:creationId xmlns:a16="http://schemas.microsoft.com/office/drawing/2014/main" id="{9D9876BE-7280-421D-B406-DD28987DF135}"/>
              </a:ext>
            </a:extLst>
          </p:cNvPr>
          <p:cNvSpPr txBox="1">
            <a:spLocks/>
          </p:cNvSpPr>
          <p:nvPr>
            <p:custDataLst>
              <p:tags r:id="rId2"/>
            </p:custDataLst>
          </p:nvPr>
        </p:nvSpPr>
        <p:spPr>
          <a:xfrm>
            <a:off x="1045242" y="6014875"/>
            <a:ext cx="27056185" cy="900000"/>
          </a:xfrm>
          <a:prstGeom prst="rect">
            <a:avLst/>
          </a:prstGeom>
        </p:spPr>
        <p:txBody>
          <a:bodyPr anchor="ctr"/>
          <a:lstStyle>
            <a:lvl1pPr marL="0" indent="0" algn="l" defTabSz="4176431" rtl="0" eaLnBrk="1" latinLnBrk="0" hangingPunct="1">
              <a:spcBef>
                <a:spcPct val="20000"/>
              </a:spcBef>
              <a:buFontTx/>
              <a:buNone/>
              <a:defRPr lang="fr-FR" sz="3600" b="1" kern="1200" dirty="0">
                <a:solidFill>
                  <a:schemeClr val="bg1"/>
                </a:solidFill>
                <a:latin typeface="Arial" panose="020B0604020202020204" pitchFamily="34" charset="0"/>
                <a:ea typeface="+mn-ea"/>
                <a:cs typeface="Arial" panose="020B0604020202020204" pitchFamily="34" charset="0"/>
              </a:defRPr>
            </a:lvl1pPr>
            <a:lvl2pPr marL="3393350" indent="-1305135" algn="l" defTabSz="4176431"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a:lstStyle>
          <a:p>
            <a:r>
              <a:rPr lang="fr-FR" u="sng" dirty="0"/>
              <a:t>D. TREVARIN</a:t>
            </a:r>
            <a:r>
              <a:rPr lang="fr-FR" dirty="0"/>
              <a:t>, L. S. NADOLSKI, J-F. LAMARRE, X. DELETOILLE, C. BOURG, Y. DENIS,  S. GARNIER, T. MARION, E. PATRY, G. ROUX, C. TOURNIER	</a:t>
            </a:r>
          </a:p>
        </p:txBody>
      </p:sp>
      <p:sp>
        <p:nvSpPr>
          <p:cNvPr id="4" name="Espace réservé du texte 47">
            <a:extLst>
              <a:ext uri="{FF2B5EF4-FFF2-40B4-BE49-F238E27FC236}">
                <a16:creationId xmlns:a16="http://schemas.microsoft.com/office/drawing/2014/main" id="{69D1D910-CE84-4433-9EF8-7BC477B58E81}"/>
              </a:ext>
            </a:extLst>
          </p:cNvPr>
          <p:cNvSpPr txBox="1">
            <a:spLocks/>
          </p:cNvSpPr>
          <p:nvPr>
            <p:custDataLst>
              <p:tags r:id="rId3"/>
            </p:custDataLst>
          </p:nvPr>
        </p:nvSpPr>
        <p:spPr>
          <a:xfrm>
            <a:off x="848472" y="7045145"/>
            <a:ext cx="29140187" cy="1356705"/>
          </a:xfrm>
          <a:prstGeom prst="rect">
            <a:avLst/>
          </a:prstGeom>
        </p:spPr>
        <p:txBody>
          <a:bodyPr/>
          <a:lstStyle>
            <a:lvl1pPr marL="0" indent="0" algn="l" defTabSz="4176431" rtl="0" eaLnBrk="1" latinLnBrk="0" hangingPunct="1">
              <a:spcBef>
                <a:spcPct val="20000"/>
              </a:spcBef>
              <a:buFontTx/>
              <a:buNone/>
              <a:defRPr lang="fr-FR" sz="2400" kern="1200" dirty="0" smtClean="0">
                <a:solidFill>
                  <a:schemeClr val="bg1"/>
                </a:solidFill>
                <a:latin typeface="Arial"/>
                <a:ea typeface="+mn-ea"/>
                <a:cs typeface="Arial"/>
              </a:defRPr>
            </a:lvl1pPr>
            <a:lvl2pPr marL="2088215" indent="0" algn="l" defTabSz="4176431" rtl="0" eaLnBrk="1" latinLnBrk="0" hangingPunct="1">
              <a:spcBef>
                <a:spcPct val="20000"/>
              </a:spcBef>
              <a:buFontTx/>
              <a:buNone/>
              <a:defRPr lang="fr-FR" sz="1800" kern="1200" dirty="0" smtClean="0">
                <a:solidFill>
                  <a:schemeClr val="bg1"/>
                </a:solidFill>
                <a:latin typeface="Arial"/>
                <a:ea typeface="+mn-ea"/>
                <a:cs typeface="Arial"/>
              </a:defRPr>
            </a:lvl2pPr>
            <a:lvl3pPr marL="4176430" indent="0" algn="l" defTabSz="4176431" rtl="0" eaLnBrk="1" latinLnBrk="0" hangingPunct="1">
              <a:spcBef>
                <a:spcPct val="20000"/>
              </a:spcBef>
              <a:buFontTx/>
              <a:buNone/>
              <a:defRPr lang="fr-FR" sz="1800" kern="1200" dirty="0" smtClean="0">
                <a:solidFill>
                  <a:schemeClr val="bg1"/>
                </a:solidFill>
                <a:latin typeface="Arial"/>
                <a:ea typeface="+mn-ea"/>
                <a:cs typeface="Arial"/>
              </a:defRPr>
            </a:lvl3pPr>
            <a:lvl4pPr marL="6264645" indent="0" algn="l" defTabSz="4176431" rtl="0" eaLnBrk="1" latinLnBrk="0" hangingPunct="1">
              <a:spcBef>
                <a:spcPct val="20000"/>
              </a:spcBef>
              <a:buFontTx/>
              <a:buNone/>
              <a:defRPr lang="fr-FR" sz="1800" kern="1200" dirty="0" smtClean="0">
                <a:solidFill>
                  <a:schemeClr val="bg1"/>
                </a:solidFill>
                <a:latin typeface="Arial"/>
                <a:ea typeface="+mn-ea"/>
                <a:cs typeface="Arial"/>
              </a:defRPr>
            </a:lvl4pPr>
            <a:lvl5pPr marL="8352861" indent="0" algn="l" defTabSz="4176431" rtl="0" eaLnBrk="1" latinLnBrk="0" hangingPunct="1">
              <a:spcBef>
                <a:spcPct val="20000"/>
              </a:spcBef>
              <a:buFontTx/>
              <a:buNone/>
              <a:defRPr lang="fr-FR" sz="1800" kern="1200" dirty="0">
                <a:solidFill>
                  <a:schemeClr val="bg1"/>
                </a:solidFill>
                <a:latin typeface="Arial"/>
                <a:ea typeface="+mn-ea"/>
                <a:cs typeface="Arial"/>
              </a:defRPr>
            </a:lvl5pPr>
            <a:lvl6pPr marL="11485184"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a:lstStyle>
          <a:p>
            <a:r>
              <a:rPr lang="fr-FR" dirty="0"/>
              <a:t>L'Orme des Merisiers - Départementale 128 - 91190 Saint-Aubin, FRANCE</a:t>
            </a:r>
          </a:p>
        </p:txBody>
      </p:sp>
      <p:sp>
        <p:nvSpPr>
          <p:cNvPr id="45" name="Espace réservé du texte 47">
            <a:extLst>
              <a:ext uri="{FF2B5EF4-FFF2-40B4-BE49-F238E27FC236}">
                <a16:creationId xmlns:a16="http://schemas.microsoft.com/office/drawing/2014/main" id="{F3165950-D1B3-4F86-AE8A-FA400F48D396}"/>
              </a:ext>
            </a:extLst>
          </p:cNvPr>
          <p:cNvSpPr txBox="1">
            <a:spLocks/>
          </p:cNvSpPr>
          <p:nvPr>
            <p:custDataLst>
              <p:tags r:id="rId4"/>
            </p:custDataLst>
          </p:nvPr>
        </p:nvSpPr>
        <p:spPr>
          <a:xfrm>
            <a:off x="473407" y="8730941"/>
            <a:ext cx="29806567" cy="3011566"/>
          </a:xfrm>
          <a:prstGeom prst="rect">
            <a:avLst/>
          </a:prstGeom>
        </p:spPr>
        <p:txBody>
          <a:bodyPr/>
          <a:lstStyle>
            <a:lvl1pPr marL="0" indent="0" algn="l" defTabSz="4176431" rtl="0" eaLnBrk="1" latinLnBrk="0" hangingPunct="1">
              <a:spcBef>
                <a:spcPct val="20000"/>
              </a:spcBef>
              <a:buFontTx/>
              <a:buNone/>
              <a:defRPr lang="fr-FR" sz="1800" kern="1200" dirty="0" smtClean="0">
                <a:solidFill>
                  <a:schemeClr val="tx1"/>
                </a:solidFill>
                <a:latin typeface="Arial"/>
                <a:ea typeface="+mn-ea"/>
                <a:cs typeface="Arial"/>
              </a:defRPr>
            </a:lvl1pPr>
            <a:lvl2pPr marL="2088215" indent="0" algn="l" defTabSz="4176431" rtl="0" eaLnBrk="1" latinLnBrk="0" hangingPunct="1">
              <a:spcBef>
                <a:spcPct val="20000"/>
              </a:spcBef>
              <a:buFontTx/>
              <a:buNone/>
              <a:defRPr lang="fr-FR" sz="1800" kern="1200" dirty="0" smtClean="0">
                <a:solidFill>
                  <a:schemeClr val="bg1"/>
                </a:solidFill>
                <a:latin typeface="Arial"/>
                <a:ea typeface="+mn-ea"/>
                <a:cs typeface="Arial"/>
              </a:defRPr>
            </a:lvl2pPr>
            <a:lvl3pPr marL="4176430" indent="0" algn="l" defTabSz="4176431" rtl="0" eaLnBrk="1" latinLnBrk="0" hangingPunct="1">
              <a:spcBef>
                <a:spcPct val="20000"/>
              </a:spcBef>
              <a:buFontTx/>
              <a:buNone/>
              <a:defRPr lang="fr-FR" sz="1800" kern="1200" dirty="0" smtClean="0">
                <a:solidFill>
                  <a:schemeClr val="bg1"/>
                </a:solidFill>
                <a:latin typeface="Arial"/>
                <a:ea typeface="+mn-ea"/>
                <a:cs typeface="Arial"/>
              </a:defRPr>
            </a:lvl3pPr>
            <a:lvl4pPr marL="6264645" indent="0" algn="l" defTabSz="4176431" rtl="0" eaLnBrk="1" latinLnBrk="0" hangingPunct="1">
              <a:spcBef>
                <a:spcPct val="20000"/>
              </a:spcBef>
              <a:buFontTx/>
              <a:buNone/>
              <a:defRPr lang="fr-FR" sz="1800" kern="1200" dirty="0" smtClean="0">
                <a:solidFill>
                  <a:schemeClr val="bg1"/>
                </a:solidFill>
                <a:latin typeface="Arial"/>
                <a:ea typeface="+mn-ea"/>
                <a:cs typeface="Arial"/>
              </a:defRPr>
            </a:lvl4pPr>
            <a:lvl5pPr marL="8352861" indent="0" algn="l" defTabSz="4176431" rtl="0" eaLnBrk="1" latinLnBrk="0" hangingPunct="1">
              <a:spcBef>
                <a:spcPct val="20000"/>
              </a:spcBef>
              <a:buFontTx/>
              <a:buNone/>
              <a:defRPr lang="fr-FR" sz="1800" kern="1200" dirty="0">
                <a:solidFill>
                  <a:schemeClr val="bg1"/>
                </a:solidFill>
                <a:latin typeface="Arial"/>
                <a:ea typeface="+mn-ea"/>
                <a:cs typeface="Arial"/>
              </a:defRPr>
            </a:lvl5pPr>
            <a:lvl6pPr marL="11485184"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a:lstStyle>
          <a:p>
            <a:r>
              <a:rPr lang="en-US" sz="3200" b="1" i="0" u="sng" dirty="0">
                <a:solidFill>
                  <a:srgbClr val="374151"/>
                </a:solidFill>
                <a:effectLst/>
                <a:latin typeface="+mj-lt"/>
              </a:rPr>
              <a:t>Introduction : </a:t>
            </a:r>
          </a:p>
          <a:p>
            <a:br>
              <a:rPr lang="en-US" sz="2800" b="1" i="0" dirty="0">
                <a:solidFill>
                  <a:srgbClr val="374151"/>
                </a:solidFill>
                <a:effectLst/>
                <a:latin typeface="+mn-lt"/>
              </a:rPr>
            </a:br>
            <a:r>
              <a:rPr lang="en-US" sz="2800" b="0" i="0" dirty="0">
                <a:solidFill>
                  <a:srgbClr val="374151"/>
                </a:solidFill>
                <a:effectLst/>
                <a:latin typeface="+mn-lt"/>
              </a:rPr>
              <a:t>The SOLEIL synchrotron, commissioned in 2006, currently delivers photon beams </a:t>
            </a:r>
            <a:r>
              <a:rPr lang="en-US" sz="2800" dirty="0">
                <a:solidFill>
                  <a:srgbClr val="374151"/>
                </a:solidFill>
                <a:latin typeface="+mn-lt"/>
              </a:rPr>
              <a:t>to</a:t>
            </a:r>
            <a:r>
              <a:rPr lang="en-US" sz="2800" b="0" i="0" dirty="0">
                <a:solidFill>
                  <a:srgbClr val="374151"/>
                </a:solidFill>
                <a:effectLst/>
                <a:latin typeface="+mn-lt"/>
              </a:rPr>
              <a:t> 29 beamlines, with a maximum intensity of 500 mA for 5000 hours per year. To ensure the availability and reliability of electron and photon beams, the Machine Operations Group, with support from the Acquisition and Control Systems Engineering Group, has made significant efforts in recent years to integrate the new PANIC alarm management system into the control room. This system represents a valuable tool for operators with the objectives of achieving beam availability greater than 99%, a mean time between failures (MTBF) of 100 hours and maintaining a mean time to recovery (MTTR) of 1 hour.</a:t>
            </a:r>
            <a:br>
              <a:rPr lang="en-US" sz="3200" b="0" i="0" dirty="0">
                <a:solidFill>
                  <a:srgbClr val="374151"/>
                </a:solidFill>
                <a:effectLst/>
                <a:latin typeface="+mn-lt"/>
              </a:rPr>
            </a:br>
            <a:endParaRPr lang="en-US" sz="2800" dirty="0">
              <a:solidFill>
                <a:srgbClr val="374151"/>
              </a:solidFill>
              <a:latin typeface="+mn-lt"/>
            </a:endParaRPr>
          </a:p>
          <a:p>
            <a:endParaRPr lang="en-US" sz="3200" dirty="0">
              <a:latin typeface="+mn-lt"/>
            </a:endParaRPr>
          </a:p>
        </p:txBody>
      </p:sp>
      <p:sp>
        <p:nvSpPr>
          <p:cNvPr id="14" name="ZoneTexte 13">
            <a:extLst>
              <a:ext uri="{FF2B5EF4-FFF2-40B4-BE49-F238E27FC236}">
                <a16:creationId xmlns:a16="http://schemas.microsoft.com/office/drawing/2014/main" id="{9DBF6A09-A975-604A-8760-6AD2E8035A0E}"/>
              </a:ext>
            </a:extLst>
          </p:cNvPr>
          <p:cNvSpPr txBox="1"/>
          <p:nvPr/>
        </p:nvSpPr>
        <p:spPr>
          <a:xfrm>
            <a:off x="848472" y="7944194"/>
            <a:ext cx="5510483" cy="461665"/>
          </a:xfrm>
          <a:prstGeom prst="rect">
            <a:avLst/>
          </a:prstGeom>
          <a:noFill/>
        </p:spPr>
        <p:txBody>
          <a:bodyPr wrap="none" rtlCol="0">
            <a:spAutoFit/>
          </a:bodyPr>
          <a:lstStyle/>
          <a:p>
            <a:r>
              <a:rPr lang="fr-FR" sz="2400" b="1" dirty="0">
                <a:solidFill>
                  <a:schemeClr val="bg1"/>
                </a:solidFill>
                <a:latin typeface="Arial" panose="020B0604020202020204" pitchFamily="34" charset="0"/>
                <a:cs typeface="Arial" panose="020B0604020202020204" pitchFamily="34" charset="0"/>
              </a:rPr>
              <a:t>didier.trevarin@synchrotron-soleil.fr</a:t>
            </a:r>
          </a:p>
        </p:txBody>
      </p:sp>
      <p:pic>
        <p:nvPicPr>
          <p:cNvPr id="69" name="Image 68">
            <a:extLst>
              <a:ext uri="{FF2B5EF4-FFF2-40B4-BE49-F238E27FC236}">
                <a16:creationId xmlns:a16="http://schemas.microsoft.com/office/drawing/2014/main" id="{6D3ECE18-D73B-4F21-BA44-AC42BA4DE039}"/>
              </a:ext>
            </a:extLst>
          </p:cNvPr>
          <p:cNvPicPr>
            <a:picLocks noChangeAspect="1"/>
          </p:cNvPicPr>
          <p:nvPr>
            <p:custDataLst>
              <p:tags r:id="rId5"/>
            </p:custDataLst>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445366" y="2690627"/>
            <a:ext cx="3834609" cy="3326407"/>
          </a:xfrm>
          <a:prstGeom prst="rect">
            <a:avLst/>
          </a:prstGeom>
        </p:spPr>
      </p:pic>
      <p:sp>
        <p:nvSpPr>
          <p:cNvPr id="27" name="ZoneTexte 26">
            <a:extLst>
              <a:ext uri="{FF2B5EF4-FFF2-40B4-BE49-F238E27FC236}">
                <a16:creationId xmlns:a16="http://schemas.microsoft.com/office/drawing/2014/main" id="{24A080F4-EBB4-7594-9A04-177A252633E9}"/>
              </a:ext>
            </a:extLst>
          </p:cNvPr>
          <p:cNvSpPr txBox="1"/>
          <p:nvPr/>
        </p:nvSpPr>
        <p:spPr>
          <a:xfrm>
            <a:off x="490268" y="20738357"/>
            <a:ext cx="29035057" cy="2246769"/>
          </a:xfrm>
          <a:prstGeom prst="rect">
            <a:avLst/>
          </a:prstGeom>
          <a:noFill/>
        </p:spPr>
        <p:txBody>
          <a:bodyPr wrap="square" rtlCol="0">
            <a:spAutoFit/>
          </a:bodyPr>
          <a:lstStyle/>
          <a:p>
            <a:r>
              <a:rPr lang="en-US" sz="2800" b="1" u="sng" dirty="0">
                <a:solidFill>
                  <a:srgbClr val="374151"/>
                </a:solidFill>
                <a:latin typeface="+mj-lt"/>
              </a:rPr>
              <a:t>02 – Secure, </a:t>
            </a:r>
            <a:r>
              <a:rPr lang="en-US" sz="2800" b="1" u="sng" dirty="0" err="1">
                <a:solidFill>
                  <a:srgbClr val="374151"/>
                </a:solidFill>
                <a:latin typeface="+mj-lt"/>
              </a:rPr>
              <a:t>analyse</a:t>
            </a:r>
            <a:r>
              <a:rPr lang="en-US" sz="2800" b="1" u="sng" dirty="0">
                <a:solidFill>
                  <a:srgbClr val="374151"/>
                </a:solidFill>
                <a:latin typeface="+mj-lt"/>
              </a:rPr>
              <a:t> and remediate with CONFLUENCE and JIRA</a:t>
            </a:r>
            <a:r>
              <a:rPr lang="en-US" sz="2800" dirty="0">
                <a:solidFill>
                  <a:srgbClr val="374151"/>
                </a:solidFill>
                <a:latin typeface="+mj-lt"/>
              </a:rPr>
              <a:t>:</a:t>
            </a:r>
          </a:p>
          <a:p>
            <a:pPr algn="just"/>
            <a:br>
              <a:rPr lang="en-US" sz="2800" dirty="0">
                <a:solidFill>
                  <a:srgbClr val="374151"/>
                </a:solidFill>
                <a:latin typeface="+mj-lt"/>
              </a:rPr>
            </a:br>
            <a:r>
              <a:rPr lang="en-US" sz="2800" dirty="0">
                <a:solidFill>
                  <a:srgbClr val="374151"/>
                </a:solidFill>
              </a:rPr>
              <a:t>The </a:t>
            </a:r>
            <a:r>
              <a:rPr lang="en-US" sz="2800" b="1" dirty="0">
                <a:solidFill>
                  <a:srgbClr val="374151"/>
                </a:solidFill>
              </a:rPr>
              <a:t>operator identifies the incident </a:t>
            </a:r>
            <a:r>
              <a:rPr lang="en-US" sz="2800" dirty="0">
                <a:solidFill>
                  <a:srgbClr val="374151"/>
                </a:solidFill>
              </a:rPr>
              <a:t>and </a:t>
            </a:r>
            <a:r>
              <a:rPr lang="en-US" sz="2800" b="1" dirty="0">
                <a:solidFill>
                  <a:srgbClr val="374151"/>
                </a:solidFill>
              </a:rPr>
              <a:t>resolves it using the procedure </a:t>
            </a:r>
            <a:r>
              <a:rPr lang="en-US" sz="2800" dirty="0">
                <a:solidFill>
                  <a:srgbClr val="374151"/>
                </a:solidFill>
              </a:rPr>
              <a:t>made available in Confluence, our collaborative work software based on a </a:t>
            </a:r>
            <a:r>
              <a:rPr lang="en-US" sz="2800" b="1" dirty="0">
                <a:solidFill>
                  <a:srgbClr val="374151"/>
                </a:solidFill>
              </a:rPr>
              <a:t>wiki system</a:t>
            </a:r>
            <a:r>
              <a:rPr lang="en-US" sz="2800" dirty="0">
                <a:solidFill>
                  <a:srgbClr val="374151"/>
                </a:solidFill>
              </a:rPr>
              <a:t>. In addition, the operator has the </a:t>
            </a:r>
            <a:r>
              <a:rPr lang="en-US" sz="2800" b="1" dirty="0">
                <a:solidFill>
                  <a:srgbClr val="374151"/>
                </a:solidFill>
              </a:rPr>
              <a:t>possibility of entering into a dialogue with the author of the procedure </a:t>
            </a:r>
            <a:r>
              <a:rPr lang="en-US" sz="2800" dirty="0">
                <a:solidFill>
                  <a:srgbClr val="374151"/>
                </a:solidFill>
              </a:rPr>
              <a:t>in order to share his </a:t>
            </a:r>
            <a:r>
              <a:rPr lang="en-US" sz="2800" b="1" dirty="0">
                <a:solidFill>
                  <a:srgbClr val="374151"/>
                </a:solidFill>
              </a:rPr>
              <a:t>comments or suggestions for improvement</a:t>
            </a:r>
            <a:r>
              <a:rPr lang="en-US" sz="2800" dirty="0">
                <a:solidFill>
                  <a:srgbClr val="374151"/>
                </a:solidFill>
              </a:rPr>
              <a:t>. In addition, during our </a:t>
            </a:r>
            <a:r>
              <a:rPr lang="en-US" sz="2800" b="1" dirty="0">
                <a:solidFill>
                  <a:srgbClr val="374151"/>
                </a:solidFill>
              </a:rPr>
              <a:t>weekly</a:t>
            </a:r>
            <a:r>
              <a:rPr lang="en-US" sz="2800" dirty="0">
                <a:solidFill>
                  <a:srgbClr val="374151"/>
                </a:solidFill>
              </a:rPr>
              <a:t> meeting, we </a:t>
            </a:r>
            <a:r>
              <a:rPr lang="en-US" sz="2800" b="1" dirty="0">
                <a:solidFill>
                  <a:srgbClr val="374151"/>
                </a:solidFill>
              </a:rPr>
              <a:t>review the incidents </a:t>
            </a:r>
            <a:r>
              <a:rPr lang="en-US" sz="2800" dirty="0">
                <a:solidFill>
                  <a:srgbClr val="374151"/>
                </a:solidFill>
              </a:rPr>
              <a:t>that occurred during the previous week, with particular emphasis on those that had the greatest impact.</a:t>
            </a:r>
            <a:endParaRPr lang="fr-FR" sz="2800" dirty="0"/>
          </a:p>
        </p:txBody>
      </p:sp>
      <p:sp>
        <p:nvSpPr>
          <p:cNvPr id="39" name="ZoneTexte 38">
            <a:extLst>
              <a:ext uri="{FF2B5EF4-FFF2-40B4-BE49-F238E27FC236}">
                <a16:creationId xmlns:a16="http://schemas.microsoft.com/office/drawing/2014/main" id="{14E13486-699D-AD8E-A030-1F22533D10B9}"/>
              </a:ext>
            </a:extLst>
          </p:cNvPr>
          <p:cNvSpPr txBox="1"/>
          <p:nvPr/>
        </p:nvSpPr>
        <p:spPr>
          <a:xfrm>
            <a:off x="473408" y="11737452"/>
            <a:ext cx="29806567" cy="2246769"/>
          </a:xfrm>
          <a:prstGeom prst="rect">
            <a:avLst/>
          </a:prstGeom>
          <a:noFill/>
        </p:spPr>
        <p:txBody>
          <a:bodyPr wrap="square" rtlCol="0">
            <a:spAutoFit/>
          </a:bodyPr>
          <a:lstStyle/>
          <a:p>
            <a:r>
              <a:rPr lang="en-US" sz="2800" b="1" i="0" u="sng" dirty="0">
                <a:solidFill>
                  <a:srgbClr val="374151"/>
                </a:solidFill>
                <a:effectLst/>
                <a:latin typeface="+mj-lt"/>
              </a:rPr>
              <a:t>01 - Detect and alert with PANIC</a:t>
            </a:r>
            <a:r>
              <a:rPr lang="en-US" sz="2800" b="1" i="0" dirty="0">
                <a:solidFill>
                  <a:srgbClr val="374151"/>
                </a:solidFill>
                <a:effectLst/>
                <a:latin typeface="+mj-lt"/>
              </a:rPr>
              <a:t> : </a:t>
            </a:r>
          </a:p>
          <a:p>
            <a:pPr algn="just"/>
            <a:br>
              <a:rPr lang="en-US" sz="2800" b="1" i="0" dirty="0">
                <a:solidFill>
                  <a:srgbClr val="374151"/>
                </a:solidFill>
                <a:effectLst/>
                <a:latin typeface="+mj-lt"/>
              </a:rPr>
            </a:br>
            <a:r>
              <a:rPr lang="en-US" sz="2800" i="0" dirty="0">
                <a:solidFill>
                  <a:srgbClr val="374151"/>
                </a:solidFill>
                <a:effectLst/>
              </a:rPr>
              <a:t>We customize the </a:t>
            </a:r>
            <a:r>
              <a:rPr lang="en-US" sz="2800" b="1" i="0" dirty="0">
                <a:solidFill>
                  <a:srgbClr val="374151"/>
                </a:solidFill>
                <a:effectLst/>
              </a:rPr>
              <a:t>PANIC system </a:t>
            </a:r>
            <a:r>
              <a:rPr lang="en-US" sz="2800" i="0" dirty="0">
                <a:solidFill>
                  <a:srgbClr val="374151"/>
                </a:solidFill>
                <a:effectLst/>
              </a:rPr>
              <a:t>according to our needs by </a:t>
            </a:r>
            <a:r>
              <a:rPr lang="en-US" sz="2800" b="1" i="0" dirty="0">
                <a:solidFill>
                  <a:srgbClr val="374151"/>
                </a:solidFill>
                <a:effectLst/>
              </a:rPr>
              <a:t>interfacing</a:t>
            </a:r>
            <a:r>
              <a:rPr lang="en-US" sz="2800" i="0" dirty="0">
                <a:solidFill>
                  <a:srgbClr val="374151"/>
                </a:solidFill>
                <a:effectLst/>
              </a:rPr>
              <a:t> the application with our </a:t>
            </a:r>
            <a:r>
              <a:rPr lang="en-US" sz="2800" b="1" i="0" dirty="0">
                <a:solidFill>
                  <a:srgbClr val="374151"/>
                </a:solidFill>
                <a:effectLst/>
              </a:rPr>
              <a:t>various sensors </a:t>
            </a:r>
            <a:r>
              <a:rPr lang="en-US" sz="2800" i="0" dirty="0">
                <a:solidFill>
                  <a:srgbClr val="374151"/>
                </a:solidFill>
                <a:effectLst/>
              </a:rPr>
              <a:t>using </a:t>
            </a:r>
            <a:r>
              <a:rPr lang="en-US" sz="2800" b="1" i="0" dirty="0">
                <a:solidFill>
                  <a:srgbClr val="374151"/>
                </a:solidFill>
                <a:effectLst/>
              </a:rPr>
              <a:t>Python scripts</a:t>
            </a:r>
            <a:r>
              <a:rPr lang="en-US" sz="2800" i="0" dirty="0">
                <a:solidFill>
                  <a:srgbClr val="374151"/>
                </a:solidFill>
                <a:effectLst/>
              </a:rPr>
              <a:t>. This customization allows us to obtain a </a:t>
            </a:r>
            <a:r>
              <a:rPr lang="en-US" sz="2800" b="1" i="0" dirty="0">
                <a:solidFill>
                  <a:srgbClr val="374151"/>
                </a:solidFill>
                <a:effectLst/>
              </a:rPr>
              <a:t>visualization</a:t>
            </a:r>
            <a:r>
              <a:rPr lang="en-US" sz="2800" i="0" dirty="0">
                <a:solidFill>
                  <a:srgbClr val="374151"/>
                </a:solidFill>
                <a:effectLst/>
              </a:rPr>
              <a:t> of our </a:t>
            </a:r>
            <a:r>
              <a:rPr lang="en-US" sz="2800" b="1" i="0" dirty="0">
                <a:solidFill>
                  <a:srgbClr val="374151"/>
                </a:solidFill>
                <a:effectLst/>
              </a:rPr>
              <a:t>monitoring system</a:t>
            </a:r>
            <a:r>
              <a:rPr lang="en-US" sz="2800" i="0" dirty="0">
                <a:solidFill>
                  <a:srgbClr val="374151"/>
                </a:solidFill>
                <a:effectLst/>
              </a:rPr>
              <a:t>. In addition, it offers us the possibility of </a:t>
            </a:r>
            <a:r>
              <a:rPr lang="en-US" sz="2800" b="1" i="0" dirty="0">
                <a:solidFill>
                  <a:srgbClr val="374151"/>
                </a:solidFill>
                <a:effectLst/>
              </a:rPr>
              <a:t>activating or deactivating </a:t>
            </a:r>
            <a:r>
              <a:rPr lang="en-US" sz="2800" i="0" dirty="0">
                <a:solidFill>
                  <a:srgbClr val="374151"/>
                </a:solidFill>
                <a:effectLst/>
              </a:rPr>
              <a:t>monitoring for one or </a:t>
            </a:r>
            <a:r>
              <a:rPr lang="en-US" sz="2800" b="1" i="0" dirty="0">
                <a:solidFill>
                  <a:srgbClr val="374151"/>
                </a:solidFill>
                <a:effectLst/>
              </a:rPr>
              <a:t>more elements </a:t>
            </a:r>
            <a:r>
              <a:rPr lang="en-US" sz="2800" i="0" dirty="0">
                <a:solidFill>
                  <a:srgbClr val="374151"/>
                </a:solidFill>
                <a:effectLst/>
              </a:rPr>
              <a:t>with ease. Additionally, we provide </a:t>
            </a:r>
            <a:r>
              <a:rPr lang="en-US" sz="2800" b="1" i="0" dirty="0">
                <a:solidFill>
                  <a:srgbClr val="374151"/>
                </a:solidFill>
                <a:effectLst/>
              </a:rPr>
              <a:t>quick access to the documentation </a:t>
            </a:r>
            <a:r>
              <a:rPr lang="en-US" sz="2800" i="0" dirty="0">
                <a:solidFill>
                  <a:srgbClr val="374151"/>
                </a:solidFill>
                <a:effectLst/>
              </a:rPr>
              <a:t>needed to </a:t>
            </a:r>
            <a:r>
              <a:rPr lang="en-US" sz="2800" b="1" i="0" dirty="0">
                <a:solidFill>
                  <a:srgbClr val="374151"/>
                </a:solidFill>
                <a:effectLst/>
              </a:rPr>
              <a:t>resolve incidents </a:t>
            </a:r>
            <a:r>
              <a:rPr lang="en-US" sz="2800" i="0" dirty="0">
                <a:solidFill>
                  <a:srgbClr val="374151"/>
                </a:solidFill>
                <a:effectLst/>
              </a:rPr>
              <a:t>with just one click.</a:t>
            </a:r>
            <a:endParaRPr lang="fr-FR" sz="2800" dirty="0"/>
          </a:p>
        </p:txBody>
      </p:sp>
      <p:pic>
        <p:nvPicPr>
          <p:cNvPr id="51" name="Image 50" descr="Une image contenant texte, capture d’écran, logiciel, Icône d’ordinateur&#10;&#10;Description générée automatiquement">
            <a:extLst>
              <a:ext uri="{FF2B5EF4-FFF2-40B4-BE49-F238E27FC236}">
                <a16:creationId xmlns:a16="http://schemas.microsoft.com/office/drawing/2014/main" id="{6FA12D46-49B9-6EFA-47C3-6784C6B654E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8472" y="14040433"/>
            <a:ext cx="11667722" cy="6558114"/>
          </a:xfrm>
          <a:prstGeom prst="rect">
            <a:avLst/>
          </a:prstGeom>
          <a:ln w="38100">
            <a:solidFill>
              <a:schemeClr val="tx1"/>
            </a:solidFill>
          </a:ln>
          <a:effectLst>
            <a:outerShdw blurRad="50800" dist="38100" dir="2700000" algn="tl" rotWithShape="0">
              <a:prstClr val="black">
                <a:alpha val="40000"/>
              </a:prstClr>
            </a:outerShdw>
          </a:effectLst>
        </p:spPr>
      </p:pic>
      <p:pic>
        <p:nvPicPr>
          <p:cNvPr id="76" name="Image 75">
            <a:extLst>
              <a:ext uri="{FF2B5EF4-FFF2-40B4-BE49-F238E27FC236}">
                <a16:creationId xmlns:a16="http://schemas.microsoft.com/office/drawing/2014/main" id="{8B755393-3107-B692-1DBD-EE3108708936}"/>
              </a:ext>
            </a:extLst>
          </p:cNvPr>
          <p:cNvPicPr>
            <a:picLocks noChangeAspect="1"/>
          </p:cNvPicPr>
          <p:nvPr/>
        </p:nvPicPr>
        <p:blipFill>
          <a:blip r:embed="rId11"/>
          <a:stretch>
            <a:fillRect/>
          </a:stretch>
        </p:blipFill>
        <p:spPr>
          <a:xfrm>
            <a:off x="490268" y="23161360"/>
            <a:ext cx="12070242" cy="7307482"/>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sp>
        <p:nvSpPr>
          <p:cNvPr id="93" name="ZoneTexte 92">
            <a:extLst>
              <a:ext uri="{FF2B5EF4-FFF2-40B4-BE49-F238E27FC236}">
                <a16:creationId xmlns:a16="http://schemas.microsoft.com/office/drawing/2014/main" id="{F46041B8-7675-495F-4A86-2FB524DADA80}"/>
              </a:ext>
            </a:extLst>
          </p:cNvPr>
          <p:cNvSpPr txBox="1"/>
          <p:nvPr/>
        </p:nvSpPr>
        <p:spPr>
          <a:xfrm>
            <a:off x="2717307" y="34864331"/>
            <a:ext cx="12169352" cy="4401205"/>
          </a:xfrm>
          <a:prstGeom prst="rect">
            <a:avLst/>
          </a:prstGeom>
          <a:noFill/>
        </p:spPr>
        <p:txBody>
          <a:bodyPr wrap="square" rtlCol="0">
            <a:spAutoFit/>
          </a:bodyPr>
          <a:lstStyle/>
          <a:p>
            <a:pPr algn="l"/>
            <a:r>
              <a:rPr lang="en-US" sz="2800" b="1" i="0" u="sng" dirty="0">
                <a:solidFill>
                  <a:srgbClr val="374151"/>
                </a:solidFill>
                <a:effectLst/>
              </a:rPr>
              <a:t>Conclusion: </a:t>
            </a:r>
          </a:p>
          <a:p>
            <a:pPr algn="l"/>
            <a:endParaRPr lang="en-US" sz="2800" b="1" i="0" u="sng" dirty="0">
              <a:solidFill>
                <a:srgbClr val="374151"/>
              </a:solidFill>
              <a:effectLst/>
            </a:endParaRPr>
          </a:p>
          <a:p>
            <a:pPr algn="just"/>
            <a:r>
              <a:rPr lang="en-US" sz="2800" b="0" i="0" dirty="0">
                <a:solidFill>
                  <a:srgbClr val="374151"/>
                </a:solidFill>
                <a:effectLst/>
              </a:rPr>
              <a:t>The integration of the </a:t>
            </a:r>
            <a:r>
              <a:rPr lang="en-US" sz="2800" b="1" i="0" dirty="0">
                <a:solidFill>
                  <a:srgbClr val="374151"/>
                </a:solidFill>
                <a:effectLst/>
              </a:rPr>
              <a:t>PANIC alarm management system </a:t>
            </a:r>
            <a:r>
              <a:rPr lang="en-US" sz="2800" b="0" i="0" dirty="0">
                <a:solidFill>
                  <a:srgbClr val="374151"/>
                </a:solidFill>
                <a:effectLst/>
              </a:rPr>
              <a:t>in the SOLEIL synchrotron </a:t>
            </a:r>
            <a:r>
              <a:rPr lang="en-US" sz="2800" b="1" i="0" dirty="0">
                <a:solidFill>
                  <a:srgbClr val="374151"/>
                </a:solidFill>
                <a:effectLst/>
              </a:rPr>
              <a:t>control room improves our efficiency and responsiveness in the event of an emergency. </a:t>
            </a:r>
            <a:r>
              <a:rPr lang="en-US" sz="2800" b="0" i="0" dirty="0">
                <a:solidFill>
                  <a:srgbClr val="374151"/>
                </a:solidFill>
                <a:effectLst/>
              </a:rPr>
              <a:t>We continually identify </a:t>
            </a:r>
            <a:r>
              <a:rPr lang="en-US" sz="2800" b="1" i="0" dirty="0">
                <a:solidFill>
                  <a:srgbClr val="374151"/>
                </a:solidFill>
                <a:effectLst/>
              </a:rPr>
              <a:t>actions to exceed our beam availability and recovery time targets. </a:t>
            </a:r>
            <a:r>
              <a:rPr lang="en-US" sz="2800" b="0" i="0" dirty="0">
                <a:solidFill>
                  <a:srgbClr val="374151"/>
                </a:solidFill>
                <a:effectLst/>
              </a:rPr>
              <a:t>We hope that this work will be useful to improve the performance of other similar installations. You can also consult, on the same subject, our previous presentation “Tools for continuous improvement of the reliability of SOLEIL accelerators (ARW 2022)”.We appreciate any feedback.</a:t>
            </a:r>
            <a:endParaRPr lang="fr-FR" sz="2800" dirty="0"/>
          </a:p>
        </p:txBody>
      </p:sp>
      <p:pic>
        <p:nvPicPr>
          <p:cNvPr id="104" name="Image 103">
            <a:extLst>
              <a:ext uri="{FF2B5EF4-FFF2-40B4-BE49-F238E27FC236}">
                <a16:creationId xmlns:a16="http://schemas.microsoft.com/office/drawing/2014/main" id="{41A03ECC-F195-4B2F-1BB4-6E2E1E2B730C}"/>
              </a:ext>
            </a:extLst>
          </p:cNvPr>
          <p:cNvPicPr>
            <a:picLocks noChangeAspect="1"/>
          </p:cNvPicPr>
          <p:nvPr/>
        </p:nvPicPr>
        <p:blipFill>
          <a:blip r:embed="rId12"/>
          <a:stretch>
            <a:fillRect/>
          </a:stretch>
        </p:blipFill>
        <p:spPr>
          <a:xfrm>
            <a:off x="25157972" y="6883833"/>
            <a:ext cx="4648596" cy="2407198"/>
          </a:xfrm>
          <a:prstGeom prst="rect">
            <a:avLst/>
          </a:prstGeom>
          <a:ln w="38100">
            <a:solidFill>
              <a:schemeClr val="tx1"/>
            </a:solidFill>
          </a:ln>
        </p:spPr>
      </p:pic>
      <p:pic>
        <p:nvPicPr>
          <p:cNvPr id="13" name="Image 12" descr="Une image contenant texte, Appareils électroniques, capture d’écran, logiciel&#10;&#10;Description générée automatiquement">
            <a:extLst>
              <a:ext uri="{FF2B5EF4-FFF2-40B4-BE49-F238E27FC236}">
                <a16:creationId xmlns:a16="http://schemas.microsoft.com/office/drawing/2014/main" id="{A5E1DD7B-6D91-7A59-01B3-090E3812D9D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036147" y="13984221"/>
            <a:ext cx="4713902" cy="6614326"/>
          </a:xfrm>
          <a:prstGeom prst="rect">
            <a:avLst/>
          </a:prstGeom>
          <a:ln w="38100">
            <a:solidFill>
              <a:schemeClr val="tx1"/>
            </a:solidFill>
          </a:ln>
          <a:effectLst>
            <a:outerShdw blurRad="50800" dist="38100" dir="2700000" algn="tl" rotWithShape="0">
              <a:prstClr val="black">
                <a:alpha val="40000"/>
              </a:prstClr>
            </a:outerShdw>
          </a:effectLst>
        </p:spPr>
      </p:pic>
      <p:pic>
        <p:nvPicPr>
          <p:cNvPr id="16" name="Image 15" descr="Une image contenant texte, capture d’écran, logiciel, Icône d’ordinateur&#10;&#10;Description générée automatiquement">
            <a:extLst>
              <a:ext uri="{FF2B5EF4-FFF2-40B4-BE49-F238E27FC236}">
                <a16:creationId xmlns:a16="http://schemas.microsoft.com/office/drawing/2014/main" id="{FBBD941F-2D0D-0BC9-E079-3802673C1A9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606251" y="14040433"/>
            <a:ext cx="5742139" cy="6558114"/>
          </a:xfrm>
          <a:prstGeom prst="rect">
            <a:avLst/>
          </a:prstGeom>
          <a:ln w="38100">
            <a:solidFill>
              <a:schemeClr val="tx1"/>
            </a:solidFill>
          </a:ln>
          <a:effectLst>
            <a:outerShdw blurRad="50800" dist="38100" dir="2700000" algn="tl" rotWithShape="0">
              <a:prstClr val="black">
                <a:alpha val="40000"/>
              </a:prstClr>
            </a:outerShdw>
          </a:effectLst>
        </p:spPr>
      </p:pic>
      <p:pic>
        <p:nvPicPr>
          <p:cNvPr id="19" name="Image 18">
            <a:extLst>
              <a:ext uri="{FF2B5EF4-FFF2-40B4-BE49-F238E27FC236}">
                <a16:creationId xmlns:a16="http://schemas.microsoft.com/office/drawing/2014/main" id="{E3BA8728-F3D6-F867-6A6E-C7E1F88D79E8}"/>
              </a:ext>
            </a:extLst>
          </p:cNvPr>
          <p:cNvPicPr>
            <a:picLocks noChangeAspect="1"/>
          </p:cNvPicPr>
          <p:nvPr/>
        </p:nvPicPr>
        <p:blipFill>
          <a:blip r:embed="rId15"/>
          <a:stretch>
            <a:fillRect/>
          </a:stretch>
        </p:blipFill>
        <p:spPr>
          <a:xfrm>
            <a:off x="13085051" y="25300851"/>
            <a:ext cx="9753792" cy="5509520"/>
          </a:xfrm>
          <a:prstGeom prst="rect">
            <a:avLst/>
          </a:prstGeom>
          <a:ln w="38100">
            <a:solidFill>
              <a:schemeClr val="tx1"/>
            </a:solidFill>
          </a:ln>
          <a:effectLst>
            <a:outerShdw blurRad="50800" dist="38100" dir="2700000" algn="tl" rotWithShape="0">
              <a:prstClr val="black">
                <a:alpha val="40000"/>
              </a:prstClr>
            </a:outerShdw>
          </a:effectLst>
        </p:spPr>
      </p:pic>
      <p:sp>
        <p:nvSpPr>
          <p:cNvPr id="20" name="ZoneTexte 19">
            <a:extLst>
              <a:ext uri="{FF2B5EF4-FFF2-40B4-BE49-F238E27FC236}">
                <a16:creationId xmlns:a16="http://schemas.microsoft.com/office/drawing/2014/main" id="{8FFB4CEE-4276-9E5A-5B0A-C04191BB06D8}"/>
              </a:ext>
            </a:extLst>
          </p:cNvPr>
          <p:cNvSpPr txBox="1"/>
          <p:nvPr/>
        </p:nvSpPr>
        <p:spPr>
          <a:xfrm>
            <a:off x="490268" y="31151899"/>
            <a:ext cx="14436370" cy="2677656"/>
          </a:xfrm>
          <a:prstGeom prst="rect">
            <a:avLst/>
          </a:prstGeom>
          <a:noFill/>
        </p:spPr>
        <p:txBody>
          <a:bodyPr wrap="square" rtlCol="0">
            <a:spAutoFit/>
          </a:bodyPr>
          <a:lstStyle/>
          <a:p>
            <a:r>
              <a:rPr lang="en-US" sz="2800" b="1" u="sng" dirty="0">
                <a:solidFill>
                  <a:srgbClr val="374151"/>
                </a:solidFill>
                <a:latin typeface="+mj-lt"/>
              </a:rPr>
              <a:t>03 – Improve and share</a:t>
            </a:r>
            <a:r>
              <a:rPr lang="en-US" sz="2800" dirty="0">
                <a:solidFill>
                  <a:srgbClr val="374151"/>
                </a:solidFill>
                <a:latin typeface="+mj-lt"/>
              </a:rPr>
              <a:t> :</a:t>
            </a:r>
          </a:p>
          <a:p>
            <a:pPr algn="just"/>
            <a:br>
              <a:rPr lang="en-US" sz="2800" dirty="0">
                <a:solidFill>
                  <a:srgbClr val="374151"/>
                </a:solidFill>
                <a:latin typeface="+mj-lt"/>
              </a:rPr>
            </a:br>
            <a:r>
              <a:rPr lang="en-US" sz="2800" b="0" i="0" dirty="0">
                <a:solidFill>
                  <a:srgbClr val="374151"/>
                </a:solidFill>
                <a:effectLst/>
              </a:rPr>
              <a:t>The emphasis on </a:t>
            </a:r>
            <a:r>
              <a:rPr lang="en-US" sz="2800" b="1" i="0" dirty="0">
                <a:solidFill>
                  <a:srgbClr val="374151"/>
                </a:solidFill>
                <a:effectLst/>
              </a:rPr>
              <a:t>continuous improvement </a:t>
            </a:r>
            <a:r>
              <a:rPr lang="en-US" sz="2800" b="0" i="0" dirty="0">
                <a:solidFill>
                  <a:srgbClr val="374151"/>
                </a:solidFill>
                <a:effectLst/>
              </a:rPr>
              <a:t>is of paramount importance at the Synchrotron SOLEIL. Our </a:t>
            </a:r>
            <a:r>
              <a:rPr lang="en-US" sz="2800" b="1" i="0" dirty="0">
                <a:solidFill>
                  <a:srgbClr val="374151"/>
                </a:solidFill>
                <a:effectLst/>
              </a:rPr>
              <a:t>operators</a:t>
            </a:r>
            <a:r>
              <a:rPr lang="en-US" sz="2800" b="0" i="0" dirty="0">
                <a:solidFill>
                  <a:srgbClr val="374151"/>
                </a:solidFill>
                <a:effectLst/>
              </a:rPr>
              <a:t> are responsible for </a:t>
            </a:r>
            <a:r>
              <a:rPr lang="en-US" sz="2800" b="1" i="0" dirty="0">
                <a:solidFill>
                  <a:srgbClr val="374151"/>
                </a:solidFill>
                <a:effectLst/>
              </a:rPr>
              <a:t>detecting problems</a:t>
            </a:r>
            <a:r>
              <a:rPr lang="en-US" sz="2800" b="0" i="0" dirty="0">
                <a:solidFill>
                  <a:srgbClr val="374151"/>
                </a:solidFill>
                <a:effectLst/>
              </a:rPr>
              <a:t>, </a:t>
            </a:r>
            <a:r>
              <a:rPr lang="en-US" sz="2800" b="1" i="0" dirty="0">
                <a:solidFill>
                  <a:srgbClr val="374151"/>
                </a:solidFill>
                <a:effectLst/>
              </a:rPr>
              <a:t>resolving</a:t>
            </a:r>
            <a:r>
              <a:rPr lang="en-US" sz="2800" b="0" i="0" dirty="0">
                <a:solidFill>
                  <a:srgbClr val="374151"/>
                </a:solidFill>
                <a:effectLst/>
              </a:rPr>
              <a:t> them in collaboration </a:t>
            </a:r>
            <a:r>
              <a:rPr lang="en-US" sz="2800" b="1" i="0" dirty="0">
                <a:solidFill>
                  <a:srgbClr val="374151"/>
                </a:solidFill>
                <a:effectLst/>
              </a:rPr>
              <a:t>with support groups</a:t>
            </a:r>
            <a:r>
              <a:rPr lang="en-US" sz="2800" b="0" i="0" dirty="0">
                <a:solidFill>
                  <a:srgbClr val="374151"/>
                </a:solidFill>
                <a:effectLst/>
              </a:rPr>
              <a:t>, and then </a:t>
            </a:r>
            <a:r>
              <a:rPr lang="en-US" sz="2800" b="1" i="0" dirty="0">
                <a:solidFill>
                  <a:srgbClr val="374151"/>
                </a:solidFill>
                <a:effectLst/>
              </a:rPr>
              <a:t>disseminating these solutions </a:t>
            </a:r>
            <a:r>
              <a:rPr lang="en-US" sz="2800" b="0" i="0" dirty="0">
                <a:solidFill>
                  <a:srgbClr val="374151"/>
                </a:solidFill>
                <a:effectLst/>
              </a:rPr>
              <a:t>throughout the company using our knowledge database, </a:t>
            </a:r>
            <a:r>
              <a:rPr lang="en-US" sz="2800" b="1" i="0" dirty="0">
                <a:solidFill>
                  <a:srgbClr val="374151"/>
                </a:solidFill>
                <a:effectLst/>
              </a:rPr>
              <a:t>accessible to everyone</a:t>
            </a:r>
            <a:r>
              <a:rPr lang="en-US" sz="2800" b="0" i="0" dirty="0">
                <a:solidFill>
                  <a:srgbClr val="374151"/>
                </a:solidFill>
                <a:effectLst/>
              </a:rPr>
              <a:t>. </a:t>
            </a:r>
            <a:endParaRPr lang="fr-FR" sz="2800" dirty="0"/>
          </a:p>
        </p:txBody>
      </p:sp>
      <p:pic>
        <p:nvPicPr>
          <p:cNvPr id="6" name="Image 5" descr="Une image contenant texte, capture d’écran, logiciel, nombre&#10;&#10;Description générée automatiquement">
            <a:extLst>
              <a:ext uri="{FF2B5EF4-FFF2-40B4-BE49-F238E27FC236}">
                <a16:creationId xmlns:a16="http://schemas.microsoft.com/office/drawing/2014/main" id="{36492039-E060-ABCB-B95A-77FDD7E120C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353338" y="31575336"/>
            <a:ext cx="14251801" cy="8664973"/>
          </a:xfrm>
          <a:prstGeom prst="rect">
            <a:avLst/>
          </a:prstGeom>
          <a:ln w="381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315102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7"/>
</p:tagLst>
</file>

<file path=ppt/tags/tag5.xml><?xml version="1.0" encoding="utf-8"?>
<p:tagLst xmlns:a="http://schemas.openxmlformats.org/drawingml/2006/main" xmlns:r="http://schemas.openxmlformats.org/officeDocument/2006/relationships" xmlns:p="http://schemas.openxmlformats.org/presentationml/2006/main">
  <p:tag name="NUM" val="38"/>
</p:tagLst>
</file>

<file path=ppt/theme/theme1.xml><?xml version="1.0" encoding="utf-8"?>
<a:theme xmlns:a="http://schemas.openxmlformats.org/drawingml/2006/main" name="Tit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12768</TotalTime>
  <Words>539</Words>
  <Application>Microsoft Office PowerPoint</Application>
  <PresentationFormat>Personnalisé</PresentationFormat>
  <Paragraphs>16</Paragraphs>
  <Slides>1</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vt:i4>
      </vt:variant>
    </vt:vector>
  </HeadingPairs>
  <TitlesOfParts>
    <vt:vector size="4" baseType="lpstr">
      <vt:lpstr>Arial</vt:lpstr>
      <vt:lpstr>Calibri</vt:lpstr>
      <vt:lpstr>Titre</vt:lpstr>
      <vt:lpstr>Présentation PowerPoint</vt:lpstr>
    </vt:vector>
  </TitlesOfParts>
  <Company>Synchrotron SOLEIL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YAO Stephanie</dc:creator>
  <cp:lastModifiedBy>TREVARIN Didier</cp:lastModifiedBy>
  <cp:revision>323</cp:revision>
  <cp:lastPrinted>2023-09-07T12:22:20Z</cp:lastPrinted>
  <dcterms:created xsi:type="dcterms:W3CDTF">2016-10-10T08:03:12Z</dcterms:created>
  <dcterms:modified xsi:type="dcterms:W3CDTF">2023-09-07T13:05:32Z</dcterms:modified>
</cp:coreProperties>
</file>