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5213" cy="42811700"/>
  <p:notesSz cx="6858000" cy="9144000"/>
  <p:defaultTextStyle>
    <a:defPPr>
      <a:defRPr lang="de-DE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51" autoAdjust="0"/>
    <p:restoredTop sz="94643"/>
  </p:normalViewPr>
  <p:slideViewPr>
    <p:cSldViewPr snapToGrid="0" snapToObjects="1">
      <p:cViewPr varScale="1">
        <p:scale>
          <a:sx n="27" d="100"/>
          <a:sy n="27" d="100"/>
        </p:scale>
        <p:origin x="4158" y="270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F91C-E52E-FE45-9EBF-03F21A9FFE4A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EF415-2327-9947-BC8F-A5D78955B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738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777D6-7022-1C4C-B795-363BF404E89C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844D-27CF-1D4A-AF7D-4E946B1E5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4186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0353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4843" y="4579921"/>
            <a:ext cx="28321545" cy="36305394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Bild 6" descr="GSI_Logo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1915" y="1675658"/>
            <a:ext cx="5084575" cy="1694860"/>
          </a:xfrm>
          <a:prstGeom prst="rect">
            <a:avLst/>
          </a:prstGeom>
        </p:spPr>
      </p:pic>
      <p:cxnSp>
        <p:nvCxnSpPr>
          <p:cNvPr id="8" name="Gerade Verbindung 7"/>
          <p:cNvCxnSpPr/>
          <p:nvPr/>
        </p:nvCxnSpPr>
        <p:spPr>
          <a:xfrm>
            <a:off x="0" y="3608395"/>
            <a:ext cx="30275213" cy="0"/>
          </a:xfrm>
          <a:prstGeom prst="line">
            <a:avLst/>
          </a:prstGeom>
          <a:ln w="635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0" y="42186910"/>
            <a:ext cx="30275214" cy="6300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1176222" y="42168779"/>
            <a:ext cx="22190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dirty="0" err="1">
                <a:solidFill>
                  <a:srgbClr val="333333"/>
                </a:solidFill>
                <a:latin typeface="Arial"/>
                <a:cs typeface="Arial"/>
              </a:rPr>
              <a:t>Facility</a:t>
            </a:r>
            <a:r>
              <a:rPr lang="de-DE" sz="32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de-DE" sz="3200" dirty="0" err="1">
                <a:solidFill>
                  <a:srgbClr val="333333"/>
                </a:solidFill>
                <a:latin typeface="Arial"/>
                <a:cs typeface="Arial"/>
              </a:rPr>
              <a:t>for</a:t>
            </a:r>
            <a:r>
              <a:rPr lang="de-DE" sz="3200" dirty="0">
                <a:solidFill>
                  <a:srgbClr val="333333"/>
                </a:solidFill>
                <a:latin typeface="Arial"/>
                <a:cs typeface="Arial"/>
              </a:rPr>
              <a:t> Antiproton </a:t>
            </a:r>
            <a:r>
              <a:rPr lang="de-DE" sz="3200" dirty="0" err="1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lang="de-DE" sz="3200" dirty="0">
                <a:solidFill>
                  <a:srgbClr val="333333"/>
                </a:solidFill>
                <a:latin typeface="Arial"/>
                <a:cs typeface="Arial"/>
              </a:rPr>
              <a:t> Ion Research in</a:t>
            </a:r>
            <a:r>
              <a:rPr lang="de-DE" sz="3200" baseline="0" dirty="0">
                <a:solidFill>
                  <a:srgbClr val="333333"/>
                </a:solidFill>
                <a:latin typeface="Arial"/>
                <a:cs typeface="Arial"/>
              </a:rPr>
              <a:t> Europe GmbH </a:t>
            </a:r>
            <a:r>
              <a:rPr lang="de-DE" sz="3200" dirty="0">
                <a:solidFill>
                  <a:srgbClr val="333333"/>
                </a:solidFill>
                <a:latin typeface="Arial"/>
                <a:cs typeface="Arial"/>
              </a:rPr>
              <a:t>| GSI Helmholtzzentrum für Schwerionenforschung GmbH</a:t>
            </a:r>
          </a:p>
          <a:p>
            <a:endParaRPr lang="de-DE" sz="32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84844" y="625421"/>
            <a:ext cx="18263935" cy="3106689"/>
          </a:xfrm>
          <a:prstGeom prst="rect">
            <a:avLst/>
          </a:prstGeom>
        </p:spPr>
        <p:txBody>
          <a:bodyPr vert="horz" lIns="417634" tIns="208817" rIns="417634" bIns="208817" rtlCol="0" anchor="b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0" y="3292539"/>
            <a:ext cx="630000" cy="6300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0" y="42184110"/>
            <a:ext cx="630000" cy="6300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Bild 12" descr="FAIR_Logo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2451" y="981014"/>
            <a:ext cx="3433915" cy="286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53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2088170" rtl="0" eaLnBrk="1" latinLnBrk="0" hangingPunct="1">
        <a:spcBef>
          <a:spcPct val="0"/>
        </a:spcBef>
        <a:buNone/>
        <a:defRPr sz="9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9000" kern="1200">
          <a:solidFill>
            <a:schemeClr val="tx1"/>
          </a:solidFill>
          <a:latin typeface="Arial"/>
          <a:ea typeface="+mn-ea"/>
          <a:cs typeface="Arial"/>
        </a:defRPr>
      </a:lvl1pPr>
      <a:lvl2pPr marL="3393276" indent="-1305106" algn="l" defTabSz="208817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7500" kern="1200">
          <a:solidFill>
            <a:schemeClr val="tx1"/>
          </a:solidFill>
          <a:latin typeface="Arial"/>
          <a:ea typeface="+mn-ea"/>
          <a:cs typeface="Arial"/>
        </a:defRPr>
      </a:lvl2pPr>
      <a:lvl3pPr marL="5220424" indent="-1044085" algn="l" defTabSz="208817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6000" kern="1200">
          <a:solidFill>
            <a:schemeClr val="tx1"/>
          </a:solidFill>
          <a:latin typeface="Arial"/>
          <a:ea typeface="+mn-ea"/>
          <a:cs typeface="Arial"/>
        </a:defRPr>
      </a:lvl3pPr>
      <a:lvl4pPr marL="7308593" indent="-1044085" algn="l" defTabSz="208817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5000" kern="1200">
          <a:solidFill>
            <a:schemeClr val="tx1"/>
          </a:solidFill>
          <a:latin typeface="Arial"/>
          <a:ea typeface="+mn-ea"/>
          <a:cs typeface="Arial"/>
        </a:defRPr>
      </a:lvl4pPr>
      <a:lvl5pPr marL="9396763" indent="-1044085" algn="l" defTabSz="208817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4000" kern="1200">
          <a:solidFill>
            <a:schemeClr val="tx1"/>
          </a:solidFill>
          <a:latin typeface="Arial"/>
          <a:ea typeface="+mn-ea"/>
          <a:cs typeface="Arial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320734"/>
            <a:ext cx="19888200" cy="3298370"/>
          </a:xfrm>
        </p:spPr>
        <p:txBody>
          <a:bodyPr>
            <a:normAutofit/>
          </a:bodyPr>
          <a:lstStyle/>
          <a:p>
            <a:pPr algn="ctr"/>
            <a:r>
              <a:rPr lang="de-DE" sz="7200" b="1" dirty="0" err="1" smtClean="0"/>
              <a:t>Sequencer</a:t>
            </a:r>
            <a:r>
              <a:rPr lang="de-DE" sz="7200" b="1" dirty="0" smtClean="0"/>
              <a:t> </a:t>
            </a:r>
            <a:r>
              <a:rPr lang="de-DE" sz="7200" b="1" dirty="0"/>
              <a:t>T</a:t>
            </a:r>
            <a:r>
              <a:rPr lang="de-DE" sz="7200" b="1" dirty="0" smtClean="0"/>
              <a:t>ool </a:t>
            </a:r>
            <a:r>
              <a:rPr lang="de-DE" sz="7200" b="1" dirty="0" err="1" smtClean="0"/>
              <a:t>for</a:t>
            </a:r>
            <a:r>
              <a:rPr lang="de-DE" sz="7200" b="1" dirty="0" smtClean="0"/>
              <a:t> </a:t>
            </a:r>
            <a:r>
              <a:rPr lang="de-DE" sz="7200" b="1" dirty="0" err="1" smtClean="0"/>
              <a:t>automatisation</a:t>
            </a:r>
            <a:r>
              <a:rPr lang="de-DE" sz="7200" b="1" dirty="0" smtClean="0"/>
              <a:t> </a:t>
            </a:r>
            <a:r>
              <a:rPr lang="de-DE" sz="7200" b="1" dirty="0" err="1" smtClean="0"/>
              <a:t>of</a:t>
            </a:r>
            <a:r>
              <a:rPr lang="de-DE" sz="7200" b="1" dirty="0" smtClean="0"/>
              <a:t> repetitive HW </a:t>
            </a:r>
            <a:r>
              <a:rPr lang="de-DE" sz="7200" b="1" dirty="0" err="1" smtClean="0"/>
              <a:t>tasks</a:t>
            </a:r>
            <a:endParaRPr lang="de-DE" sz="7200" dirty="0"/>
          </a:p>
        </p:txBody>
      </p:sp>
      <p:sp>
        <p:nvSpPr>
          <p:cNvPr id="4" name="Textfeld 3"/>
          <p:cNvSpPr txBox="1"/>
          <p:nvPr/>
        </p:nvSpPr>
        <p:spPr>
          <a:xfrm>
            <a:off x="26759507" y="3334190"/>
            <a:ext cx="3515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o.geithner@gsi.de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028201" y="5026485"/>
            <a:ext cx="12248885" cy="5651456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360000" rIns="360000" bIns="360000">
            <a:spAutoFit/>
          </a:bodyPr>
          <a:lstStyle/>
          <a:p>
            <a:pPr algn="just"/>
            <a:r>
              <a:rPr lang="de-DE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Motivation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endParaRPr lang="en-US" sz="3200" dirty="0"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latin typeface="Arial" charset="0"/>
                <a:ea typeface="ＭＳ Ｐゴシック" pitchFamily="-80" charset="-128"/>
              </a:rPr>
              <a:t>Accelerator operation is very manpower demanding. Control system tools could overtake repetitive tasks during commissioning and </a:t>
            </a:r>
            <a:r>
              <a:rPr lang="en-US" sz="3200" dirty="0" err="1">
                <a:latin typeface="Arial" charset="0"/>
                <a:ea typeface="ＭＳ Ｐゴシック" pitchFamily="-80" charset="-128"/>
              </a:rPr>
              <a:t>beamtime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 like device scanning, beam optimization or device steering nowadays. The larger is Accelerator Facility and amount of similar devices - the higher benefit yields an </a:t>
            </a:r>
            <a:r>
              <a:rPr lang="en-US" sz="3200" dirty="0" err="1">
                <a:latin typeface="Arial" charset="0"/>
                <a:ea typeface="ＭＳ Ｐゴシック" pitchFamily="-80" charset="-128"/>
              </a:rPr>
              <a:t>automatisation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 of the different task procedures. For this purpose, a Sequencer Tool has been developed at GSI. Figure 1 shows its Software Architecture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.</a:t>
            </a:r>
            <a:endParaRPr lang="de-DE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040452" y="27307056"/>
            <a:ext cx="13556955" cy="13530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7000">
                <a:schemeClr val="accent1">
                  <a:lumMod val="45000"/>
                  <a:lumOff val="55000"/>
                </a:schemeClr>
              </a:gs>
              <a:gs pos="6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360000" rIns="360000" bIns="360000">
            <a:spAutoFit/>
          </a:bodyPr>
          <a:lstStyle/>
          <a:p>
            <a:pPr algn="just"/>
            <a:r>
              <a:rPr lang="de-DE" sz="3200" b="1" dirty="0" err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Possible</a:t>
            </a:r>
            <a:r>
              <a:rPr lang="de-DE" sz="32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 </a:t>
            </a:r>
            <a:r>
              <a:rPr lang="de-DE" sz="3200" b="1" dirty="0" err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Use</a:t>
            </a:r>
            <a:r>
              <a:rPr lang="de-DE" sz="32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 Cases</a:t>
            </a:r>
            <a:endParaRPr lang="en-US" sz="3200" b="1" dirty="0">
              <a:solidFill>
                <a:schemeClr val="dk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b="1" dirty="0">
              <a:solidFill>
                <a:schemeClr val="dk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As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the remote control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of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devices included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in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Tool is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automated, one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should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consider of all possible HW manipulations and use cases combinations. Here we present the most common ones we started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with</a:t>
            </a:r>
            <a:endParaRPr lang="en-US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Switch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remote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power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on/off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by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facility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area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Commissioning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HW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tests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Toggle power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s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aving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m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ode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in case of longer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accelerator failures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Specialized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HW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t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ests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Emergency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c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ontrolled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s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witch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o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ff</a:t>
            </a:r>
            <a:endParaRPr lang="en-US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One larger test for all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selected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accelerator device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types may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include several smaller steps, specialized for every device type. For example,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a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 commissioning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HW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test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includes many types of devices like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pulsed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ower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s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upply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,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ramped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ower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s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upply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,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vacuum valve,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different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beam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d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iagnostic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d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evices,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etc.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Pulsed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ower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s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upply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devices perform the following steps for commissioning: </a:t>
            </a:r>
            <a:endParaRPr lang="en-US" sz="3200" dirty="0" smtClean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Switch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o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n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p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ower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Reset device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Check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i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nterlocks</a:t>
            </a:r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Read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out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maximum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possible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current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and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driving set current</a:t>
            </a:r>
          </a:p>
          <a:p>
            <a:pPr marL="457200" indent="-457200" algn="just">
              <a:buFontTx/>
              <a:buChar char="-"/>
            </a:pPr>
            <a:r>
              <a:rPr lang="en-US" sz="3200" dirty="0">
                <a:latin typeface="Arial" charset="0"/>
                <a:ea typeface="ＭＳ Ｐゴシック" pitchFamily="-80" charset="-128"/>
              </a:rPr>
              <a:t>C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heck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target/actual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current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Read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out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minimum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possible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current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and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driving set current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etc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…</a:t>
            </a:r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5156" y="5792973"/>
            <a:ext cx="15069121" cy="7483754"/>
          </a:xfrm>
          <a:prstGeom prst="rect">
            <a:avLst/>
          </a:prstGeom>
          <a:effectLst>
            <a:glow rad="127000">
              <a:schemeClr val="tx1"/>
            </a:glow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</p:pic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17133944" y="13922016"/>
            <a:ext cx="94507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en-US" sz="3200" b="1" dirty="0" err="1"/>
              <a:t>Figure</a:t>
            </a:r>
            <a:r>
              <a:rPr lang="de-DE" altLang="en-US" sz="3200" b="1" dirty="0"/>
              <a:t> </a:t>
            </a:r>
            <a:r>
              <a:rPr lang="de-DE" altLang="en-US" sz="3200" b="1" dirty="0" smtClean="0"/>
              <a:t>1 SW </a:t>
            </a:r>
            <a:r>
              <a:rPr lang="de-DE" altLang="en-US" sz="3200" b="1" dirty="0" err="1" smtClean="0"/>
              <a:t>Architecture</a:t>
            </a:r>
            <a:r>
              <a:rPr lang="de-DE" altLang="en-US" sz="3200" b="1" dirty="0" smtClean="0"/>
              <a:t> </a:t>
            </a:r>
            <a:r>
              <a:rPr lang="de-DE" altLang="en-US" sz="3200" b="1" dirty="0" err="1" smtClean="0"/>
              <a:t>of</a:t>
            </a:r>
            <a:r>
              <a:rPr lang="de-DE" altLang="en-US" sz="3200" b="1" dirty="0" smtClean="0"/>
              <a:t> </a:t>
            </a:r>
            <a:r>
              <a:rPr lang="de-DE" altLang="en-US" sz="3200" b="1" dirty="0" err="1" smtClean="0"/>
              <a:t>the</a:t>
            </a:r>
            <a:r>
              <a:rPr lang="de-DE" altLang="en-US" sz="3200" b="1" dirty="0" smtClean="0"/>
              <a:t> </a:t>
            </a:r>
            <a:r>
              <a:rPr lang="de-DE" altLang="en-US" sz="3200" b="1" dirty="0" err="1" smtClean="0"/>
              <a:t>Sequencer</a:t>
            </a:r>
            <a:r>
              <a:rPr lang="de-DE" altLang="en-US" sz="3200" b="1" dirty="0" smtClean="0"/>
              <a:t> Tool</a:t>
            </a:r>
            <a:endParaRPr lang="de-DE" altLang="en-US" sz="3200" b="1" dirty="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477812" y="28367838"/>
            <a:ext cx="14176465" cy="5159014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360000" rIns="360000" bIns="360000">
            <a:spAutoFit/>
          </a:bodyPr>
          <a:lstStyle/>
          <a:p>
            <a:pPr algn="just"/>
            <a:r>
              <a:rPr lang="de-DE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Reporting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latin typeface="Arial" charset="0"/>
                <a:ea typeface="ＭＳ Ｐゴシック" pitchFamily="-80" charset="-128"/>
              </a:rPr>
              <a:t>Test results need to be written down in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reports. The Sequencer application creates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automated reports and sends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them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via email. The format of the report is customized corresponding to the expert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group’s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demands: pdf, </a:t>
            </a:r>
            <a:r>
              <a:rPr lang="en-US" sz="3200" dirty="0" err="1">
                <a:latin typeface="Arial" charset="0"/>
                <a:ea typeface="ＭＳ Ｐゴシック" pitchFamily="-80" charset="-128"/>
              </a:rPr>
              <a:t>cvs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, </a:t>
            </a:r>
            <a:r>
              <a:rPr lang="en-US" sz="3200" dirty="0" err="1" smtClean="0">
                <a:latin typeface="Arial" charset="0"/>
                <a:ea typeface="ＭＳ Ｐゴシック" pitchFamily="-80" charset="-128"/>
              </a:rPr>
              <a:t>xls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. Users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can configure what kind of content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to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receive: either failed tests only or information about all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tests performed. The structure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of reports for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rather complex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tasks like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commissioning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HW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tests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is still under discussion.</a:t>
            </a:r>
            <a:endParaRPr lang="de-DE" sz="3200" dirty="0">
              <a:latin typeface="Arial" charset="0"/>
              <a:ea typeface="ＭＳ Ｐゴシック" pitchFamily="-80" charset="-128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5477811" y="34837150"/>
            <a:ext cx="14176465" cy="6143899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360000" rIns="360000" bIns="360000">
            <a:spAutoFit/>
          </a:bodyPr>
          <a:lstStyle/>
          <a:p>
            <a:pPr algn="just"/>
            <a:r>
              <a:rPr lang="de-DE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Actual</a:t>
            </a:r>
            <a:r>
              <a:rPr lang="de-DE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 Work in Progress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latin typeface="Arial" charset="0"/>
                <a:ea typeface="ＭＳ Ｐゴシック" pitchFamily="-80" charset="-128"/>
              </a:rPr>
              <a:t>As electricity costs became a topic of interest recent years, GSI investigates the possibilities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of reducing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power consumption even during beam times.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For example, one possibility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would be do activate an energy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saving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mode if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an accelerator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fails and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a longer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downtime for investigation and repair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is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planned. Two main types of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devices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were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identified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which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have excessive energy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consumption even in standby mode –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pulsed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p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ower supplies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and r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ing RF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. Both types will be switched off for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save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mode.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The main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difficulty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with pulsed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magnets </a:t>
            </a:r>
            <a:r>
              <a:rPr lang="en-US" sz="3200" dirty="0" smtClean="0">
                <a:latin typeface="Arial" charset="0"/>
                <a:ea typeface="ＭＳ Ｐゴシック" pitchFamily="-80" charset="-128"/>
              </a:rPr>
              <a:t>is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their hysteresis. We </a:t>
            </a:r>
            <a:r>
              <a:rPr lang="en-US" sz="3200">
                <a:latin typeface="Arial" charset="0"/>
                <a:ea typeface="ＭＳ Ｐゴシック" pitchFamily="-80" charset="-128"/>
              </a:rPr>
              <a:t>investigate </a:t>
            </a:r>
            <a:r>
              <a:rPr lang="en-US" sz="3200" smtClean="0">
                <a:latin typeface="Arial" charset="0"/>
                <a:ea typeface="ＭＳ Ｐゴシック" pitchFamily="-80" charset="-128"/>
              </a:rPr>
              <a:t>the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influence of it on operation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.</a:t>
            </a:r>
            <a:endParaRPr lang="de-DE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028200" y="11058421"/>
            <a:ext cx="12248885" cy="5159014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360000" rIns="360000" bIns="360000">
            <a:spAutoFit/>
          </a:bodyPr>
          <a:lstStyle/>
          <a:p>
            <a:pPr algn="just"/>
            <a:r>
              <a:rPr lang="de-DE" sz="3200" b="1" dirty="0" err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Graphical</a:t>
            </a:r>
            <a:r>
              <a:rPr lang="de-DE" sz="32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80" charset="-128"/>
              </a:rPr>
              <a:t> User Interphase (GUI)</a:t>
            </a:r>
            <a:endParaRPr lang="en-US" sz="3200" b="1" dirty="0">
              <a:solidFill>
                <a:schemeClr val="dk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endParaRPr lang="de-DE" sz="3200" b="1" dirty="0">
              <a:solidFill>
                <a:schemeClr val="dk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80" charset="-128"/>
            </a:endParaRPr>
          </a:p>
          <a:p>
            <a:pPr algn="just"/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At the beginning,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 user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has to choose from the library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the kind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of test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to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perform.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Afterwards, he/she selects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what kind of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Hardware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to test (for details see Figure 2). When test types and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the list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of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devices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is chosen,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the user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starts the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tests. </a:t>
            </a:r>
            <a:r>
              <a:rPr lang="en-US" sz="3200" dirty="0">
                <a:latin typeface="Arial" charset="0"/>
                <a:ea typeface="ＭＳ Ｐゴシック" pitchFamily="-80" charset="-128"/>
              </a:rPr>
              <a:t>A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 graphical user interface (GUI) allows monitoring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all test steps per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device,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and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the overall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tests </a:t>
            </a:r>
            <a:r>
              <a:rPr lang="en-US" sz="3200" dirty="0" smtClean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status. The GUI allows as well interaction </a:t>
            </a:r>
            <a:r>
              <a:rPr lang="en-US" sz="3200" dirty="0">
                <a:solidFill>
                  <a:schemeClr val="dk1"/>
                </a:solidFill>
                <a:latin typeface="Arial" charset="0"/>
                <a:ea typeface="ＭＳ Ｐゴシック" pitchFamily="-80" charset="-128"/>
              </a:rPr>
              <a:t>during test steps (pause, skip, stop)</a:t>
            </a:r>
            <a:endParaRPr lang="de-DE" sz="3200" dirty="0">
              <a:solidFill>
                <a:schemeClr val="dk1"/>
              </a:solidFill>
              <a:latin typeface="Arial" charset="0"/>
              <a:ea typeface="ＭＳ Ｐゴシック" pitchFamily="-80" charset="-128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641584" y="25955675"/>
            <a:ext cx="151352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32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Figure</a:t>
            </a:r>
            <a:r>
              <a:rPr lang="de-DE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32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2 </a:t>
            </a:r>
            <a:r>
              <a:rPr lang="de-DE" altLang="en-US" sz="32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Graphical</a:t>
            </a:r>
            <a:r>
              <a:rPr lang="de-DE" altLang="en-US" sz="32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User Interface </a:t>
            </a:r>
            <a:r>
              <a:rPr lang="de-DE" altLang="en-US" sz="32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of</a:t>
            </a:r>
            <a:r>
              <a:rPr lang="de-DE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32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the</a:t>
            </a:r>
            <a:r>
              <a:rPr lang="de-DE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32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Sequencer</a:t>
            </a:r>
            <a:r>
              <a:rPr lang="de-DE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Tool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9239" y="2820322"/>
            <a:ext cx="19418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de-DE" sz="3200" b="1" u="sng" dirty="0"/>
              <a:t>O. Geithner</a:t>
            </a:r>
            <a:r>
              <a:rPr lang="en-US" altLang="de-DE" sz="3200" b="1" dirty="0"/>
              <a:t>, </a:t>
            </a:r>
            <a:r>
              <a:rPr lang="en-US" altLang="de-DE" sz="3200" b="1" dirty="0" err="1"/>
              <a:t>S.Krepp</a:t>
            </a:r>
            <a:r>
              <a:rPr lang="en-US" altLang="de-DE" sz="3200" b="1" dirty="0"/>
              <a:t>,  </a:t>
            </a:r>
            <a:r>
              <a:rPr lang="en-US" altLang="de-DE" sz="3200" b="1" dirty="0" err="1"/>
              <a:t>K.Fuchsberger</a:t>
            </a:r>
            <a:r>
              <a:rPr lang="en-US" altLang="de-DE" sz="3200" b="1" dirty="0"/>
              <a:t>, </a:t>
            </a:r>
            <a:r>
              <a:rPr lang="en-US" altLang="de-DE" sz="3200" b="1" dirty="0" err="1"/>
              <a:t>S.Reimann</a:t>
            </a:r>
            <a:r>
              <a:rPr lang="en-US" altLang="de-DE" sz="3200" b="1" dirty="0"/>
              <a:t/>
            </a:r>
            <a:br>
              <a:rPr lang="en-US" altLang="de-DE" sz="3200" b="1" dirty="0"/>
            </a:br>
            <a:r>
              <a:rPr lang="en-US" altLang="de-DE" sz="3200" dirty="0"/>
              <a:t>GSI </a:t>
            </a:r>
            <a:r>
              <a:rPr lang="en-US" altLang="de-DE" sz="3200" dirty="0" err="1"/>
              <a:t>Helmholtzzentrum</a:t>
            </a:r>
            <a:r>
              <a:rPr lang="en-US" altLang="de-DE" sz="3200" dirty="0"/>
              <a:t> f</a:t>
            </a:r>
            <a:r>
              <a:rPr lang="de-DE" altLang="de-DE" sz="3200" dirty="0"/>
              <a:t>ü</a:t>
            </a:r>
            <a:r>
              <a:rPr lang="en-US" altLang="de-DE" sz="3200" dirty="0"/>
              <a:t>r </a:t>
            </a:r>
            <a:r>
              <a:rPr lang="en-US" altLang="de-DE" sz="3200" dirty="0" err="1"/>
              <a:t>Schwerionenforschung</a:t>
            </a:r>
            <a:r>
              <a:rPr lang="en-US" altLang="de-DE" sz="3200" dirty="0"/>
              <a:t>, 64291 Darmstadt, Germany</a:t>
            </a:r>
            <a:endParaRPr lang="de-DE" sz="32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452" y="16984041"/>
            <a:ext cx="13406446" cy="824611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37605" y="16937199"/>
            <a:ext cx="14232923" cy="834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582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vorlage_A0-hochkant_I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/>
        </a:ln>
      </a:spPr>
      <a:bodyPr wrap="square" lIns="360000" tIns="360000" rIns="360000" bIns="360000">
        <a:spAutoFit/>
      </a:bodyPr>
      <a:lstStyle>
        <a:defPPr algn="just">
          <a:defRPr sz="3200" b="1" dirty="0" smtClean="0"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ＭＳ Ｐゴシック" pitchFamily="-80" charset="-128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ir-gsi-postervorlage_A0-portrait" id="{D74A95B1-F363-8647-95C8-764F9AA07B05}" vid="{D96D727F-9355-1747-BC5F-9311688AD41E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fair-gsi-postervorlage_A0-portrait</Template>
  <TotalTime>0</TotalTime>
  <Words>564</Words>
  <Application>Microsoft Office PowerPoint</Application>
  <PresentationFormat>Benutzerdefiniert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postervorlage_A0-hochkant_II</vt:lpstr>
      <vt:lpstr>Sequencer Tool for automatisation of repetitive HW tasks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Sequencer tool for automatisation of repetitive HW tasks</dc:title>
  <dc:creator>Geithner, Oksana Dr.</dc:creator>
  <cp:lastModifiedBy>Geithner, Oksana Dr.</cp:lastModifiedBy>
  <cp:revision>19</cp:revision>
  <dcterms:created xsi:type="dcterms:W3CDTF">2023-08-29T11:05:59Z</dcterms:created>
  <dcterms:modified xsi:type="dcterms:W3CDTF">2023-09-05T12:33:52Z</dcterms:modified>
</cp:coreProperties>
</file>