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30275213" cy="42811700"/>
  <p:notesSz cx="6858000" cy="9144000"/>
  <p:defaultTextStyle>
    <a:defPPr>
      <a:defRPr lang="de-DE"/>
    </a:defPPr>
    <a:lvl1pPr marL="0" algn="l" defTabSz="208817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8170" algn="l" defTabSz="208817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6339" algn="l" defTabSz="208817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4509" algn="l" defTabSz="208817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52678" algn="l" defTabSz="208817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40848" algn="l" defTabSz="208817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9017" algn="l" defTabSz="208817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7187" algn="l" defTabSz="208817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705356" algn="l" defTabSz="208817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4">
          <p15:clr>
            <a:srgbClr val="A4A3A4"/>
          </p15:clr>
        </p15:guide>
        <p15:guide id="2" pos="95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BB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8751" autoAdjust="0"/>
    <p:restoredTop sz="94643"/>
  </p:normalViewPr>
  <p:slideViewPr>
    <p:cSldViewPr snapToGrid="0" snapToObjects="1">
      <p:cViewPr varScale="1">
        <p:scale>
          <a:sx n="27" d="100"/>
          <a:sy n="27" d="100"/>
        </p:scale>
        <p:origin x="4158" y="270"/>
      </p:cViewPr>
      <p:guideLst>
        <p:guide orient="horz" pos="13484"/>
        <p:guide pos="95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FEF91C-E52E-FE45-9EBF-03F21A9FFE4A}" type="datetimeFigureOut">
              <a:rPr lang="de-DE" smtClean="0"/>
              <a:t>01.09.2023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2EF415-2327-9947-BC8F-A5D78955B8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77380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6777D6-7022-1C4C-B795-363BF404E89C}" type="datetimeFigureOut">
              <a:rPr lang="de-DE" smtClean="0"/>
              <a:t>01.09.2023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62844D-27CF-1D4A-AF7D-4E946B1E570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44186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3403536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4843" y="4579921"/>
            <a:ext cx="28321545" cy="36305394"/>
          </a:xfrm>
          <a:prstGeom prst="rect">
            <a:avLst/>
          </a:prstGeom>
        </p:spPr>
        <p:txBody>
          <a:bodyPr vert="horz" lIns="417634" tIns="208817" rIns="417634" bIns="208817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pic>
        <p:nvPicPr>
          <p:cNvPr id="7" name="Bild 6" descr="GSI_Logo_rgb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11915" y="1675658"/>
            <a:ext cx="5084575" cy="1694860"/>
          </a:xfrm>
          <a:prstGeom prst="rect">
            <a:avLst/>
          </a:prstGeom>
        </p:spPr>
      </p:pic>
      <p:cxnSp>
        <p:nvCxnSpPr>
          <p:cNvPr id="8" name="Gerade Verbindung 7"/>
          <p:cNvCxnSpPr/>
          <p:nvPr/>
        </p:nvCxnSpPr>
        <p:spPr>
          <a:xfrm>
            <a:off x="0" y="3608395"/>
            <a:ext cx="30275213" cy="0"/>
          </a:xfrm>
          <a:prstGeom prst="line">
            <a:avLst/>
          </a:prstGeom>
          <a:ln w="635000">
            <a:solidFill>
              <a:srgbClr val="EAEAE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hteck 8"/>
          <p:cNvSpPr/>
          <p:nvPr/>
        </p:nvSpPr>
        <p:spPr>
          <a:xfrm>
            <a:off x="0" y="42186910"/>
            <a:ext cx="30275214" cy="630000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extfeld 9"/>
          <p:cNvSpPr txBox="1"/>
          <p:nvPr/>
        </p:nvSpPr>
        <p:spPr>
          <a:xfrm>
            <a:off x="1176222" y="42168779"/>
            <a:ext cx="221901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3200" dirty="0" err="1">
                <a:solidFill>
                  <a:srgbClr val="333333"/>
                </a:solidFill>
                <a:latin typeface="Arial"/>
                <a:cs typeface="Arial"/>
              </a:rPr>
              <a:t>Facility</a:t>
            </a:r>
            <a:r>
              <a:rPr lang="de-DE" sz="320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lang="de-DE" sz="3200" dirty="0" err="1">
                <a:solidFill>
                  <a:srgbClr val="333333"/>
                </a:solidFill>
                <a:latin typeface="Arial"/>
                <a:cs typeface="Arial"/>
              </a:rPr>
              <a:t>for</a:t>
            </a:r>
            <a:r>
              <a:rPr lang="de-DE" sz="3200" dirty="0">
                <a:solidFill>
                  <a:srgbClr val="333333"/>
                </a:solidFill>
                <a:latin typeface="Arial"/>
                <a:cs typeface="Arial"/>
              </a:rPr>
              <a:t> Antiproton </a:t>
            </a:r>
            <a:r>
              <a:rPr lang="de-DE" sz="3200" dirty="0" err="1">
                <a:solidFill>
                  <a:srgbClr val="333333"/>
                </a:solidFill>
                <a:latin typeface="Arial"/>
                <a:cs typeface="Arial"/>
              </a:rPr>
              <a:t>and</a:t>
            </a:r>
            <a:r>
              <a:rPr lang="de-DE" sz="3200" dirty="0">
                <a:solidFill>
                  <a:srgbClr val="333333"/>
                </a:solidFill>
                <a:latin typeface="Arial"/>
                <a:cs typeface="Arial"/>
              </a:rPr>
              <a:t> Ion Research in</a:t>
            </a:r>
            <a:r>
              <a:rPr lang="de-DE" sz="3200" baseline="0" dirty="0">
                <a:solidFill>
                  <a:srgbClr val="333333"/>
                </a:solidFill>
                <a:latin typeface="Arial"/>
                <a:cs typeface="Arial"/>
              </a:rPr>
              <a:t> Europe GmbH </a:t>
            </a:r>
            <a:r>
              <a:rPr lang="de-DE" sz="3200" dirty="0">
                <a:solidFill>
                  <a:srgbClr val="333333"/>
                </a:solidFill>
                <a:latin typeface="Arial"/>
                <a:cs typeface="Arial"/>
              </a:rPr>
              <a:t>| GSI Helmholtzzentrum für Schwerionenforschung GmbH</a:t>
            </a:r>
          </a:p>
          <a:p>
            <a:endParaRPr lang="de-DE" sz="3200" dirty="0">
              <a:solidFill>
                <a:srgbClr val="333333"/>
              </a:solidFill>
              <a:latin typeface="Arial"/>
              <a:cs typeface="Arial"/>
            </a:endParaRPr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784844" y="625421"/>
            <a:ext cx="18263935" cy="3106689"/>
          </a:xfrm>
          <a:prstGeom prst="rect">
            <a:avLst/>
          </a:prstGeom>
        </p:spPr>
        <p:txBody>
          <a:bodyPr vert="horz" lIns="417634" tIns="208817" rIns="417634" bIns="208817" rtlCol="0" anchor="b" anchorCtr="0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11" name="Rechteck 10"/>
          <p:cNvSpPr/>
          <p:nvPr/>
        </p:nvSpPr>
        <p:spPr>
          <a:xfrm>
            <a:off x="0" y="3292539"/>
            <a:ext cx="630000" cy="630000"/>
          </a:xfrm>
          <a:prstGeom prst="rect">
            <a:avLst/>
          </a:prstGeom>
          <a:solidFill>
            <a:srgbClr val="FDBB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/>
          <p:cNvSpPr/>
          <p:nvPr/>
        </p:nvSpPr>
        <p:spPr>
          <a:xfrm>
            <a:off x="0" y="42184110"/>
            <a:ext cx="630000" cy="630000"/>
          </a:xfrm>
          <a:prstGeom prst="rect">
            <a:avLst/>
          </a:prstGeom>
          <a:solidFill>
            <a:srgbClr val="FDBB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3" name="Bild 12" descr="FAIR_Logo_rgb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32451" y="981014"/>
            <a:ext cx="3433915" cy="2861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533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l" defTabSz="2088170" rtl="0" eaLnBrk="1" latinLnBrk="0" hangingPunct="1">
        <a:spcBef>
          <a:spcPct val="0"/>
        </a:spcBef>
        <a:buNone/>
        <a:defRPr sz="900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1566127" indent="-1566127" algn="l" defTabSz="208817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9000" kern="1200">
          <a:solidFill>
            <a:schemeClr val="tx1"/>
          </a:solidFill>
          <a:latin typeface="Arial"/>
          <a:ea typeface="+mn-ea"/>
          <a:cs typeface="Arial"/>
        </a:defRPr>
      </a:lvl1pPr>
      <a:lvl2pPr marL="3393276" indent="-1305106" algn="l" defTabSz="208817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7500" kern="1200">
          <a:solidFill>
            <a:schemeClr val="tx1"/>
          </a:solidFill>
          <a:latin typeface="Arial"/>
          <a:ea typeface="+mn-ea"/>
          <a:cs typeface="Arial"/>
        </a:defRPr>
      </a:lvl2pPr>
      <a:lvl3pPr marL="5220424" indent="-1044085" algn="l" defTabSz="208817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6000" kern="1200">
          <a:solidFill>
            <a:schemeClr val="tx1"/>
          </a:solidFill>
          <a:latin typeface="Arial"/>
          <a:ea typeface="+mn-ea"/>
          <a:cs typeface="Arial"/>
        </a:defRPr>
      </a:lvl3pPr>
      <a:lvl4pPr marL="7308593" indent="-1044085" algn="l" defTabSz="208817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5000" kern="1200">
          <a:solidFill>
            <a:schemeClr val="tx1"/>
          </a:solidFill>
          <a:latin typeface="Arial"/>
          <a:ea typeface="+mn-ea"/>
          <a:cs typeface="Arial"/>
        </a:defRPr>
      </a:lvl4pPr>
      <a:lvl5pPr marL="9396763" indent="-1044085" algn="l" defTabSz="208817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4000" kern="1200">
          <a:solidFill>
            <a:schemeClr val="tx1"/>
          </a:solidFill>
          <a:latin typeface="Arial"/>
          <a:ea typeface="+mn-ea"/>
          <a:cs typeface="Arial"/>
        </a:defRPr>
      </a:lvl5pPr>
      <a:lvl6pPr marL="11484933" indent="-1044085" algn="l" defTabSz="2088170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102" indent="-1044085" algn="l" defTabSz="2088170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272" indent="-1044085" algn="l" defTabSz="2088170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441" indent="-1044085" algn="l" defTabSz="2088170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208817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170" algn="l" defTabSz="208817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339" algn="l" defTabSz="208817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509" algn="l" defTabSz="208817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678" algn="l" defTabSz="208817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0848" algn="l" defTabSz="208817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017" algn="l" defTabSz="208817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187" algn="l" defTabSz="208817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356" algn="l" defTabSz="208817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-320734"/>
            <a:ext cx="19888200" cy="3298370"/>
          </a:xfrm>
        </p:spPr>
        <p:txBody>
          <a:bodyPr>
            <a:normAutofit/>
          </a:bodyPr>
          <a:lstStyle/>
          <a:p>
            <a:pPr algn="ctr"/>
            <a:r>
              <a:rPr lang="de-DE" sz="7200" b="1" dirty="0" err="1" smtClean="0"/>
              <a:t>Sequencer</a:t>
            </a:r>
            <a:r>
              <a:rPr lang="de-DE" sz="7200" b="1" dirty="0" smtClean="0"/>
              <a:t> </a:t>
            </a:r>
            <a:r>
              <a:rPr lang="de-DE" sz="7200" b="1" dirty="0"/>
              <a:t>T</a:t>
            </a:r>
            <a:r>
              <a:rPr lang="de-DE" sz="7200" b="1" dirty="0" smtClean="0"/>
              <a:t>ool </a:t>
            </a:r>
            <a:r>
              <a:rPr lang="de-DE" sz="7200" b="1" dirty="0" err="1" smtClean="0"/>
              <a:t>for</a:t>
            </a:r>
            <a:r>
              <a:rPr lang="de-DE" sz="7200" b="1" dirty="0" smtClean="0"/>
              <a:t> </a:t>
            </a:r>
            <a:r>
              <a:rPr lang="de-DE" sz="7200" b="1" dirty="0" err="1" smtClean="0"/>
              <a:t>automatisation</a:t>
            </a:r>
            <a:r>
              <a:rPr lang="de-DE" sz="7200" b="1" dirty="0" smtClean="0"/>
              <a:t> </a:t>
            </a:r>
            <a:r>
              <a:rPr lang="de-DE" sz="7200" b="1" dirty="0" err="1" smtClean="0"/>
              <a:t>of</a:t>
            </a:r>
            <a:r>
              <a:rPr lang="de-DE" sz="7200" b="1" dirty="0" smtClean="0"/>
              <a:t> repetitive HW </a:t>
            </a:r>
            <a:r>
              <a:rPr lang="de-DE" sz="7200" b="1" dirty="0" err="1" smtClean="0"/>
              <a:t>tasks</a:t>
            </a:r>
            <a:endParaRPr lang="de-DE" sz="7200" dirty="0"/>
          </a:p>
        </p:txBody>
      </p:sp>
      <p:sp>
        <p:nvSpPr>
          <p:cNvPr id="4" name="Textfeld 3"/>
          <p:cNvSpPr txBox="1"/>
          <p:nvPr/>
        </p:nvSpPr>
        <p:spPr>
          <a:xfrm>
            <a:off x="26759507" y="3334190"/>
            <a:ext cx="35157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o.geithner@gsi.de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1028201" y="5026485"/>
            <a:ext cx="12248885" cy="5651456"/>
          </a:xfrm>
          <a:prstGeom prst="rect">
            <a:avLst/>
          </a:prstGeom>
          <a:gradFill flip="none" rotWithShape="1">
            <a:gsLst>
              <a:gs pos="13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  <a:ln cap="rnd">
            <a:noFill/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  <a:softEdge rad="12700"/>
          </a:effectLst>
          <a:scene3d>
            <a:camera prst="perspectiveFront"/>
            <a:lightRig rig="threePt" dir="t"/>
          </a:scene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360000" tIns="360000" rIns="360000" bIns="360000">
            <a:spAutoFit/>
          </a:bodyPr>
          <a:lstStyle/>
          <a:p>
            <a:pPr algn="just"/>
            <a:r>
              <a:rPr lang="de-DE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-80" charset="-128"/>
              </a:rPr>
              <a:t>Motivation</a:t>
            </a:r>
            <a:endParaRPr lang="en-US" sz="3200" b="1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ＭＳ Ｐゴシック" pitchFamily="-80" charset="-128"/>
            </a:endParaRPr>
          </a:p>
          <a:p>
            <a:pPr algn="just"/>
            <a:endParaRPr lang="en-US" sz="3200" dirty="0">
              <a:latin typeface="Arial" charset="0"/>
              <a:ea typeface="ＭＳ Ｐゴシック" pitchFamily="-80" charset="-128"/>
            </a:endParaRPr>
          </a:p>
          <a:p>
            <a:pPr algn="just"/>
            <a:r>
              <a:rPr lang="en-US" sz="3200" dirty="0">
                <a:latin typeface="Arial" charset="0"/>
                <a:ea typeface="ＭＳ Ｐゴシック" pitchFamily="-80" charset="-128"/>
              </a:rPr>
              <a:t>Accelerator operation is very manpower demanding. Control system tools could overtake repetitive tasks during commissioning and </a:t>
            </a:r>
            <a:r>
              <a:rPr lang="en-US" sz="3200" dirty="0" err="1">
                <a:latin typeface="Arial" charset="0"/>
                <a:ea typeface="ＭＳ Ｐゴシック" pitchFamily="-80" charset="-128"/>
              </a:rPr>
              <a:t>beamtime</a:t>
            </a:r>
            <a:r>
              <a:rPr lang="en-US" sz="3200" dirty="0">
                <a:latin typeface="Arial" charset="0"/>
                <a:ea typeface="ＭＳ Ｐゴシック" pitchFamily="-80" charset="-128"/>
              </a:rPr>
              <a:t> like device scanning, beam optimization or device steering nowadays. The larger is Accelerator Facility and amount of similar devices - the higher benefit yields an </a:t>
            </a:r>
            <a:r>
              <a:rPr lang="en-US" sz="3200" dirty="0" err="1">
                <a:latin typeface="Arial" charset="0"/>
                <a:ea typeface="ＭＳ Ｐゴシック" pitchFamily="-80" charset="-128"/>
              </a:rPr>
              <a:t>automatisation</a:t>
            </a:r>
            <a:r>
              <a:rPr lang="en-US" sz="3200" dirty="0">
                <a:latin typeface="Arial" charset="0"/>
                <a:ea typeface="ＭＳ Ｐゴシック" pitchFamily="-80" charset="-128"/>
              </a:rPr>
              <a:t> of the different task procedures. For this purpose, a Sequencer Tool has been developed at GSI. Figure 1 shows its Software Architecture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-80" charset="-128"/>
              </a:rPr>
              <a:t>.</a:t>
            </a:r>
            <a:endParaRPr lang="de-DE" sz="3200" b="1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ＭＳ Ｐゴシック" pitchFamily="-80" charset="-128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1040452" y="27307056"/>
            <a:ext cx="13556955" cy="1353053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47000">
                <a:schemeClr val="accent1">
                  <a:lumMod val="45000"/>
                  <a:lumOff val="55000"/>
                </a:schemeClr>
              </a:gs>
              <a:gs pos="64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  <a:ln cap="rnd">
            <a:noFill/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  <a:softEdge rad="12700"/>
          </a:effectLst>
          <a:scene3d>
            <a:camera prst="perspectiveFront"/>
            <a:lightRig rig="threePt" dir="t"/>
          </a:scene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360000" tIns="360000" rIns="360000" bIns="360000">
            <a:spAutoFit/>
          </a:bodyPr>
          <a:lstStyle/>
          <a:p>
            <a:pPr algn="just"/>
            <a:r>
              <a:rPr lang="de-DE" sz="3200" b="1" dirty="0" err="1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-80" charset="-128"/>
              </a:rPr>
              <a:t>Possible</a:t>
            </a:r>
            <a:r>
              <a:rPr lang="de-DE" sz="3200" b="1" dirty="0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-80" charset="-128"/>
              </a:rPr>
              <a:t> </a:t>
            </a:r>
            <a:r>
              <a:rPr lang="de-DE" sz="3200" b="1" dirty="0" err="1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-80" charset="-128"/>
              </a:rPr>
              <a:t>Use</a:t>
            </a:r>
            <a:r>
              <a:rPr lang="de-DE" sz="3200" b="1" dirty="0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-80" charset="-128"/>
              </a:rPr>
              <a:t> Cases</a:t>
            </a:r>
            <a:endParaRPr lang="en-US" sz="3200" b="1" dirty="0">
              <a:solidFill>
                <a:schemeClr val="dk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ＭＳ Ｐゴシック" pitchFamily="-80" charset="-128"/>
            </a:endParaRPr>
          </a:p>
          <a:p>
            <a:pPr algn="just"/>
            <a:endParaRPr lang="de-DE" sz="3200" b="1" dirty="0">
              <a:solidFill>
                <a:schemeClr val="dk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ＭＳ Ｐゴシック" pitchFamily="-80" charset="-128"/>
            </a:endParaRPr>
          </a:p>
          <a:p>
            <a:pPr algn="just"/>
            <a:r>
              <a:rPr lang="en-US" sz="3200" dirty="0">
                <a:solidFill>
                  <a:schemeClr val="dk1"/>
                </a:solidFill>
                <a:latin typeface="Arial" charset="0"/>
                <a:ea typeface="ＭＳ Ｐゴシック" pitchFamily="-80" charset="-128"/>
              </a:rPr>
              <a:t>As </a:t>
            </a:r>
            <a:r>
              <a:rPr lang="en-US" sz="3200" dirty="0" smtClean="0">
                <a:solidFill>
                  <a:schemeClr val="dk1"/>
                </a:solidFill>
                <a:latin typeface="Arial" charset="0"/>
                <a:ea typeface="ＭＳ Ｐゴシック" pitchFamily="-80" charset="-128"/>
              </a:rPr>
              <a:t>the remote control </a:t>
            </a:r>
            <a:r>
              <a:rPr lang="en-US" sz="3200" dirty="0">
                <a:solidFill>
                  <a:schemeClr val="dk1"/>
                </a:solidFill>
                <a:latin typeface="Arial" charset="0"/>
                <a:ea typeface="ＭＳ Ｐゴシック" pitchFamily="-80" charset="-128"/>
              </a:rPr>
              <a:t>of </a:t>
            </a:r>
            <a:r>
              <a:rPr lang="en-US" sz="3200" dirty="0" smtClean="0">
                <a:solidFill>
                  <a:schemeClr val="dk1"/>
                </a:solidFill>
                <a:latin typeface="Arial" charset="0"/>
                <a:ea typeface="ＭＳ Ｐゴシック" pitchFamily="-80" charset="-128"/>
              </a:rPr>
              <a:t>devices included </a:t>
            </a:r>
            <a:r>
              <a:rPr lang="en-US" sz="3200" dirty="0">
                <a:solidFill>
                  <a:schemeClr val="dk1"/>
                </a:solidFill>
                <a:latin typeface="Arial" charset="0"/>
                <a:ea typeface="ＭＳ Ｐゴシック" pitchFamily="-80" charset="-128"/>
              </a:rPr>
              <a:t>in </a:t>
            </a:r>
            <a:r>
              <a:rPr lang="en-US" sz="3200" dirty="0" smtClean="0">
                <a:solidFill>
                  <a:schemeClr val="dk1"/>
                </a:solidFill>
                <a:latin typeface="Arial" charset="0"/>
                <a:ea typeface="ＭＳ Ｐゴシック" pitchFamily="-80" charset="-128"/>
              </a:rPr>
              <a:t>Tool is </a:t>
            </a:r>
            <a:r>
              <a:rPr lang="en-US" sz="3200" dirty="0">
                <a:solidFill>
                  <a:schemeClr val="dk1"/>
                </a:solidFill>
                <a:latin typeface="Arial" charset="0"/>
                <a:ea typeface="ＭＳ Ｐゴシック" pitchFamily="-80" charset="-128"/>
              </a:rPr>
              <a:t>automated, one </a:t>
            </a:r>
            <a:r>
              <a:rPr lang="en-US" sz="3200" dirty="0" smtClean="0">
                <a:solidFill>
                  <a:schemeClr val="dk1"/>
                </a:solidFill>
                <a:latin typeface="Arial" charset="0"/>
                <a:ea typeface="ＭＳ Ｐゴシック" pitchFamily="-80" charset="-128"/>
              </a:rPr>
              <a:t>should </a:t>
            </a:r>
            <a:r>
              <a:rPr lang="en-US" sz="3200" dirty="0">
                <a:solidFill>
                  <a:schemeClr val="dk1"/>
                </a:solidFill>
                <a:latin typeface="Arial" charset="0"/>
                <a:ea typeface="ＭＳ Ｐゴシック" pitchFamily="-80" charset="-128"/>
              </a:rPr>
              <a:t>consider of all possible HW manipulations and use cases combinations. Here we present the most common ones we started </a:t>
            </a:r>
            <a:r>
              <a:rPr lang="en-US" sz="3200" dirty="0" smtClean="0">
                <a:solidFill>
                  <a:schemeClr val="dk1"/>
                </a:solidFill>
                <a:latin typeface="Arial" charset="0"/>
                <a:ea typeface="ＭＳ Ｐゴシック" pitchFamily="-80" charset="-128"/>
              </a:rPr>
              <a:t>with</a:t>
            </a:r>
            <a:endParaRPr lang="en-US" sz="3200" dirty="0">
              <a:solidFill>
                <a:schemeClr val="dk1"/>
              </a:solidFill>
              <a:latin typeface="Arial" charset="0"/>
              <a:ea typeface="ＭＳ Ｐゴシック" pitchFamily="-80" charset="-128"/>
            </a:endParaRPr>
          </a:p>
          <a:p>
            <a:pPr algn="just"/>
            <a:endParaRPr lang="de-DE" sz="3200" dirty="0">
              <a:solidFill>
                <a:schemeClr val="dk1"/>
              </a:solidFill>
              <a:latin typeface="Arial" charset="0"/>
              <a:ea typeface="ＭＳ Ｐゴシック" pitchFamily="-80" charset="-128"/>
            </a:endParaRPr>
          </a:p>
          <a:p>
            <a:pPr marL="457200" indent="-457200" algn="just">
              <a:buFontTx/>
              <a:buChar char="-"/>
            </a:pPr>
            <a:r>
              <a:rPr lang="en-US" sz="3200" dirty="0" smtClean="0">
                <a:solidFill>
                  <a:schemeClr val="dk1"/>
                </a:solidFill>
                <a:latin typeface="Arial" charset="0"/>
                <a:ea typeface="ＭＳ Ｐゴシック" pitchFamily="-80" charset="-128"/>
              </a:rPr>
              <a:t>Switch </a:t>
            </a:r>
            <a:r>
              <a:rPr lang="en-US" sz="3200" dirty="0">
                <a:solidFill>
                  <a:schemeClr val="dk1"/>
                </a:solidFill>
                <a:latin typeface="Arial" charset="0"/>
                <a:ea typeface="ＭＳ Ｐゴシック" pitchFamily="-80" charset="-128"/>
              </a:rPr>
              <a:t>remote </a:t>
            </a:r>
            <a:r>
              <a:rPr lang="en-US" sz="3200" dirty="0" smtClean="0">
                <a:solidFill>
                  <a:schemeClr val="dk1"/>
                </a:solidFill>
                <a:latin typeface="Arial" charset="0"/>
                <a:ea typeface="ＭＳ Ｐゴシック" pitchFamily="-80" charset="-128"/>
              </a:rPr>
              <a:t>power </a:t>
            </a:r>
            <a:r>
              <a:rPr lang="en-US" sz="3200" dirty="0">
                <a:solidFill>
                  <a:schemeClr val="dk1"/>
                </a:solidFill>
                <a:latin typeface="Arial" charset="0"/>
                <a:ea typeface="ＭＳ Ｐゴシック" pitchFamily="-80" charset="-128"/>
              </a:rPr>
              <a:t>on/off </a:t>
            </a:r>
            <a:r>
              <a:rPr lang="en-US" sz="3200" dirty="0" smtClean="0">
                <a:solidFill>
                  <a:schemeClr val="dk1"/>
                </a:solidFill>
                <a:latin typeface="Arial" charset="0"/>
                <a:ea typeface="ＭＳ Ｐゴシック" pitchFamily="-80" charset="-128"/>
              </a:rPr>
              <a:t>by </a:t>
            </a:r>
            <a:r>
              <a:rPr lang="en-US" sz="3200" dirty="0">
                <a:solidFill>
                  <a:schemeClr val="dk1"/>
                </a:solidFill>
                <a:latin typeface="Arial" charset="0"/>
                <a:ea typeface="ＭＳ Ｐゴシック" pitchFamily="-80" charset="-128"/>
              </a:rPr>
              <a:t>facility </a:t>
            </a:r>
            <a:r>
              <a:rPr lang="en-US" sz="3200" dirty="0" smtClean="0">
                <a:solidFill>
                  <a:schemeClr val="dk1"/>
                </a:solidFill>
                <a:latin typeface="Arial" charset="0"/>
                <a:ea typeface="ＭＳ Ｐゴシック" pitchFamily="-80" charset="-128"/>
              </a:rPr>
              <a:t>area</a:t>
            </a:r>
            <a:endParaRPr lang="de-DE" sz="3200" dirty="0">
              <a:latin typeface="Arial" charset="0"/>
              <a:ea typeface="ＭＳ Ｐゴシック" pitchFamily="-80" charset="-128"/>
            </a:endParaRPr>
          </a:p>
          <a:p>
            <a:pPr marL="457200" indent="-457200" algn="just">
              <a:buFontTx/>
              <a:buChar char="-"/>
            </a:pPr>
            <a:r>
              <a:rPr lang="en-US" sz="3200" dirty="0" smtClean="0">
                <a:solidFill>
                  <a:schemeClr val="dk1"/>
                </a:solidFill>
                <a:latin typeface="Arial" charset="0"/>
                <a:ea typeface="ＭＳ Ｐゴシック" pitchFamily="-80" charset="-128"/>
              </a:rPr>
              <a:t>Commissioning </a:t>
            </a:r>
            <a:r>
              <a:rPr lang="en-US" sz="3200" dirty="0">
                <a:solidFill>
                  <a:schemeClr val="dk1"/>
                </a:solidFill>
                <a:latin typeface="Arial" charset="0"/>
                <a:ea typeface="ＭＳ Ｐゴシック" pitchFamily="-80" charset="-128"/>
              </a:rPr>
              <a:t>HW </a:t>
            </a:r>
            <a:r>
              <a:rPr lang="en-US" sz="3200" dirty="0" smtClean="0">
                <a:solidFill>
                  <a:schemeClr val="dk1"/>
                </a:solidFill>
                <a:latin typeface="Arial" charset="0"/>
                <a:ea typeface="ＭＳ Ｐゴシック" pitchFamily="-80" charset="-128"/>
              </a:rPr>
              <a:t>tests</a:t>
            </a:r>
            <a:endParaRPr lang="de-DE" sz="3200" dirty="0">
              <a:latin typeface="Arial" charset="0"/>
              <a:ea typeface="ＭＳ Ｐゴシック" pitchFamily="-80" charset="-128"/>
            </a:endParaRPr>
          </a:p>
          <a:p>
            <a:pPr marL="457200" indent="-457200" algn="just">
              <a:buFontTx/>
              <a:buChar char="-"/>
            </a:pPr>
            <a:r>
              <a:rPr lang="en-US" sz="3200" dirty="0" smtClean="0">
                <a:solidFill>
                  <a:schemeClr val="dk1"/>
                </a:solidFill>
                <a:latin typeface="Arial" charset="0"/>
                <a:ea typeface="ＭＳ Ｐゴシック" pitchFamily="-80" charset="-128"/>
              </a:rPr>
              <a:t>Toggle power </a:t>
            </a:r>
            <a:r>
              <a:rPr lang="en-US" sz="3200" dirty="0">
                <a:latin typeface="Arial" charset="0"/>
                <a:ea typeface="ＭＳ Ｐゴシック" pitchFamily="-80" charset="-128"/>
              </a:rPr>
              <a:t>s</a:t>
            </a:r>
            <a:r>
              <a:rPr lang="en-US" sz="3200" dirty="0" smtClean="0">
                <a:solidFill>
                  <a:schemeClr val="dk1"/>
                </a:solidFill>
                <a:latin typeface="Arial" charset="0"/>
                <a:ea typeface="ＭＳ Ｐゴシック" pitchFamily="-80" charset="-128"/>
              </a:rPr>
              <a:t>aving </a:t>
            </a:r>
            <a:r>
              <a:rPr lang="en-US" sz="3200" dirty="0">
                <a:latin typeface="Arial" charset="0"/>
                <a:ea typeface="ＭＳ Ｐゴシック" pitchFamily="-80" charset="-128"/>
              </a:rPr>
              <a:t>m</a:t>
            </a:r>
            <a:r>
              <a:rPr lang="en-US" sz="3200" dirty="0" smtClean="0">
                <a:solidFill>
                  <a:schemeClr val="dk1"/>
                </a:solidFill>
                <a:latin typeface="Arial" charset="0"/>
                <a:ea typeface="ＭＳ Ｐゴシック" pitchFamily="-80" charset="-128"/>
              </a:rPr>
              <a:t>ode </a:t>
            </a:r>
            <a:r>
              <a:rPr lang="en-US" sz="3200" dirty="0">
                <a:solidFill>
                  <a:schemeClr val="dk1"/>
                </a:solidFill>
                <a:latin typeface="Arial" charset="0"/>
                <a:ea typeface="ＭＳ Ｐゴシック" pitchFamily="-80" charset="-128"/>
              </a:rPr>
              <a:t>in case of longer </a:t>
            </a:r>
            <a:r>
              <a:rPr lang="en-US" sz="3200" dirty="0" smtClean="0">
                <a:solidFill>
                  <a:schemeClr val="dk1"/>
                </a:solidFill>
                <a:latin typeface="Arial" charset="0"/>
                <a:ea typeface="ＭＳ Ｐゴシック" pitchFamily="-80" charset="-128"/>
              </a:rPr>
              <a:t>accelerator failures</a:t>
            </a:r>
            <a:endParaRPr lang="de-DE" sz="3200" dirty="0">
              <a:latin typeface="Arial" charset="0"/>
              <a:ea typeface="ＭＳ Ｐゴシック" pitchFamily="-80" charset="-128"/>
            </a:endParaRPr>
          </a:p>
          <a:p>
            <a:pPr marL="457200" indent="-457200" algn="just">
              <a:buFontTx/>
              <a:buChar char="-"/>
            </a:pPr>
            <a:r>
              <a:rPr lang="en-US" sz="3200" dirty="0" smtClean="0">
                <a:solidFill>
                  <a:schemeClr val="dk1"/>
                </a:solidFill>
                <a:latin typeface="Arial" charset="0"/>
                <a:ea typeface="ＭＳ Ｐゴシック" pitchFamily="-80" charset="-128"/>
              </a:rPr>
              <a:t>Specialized </a:t>
            </a:r>
            <a:r>
              <a:rPr lang="en-US" sz="3200" dirty="0">
                <a:solidFill>
                  <a:schemeClr val="dk1"/>
                </a:solidFill>
                <a:latin typeface="Arial" charset="0"/>
                <a:ea typeface="ＭＳ Ｐゴシック" pitchFamily="-80" charset="-128"/>
              </a:rPr>
              <a:t>HW </a:t>
            </a:r>
            <a:r>
              <a:rPr lang="en-US" sz="3200" dirty="0">
                <a:latin typeface="Arial" charset="0"/>
                <a:ea typeface="ＭＳ Ｐゴシック" pitchFamily="-80" charset="-128"/>
              </a:rPr>
              <a:t>t</a:t>
            </a:r>
            <a:r>
              <a:rPr lang="en-US" sz="3200" dirty="0" smtClean="0">
                <a:solidFill>
                  <a:schemeClr val="dk1"/>
                </a:solidFill>
                <a:latin typeface="Arial" charset="0"/>
                <a:ea typeface="ＭＳ Ｐゴシック" pitchFamily="-80" charset="-128"/>
              </a:rPr>
              <a:t>ests</a:t>
            </a:r>
            <a:endParaRPr lang="de-DE" sz="3200" dirty="0">
              <a:latin typeface="Arial" charset="0"/>
              <a:ea typeface="ＭＳ Ｐゴシック" pitchFamily="-80" charset="-128"/>
            </a:endParaRPr>
          </a:p>
          <a:p>
            <a:pPr marL="457200" indent="-457200" algn="just">
              <a:buFontTx/>
              <a:buChar char="-"/>
            </a:pPr>
            <a:r>
              <a:rPr lang="en-US" sz="3200" dirty="0" smtClean="0">
                <a:solidFill>
                  <a:schemeClr val="dk1"/>
                </a:solidFill>
                <a:latin typeface="Arial" charset="0"/>
                <a:ea typeface="ＭＳ Ｐゴシック" pitchFamily="-80" charset="-128"/>
              </a:rPr>
              <a:t>Emergency </a:t>
            </a:r>
            <a:r>
              <a:rPr lang="en-US" sz="3200" dirty="0">
                <a:latin typeface="Arial" charset="0"/>
                <a:ea typeface="ＭＳ Ｐゴシック" pitchFamily="-80" charset="-128"/>
              </a:rPr>
              <a:t>c</a:t>
            </a:r>
            <a:r>
              <a:rPr lang="en-US" sz="3200" dirty="0" smtClean="0">
                <a:solidFill>
                  <a:schemeClr val="dk1"/>
                </a:solidFill>
                <a:latin typeface="Arial" charset="0"/>
                <a:ea typeface="ＭＳ Ｐゴシック" pitchFamily="-80" charset="-128"/>
              </a:rPr>
              <a:t>ontrolled </a:t>
            </a:r>
            <a:r>
              <a:rPr lang="en-US" sz="3200" dirty="0">
                <a:latin typeface="Arial" charset="0"/>
                <a:ea typeface="ＭＳ Ｐゴシック" pitchFamily="-80" charset="-128"/>
              </a:rPr>
              <a:t>s</a:t>
            </a:r>
            <a:r>
              <a:rPr lang="en-US" sz="3200" dirty="0" smtClean="0">
                <a:solidFill>
                  <a:schemeClr val="dk1"/>
                </a:solidFill>
                <a:latin typeface="Arial" charset="0"/>
                <a:ea typeface="ＭＳ Ｐゴシック" pitchFamily="-80" charset="-128"/>
              </a:rPr>
              <a:t>witch </a:t>
            </a:r>
            <a:r>
              <a:rPr lang="en-US" sz="3200" dirty="0">
                <a:latin typeface="Arial" charset="0"/>
                <a:ea typeface="ＭＳ Ｐゴシック" pitchFamily="-80" charset="-128"/>
              </a:rPr>
              <a:t>o</a:t>
            </a:r>
            <a:r>
              <a:rPr lang="en-US" sz="3200" dirty="0" smtClean="0">
                <a:solidFill>
                  <a:schemeClr val="dk1"/>
                </a:solidFill>
                <a:latin typeface="Arial" charset="0"/>
                <a:ea typeface="ＭＳ Ｐゴシック" pitchFamily="-80" charset="-128"/>
              </a:rPr>
              <a:t>ff</a:t>
            </a:r>
            <a:endParaRPr lang="en-US" sz="3200" dirty="0">
              <a:solidFill>
                <a:schemeClr val="dk1"/>
              </a:solidFill>
              <a:latin typeface="Arial" charset="0"/>
              <a:ea typeface="ＭＳ Ｐゴシック" pitchFamily="-80" charset="-128"/>
            </a:endParaRPr>
          </a:p>
          <a:p>
            <a:pPr algn="just"/>
            <a:endParaRPr lang="de-DE" sz="3200" dirty="0">
              <a:solidFill>
                <a:schemeClr val="dk1"/>
              </a:solidFill>
              <a:latin typeface="Arial" charset="0"/>
              <a:ea typeface="ＭＳ Ｐゴシック" pitchFamily="-80" charset="-128"/>
            </a:endParaRPr>
          </a:p>
          <a:p>
            <a:pPr algn="just"/>
            <a:r>
              <a:rPr lang="en-US" sz="3200" dirty="0">
                <a:solidFill>
                  <a:schemeClr val="dk1"/>
                </a:solidFill>
                <a:latin typeface="Arial" charset="0"/>
                <a:ea typeface="ＭＳ Ｐゴシック" pitchFamily="-80" charset="-128"/>
              </a:rPr>
              <a:t>One larger test for all </a:t>
            </a:r>
            <a:r>
              <a:rPr lang="en-US" sz="3200" dirty="0" smtClean="0">
                <a:solidFill>
                  <a:schemeClr val="dk1"/>
                </a:solidFill>
                <a:latin typeface="Arial" charset="0"/>
                <a:ea typeface="ＭＳ Ｐゴシック" pitchFamily="-80" charset="-128"/>
              </a:rPr>
              <a:t>selected </a:t>
            </a:r>
            <a:r>
              <a:rPr lang="en-US" sz="3200" dirty="0">
                <a:solidFill>
                  <a:schemeClr val="dk1"/>
                </a:solidFill>
                <a:latin typeface="Arial" charset="0"/>
                <a:ea typeface="ＭＳ Ｐゴシック" pitchFamily="-80" charset="-128"/>
              </a:rPr>
              <a:t>accelerator device </a:t>
            </a:r>
            <a:r>
              <a:rPr lang="en-US" sz="3200" dirty="0" smtClean="0">
                <a:solidFill>
                  <a:schemeClr val="dk1"/>
                </a:solidFill>
                <a:latin typeface="Arial" charset="0"/>
                <a:ea typeface="ＭＳ Ｐゴシック" pitchFamily="-80" charset="-128"/>
              </a:rPr>
              <a:t>types may </a:t>
            </a:r>
            <a:r>
              <a:rPr lang="en-US" sz="3200" dirty="0">
                <a:solidFill>
                  <a:schemeClr val="dk1"/>
                </a:solidFill>
                <a:latin typeface="Arial" charset="0"/>
                <a:ea typeface="ＭＳ Ｐゴシック" pitchFamily="-80" charset="-128"/>
              </a:rPr>
              <a:t>include several smaller steps, specialized for every device type. For example, </a:t>
            </a:r>
            <a:r>
              <a:rPr lang="en-US" sz="3200" dirty="0">
                <a:latin typeface="Arial" charset="0"/>
                <a:ea typeface="ＭＳ Ｐゴシック" pitchFamily="-80" charset="-128"/>
              </a:rPr>
              <a:t>a</a:t>
            </a:r>
            <a:r>
              <a:rPr lang="en-US" sz="3200" dirty="0" smtClean="0">
                <a:solidFill>
                  <a:schemeClr val="dk1"/>
                </a:solidFill>
                <a:latin typeface="Arial" charset="0"/>
                <a:ea typeface="ＭＳ Ｐゴシック" pitchFamily="-80" charset="-128"/>
              </a:rPr>
              <a:t> commissioning </a:t>
            </a:r>
            <a:r>
              <a:rPr lang="en-US" sz="3200" dirty="0">
                <a:solidFill>
                  <a:schemeClr val="dk1"/>
                </a:solidFill>
                <a:latin typeface="Arial" charset="0"/>
                <a:ea typeface="ＭＳ Ｐゴシック" pitchFamily="-80" charset="-128"/>
              </a:rPr>
              <a:t>HW </a:t>
            </a:r>
            <a:r>
              <a:rPr lang="en-US" sz="3200" dirty="0" smtClean="0">
                <a:solidFill>
                  <a:schemeClr val="dk1"/>
                </a:solidFill>
                <a:latin typeface="Arial" charset="0"/>
                <a:ea typeface="ＭＳ Ｐゴシック" pitchFamily="-80" charset="-128"/>
              </a:rPr>
              <a:t>test </a:t>
            </a:r>
            <a:r>
              <a:rPr lang="en-US" sz="3200" dirty="0">
                <a:solidFill>
                  <a:schemeClr val="dk1"/>
                </a:solidFill>
                <a:latin typeface="Arial" charset="0"/>
                <a:ea typeface="ＭＳ Ｐゴシック" pitchFamily="-80" charset="-128"/>
              </a:rPr>
              <a:t>includes many types of devices like </a:t>
            </a:r>
            <a:r>
              <a:rPr lang="en-US" sz="3200" dirty="0" smtClean="0">
                <a:solidFill>
                  <a:schemeClr val="dk1"/>
                </a:solidFill>
                <a:latin typeface="Arial" charset="0"/>
                <a:ea typeface="ＭＳ Ｐゴシック" pitchFamily="-80" charset="-128"/>
              </a:rPr>
              <a:t>pulsed </a:t>
            </a:r>
            <a:r>
              <a:rPr lang="en-US" sz="3200" dirty="0">
                <a:latin typeface="Arial" charset="0"/>
                <a:ea typeface="ＭＳ Ｐゴシック" pitchFamily="-80" charset="-128"/>
              </a:rPr>
              <a:t>p</a:t>
            </a:r>
            <a:r>
              <a:rPr lang="en-US" sz="3200" dirty="0" smtClean="0">
                <a:solidFill>
                  <a:schemeClr val="dk1"/>
                </a:solidFill>
                <a:latin typeface="Arial" charset="0"/>
                <a:ea typeface="ＭＳ Ｐゴシック" pitchFamily="-80" charset="-128"/>
              </a:rPr>
              <a:t>ower </a:t>
            </a:r>
            <a:r>
              <a:rPr lang="en-US" sz="3200" dirty="0">
                <a:latin typeface="Arial" charset="0"/>
                <a:ea typeface="ＭＳ Ｐゴシック" pitchFamily="-80" charset="-128"/>
              </a:rPr>
              <a:t>s</a:t>
            </a:r>
            <a:r>
              <a:rPr lang="en-US" sz="3200" dirty="0" smtClean="0">
                <a:solidFill>
                  <a:schemeClr val="dk1"/>
                </a:solidFill>
                <a:latin typeface="Arial" charset="0"/>
                <a:ea typeface="ＭＳ Ｐゴシック" pitchFamily="-80" charset="-128"/>
              </a:rPr>
              <a:t>upply</a:t>
            </a:r>
            <a:r>
              <a:rPr lang="en-US" sz="3200" dirty="0">
                <a:solidFill>
                  <a:schemeClr val="dk1"/>
                </a:solidFill>
                <a:latin typeface="Arial" charset="0"/>
                <a:ea typeface="ＭＳ Ｐゴシック" pitchFamily="-80" charset="-128"/>
              </a:rPr>
              <a:t>, </a:t>
            </a:r>
            <a:r>
              <a:rPr lang="en-US" sz="3200" dirty="0" smtClean="0">
                <a:solidFill>
                  <a:schemeClr val="dk1"/>
                </a:solidFill>
                <a:latin typeface="Arial" charset="0"/>
                <a:ea typeface="ＭＳ Ｐゴシック" pitchFamily="-80" charset="-128"/>
              </a:rPr>
              <a:t>ramped </a:t>
            </a:r>
            <a:r>
              <a:rPr lang="en-US" sz="3200" dirty="0">
                <a:latin typeface="Arial" charset="0"/>
                <a:ea typeface="ＭＳ Ｐゴシック" pitchFamily="-80" charset="-128"/>
              </a:rPr>
              <a:t>p</a:t>
            </a:r>
            <a:r>
              <a:rPr lang="en-US" sz="3200" dirty="0" smtClean="0">
                <a:solidFill>
                  <a:schemeClr val="dk1"/>
                </a:solidFill>
                <a:latin typeface="Arial" charset="0"/>
                <a:ea typeface="ＭＳ Ｐゴシック" pitchFamily="-80" charset="-128"/>
              </a:rPr>
              <a:t>ower </a:t>
            </a:r>
            <a:r>
              <a:rPr lang="en-US" sz="3200" dirty="0">
                <a:latin typeface="Arial" charset="0"/>
                <a:ea typeface="ＭＳ Ｐゴシック" pitchFamily="-80" charset="-128"/>
              </a:rPr>
              <a:t>s</a:t>
            </a:r>
            <a:r>
              <a:rPr lang="en-US" sz="3200" dirty="0" smtClean="0">
                <a:solidFill>
                  <a:schemeClr val="dk1"/>
                </a:solidFill>
                <a:latin typeface="Arial" charset="0"/>
                <a:ea typeface="ＭＳ Ｐゴシック" pitchFamily="-80" charset="-128"/>
              </a:rPr>
              <a:t>upply</a:t>
            </a:r>
            <a:r>
              <a:rPr lang="en-US" sz="3200" dirty="0">
                <a:solidFill>
                  <a:schemeClr val="dk1"/>
                </a:solidFill>
                <a:latin typeface="Arial" charset="0"/>
                <a:ea typeface="ＭＳ Ｐゴシック" pitchFamily="-80" charset="-128"/>
              </a:rPr>
              <a:t>, </a:t>
            </a:r>
            <a:r>
              <a:rPr lang="en-US" sz="3200" dirty="0" smtClean="0">
                <a:solidFill>
                  <a:schemeClr val="dk1"/>
                </a:solidFill>
                <a:latin typeface="Arial" charset="0"/>
                <a:ea typeface="ＭＳ Ｐゴシック" pitchFamily="-80" charset="-128"/>
              </a:rPr>
              <a:t>vacuum valve, </a:t>
            </a:r>
            <a:r>
              <a:rPr lang="en-US" sz="3200" dirty="0">
                <a:solidFill>
                  <a:schemeClr val="dk1"/>
                </a:solidFill>
                <a:latin typeface="Arial" charset="0"/>
                <a:ea typeface="ＭＳ Ｐゴシック" pitchFamily="-80" charset="-128"/>
              </a:rPr>
              <a:t>different </a:t>
            </a:r>
            <a:r>
              <a:rPr lang="en-US" sz="3200" dirty="0" smtClean="0">
                <a:solidFill>
                  <a:schemeClr val="dk1"/>
                </a:solidFill>
                <a:latin typeface="Arial" charset="0"/>
                <a:ea typeface="ＭＳ Ｐゴシック" pitchFamily="-80" charset="-128"/>
              </a:rPr>
              <a:t>beam </a:t>
            </a:r>
            <a:r>
              <a:rPr lang="en-US" sz="3200" dirty="0">
                <a:latin typeface="Arial" charset="0"/>
                <a:ea typeface="ＭＳ Ｐゴシック" pitchFamily="-80" charset="-128"/>
              </a:rPr>
              <a:t>d</a:t>
            </a:r>
            <a:r>
              <a:rPr lang="en-US" sz="3200" dirty="0" smtClean="0">
                <a:solidFill>
                  <a:schemeClr val="dk1"/>
                </a:solidFill>
                <a:latin typeface="Arial" charset="0"/>
                <a:ea typeface="ＭＳ Ｐゴシック" pitchFamily="-80" charset="-128"/>
              </a:rPr>
              <a:t>iagnostic </a:t>
            </a:r>
            <a:r>
              <a:rPr lang="en-US" sz="3200" dirty="0" smtClean="0">
                <a:latin typeface="Arial" charset="0"/>
                <a:ea typeface="ＭＳ Ｐゴシック" pitchFamily="-80" charset="-128"/>
              </a:rPr>
              <a:t>d</a:t>
            </a:r>
            <a:r>
              <a:rPr lang="en-US" sz="3200" dirty="0" smtClean="0">
                <a:solidFill>
                  <a:schemeClr val="dk1"/>
                </a:solidFill>
                <a:latin typeface="Arial" charset="0"/>
                <a:ea typeface="ＭＳ Ｐゴシック" pitchFamily="-80" charset="-128"/>
              </a:rPr>
              <a:t>evices, </a:t>
            </a:r>
            <a:r>
              <a:rPr lang="en-US" sz="3200" dirty="0">
                <a:solidFill>
                  <a:schemeClr val="dk1"/>
                </a:solidFill>
                <a:latin typeface="Arial" charset="0"/>
                <a:ea typeface="ＭＳ Ｐゴシック" pitchFamily="-80" charset="-128"/>
              </a:rPr>
              <a:t>etc. </a:t>
            </a:r>
            <a:r>
              <a:rPr lang="en-US" sz="3200" dirty="0" smtClean="0">
                <a:solidFill>
                  <a:schemeClr val="dk1"/>
                </a:solidFill>
                <a:latin typeface="Arial" charset="0"/>
                <a:ea typeface="ＭＳ Ｐゴシック" pitchFamily="-80" charset="-128"/>
              </a:rPr>
              <a:t>Pulsed </a:t>
            </a:r>
            <a:r>
              <a:rPr lang="en-US" sz="3200" dirty="0">
                <a:latin typeface="Arial" charset="0"/>
                <a:ea typeface="ＭＳ Ｐゴシック" pitchFamily="-80" charset="-128"/>
              </a:rPr>
              <a:t>p</a:t>
            </a:r>
            <a:r>
              <a:rPr lang="en-US" sz="3200" dirty="0" smtClean="0">
                <a:solidFill>
                  <a:schemeClr val="dk1"/>
                </a:solidFill>
                <a:latin typeface="Arial" charset="0"/>
                <a:ea typeface="ＭＳ Ｐゴシック" pitchFamily="-80" charset="-128"/>
              </a:rPr>
              <a:t>ower </a:t>
            </a:r>
            <a:r>
              <a:rPr lang="en-US" sz="3200" dirty="0">
                <a:latin typeface="Arial" charset="0"/>
                <a:ea typeface="ＭＳ Ｐゴシック" pitchFamily="-80" charset="-128"/>
              </a:rPr>
              <a:t>s</a:t>
            </a:r>
            <a:r>
              <a:rPr lang="en-US" sz="3200" dirty="0" smtClean="0">
                <a:solidFill>
                  <a:schemeClr val="dk1"/>
                </a:solidFill>
                <a:latin typeface="Arial" charset="0"/>
                <a:ea typeface="ＭＳ Ｐゴシック" pitchFamily="-80" charset="-128"/>
              </a:rPr>
              <a:t>upply </a:t>
            </a:r>
            <a:r>
              <a:rPr lang="en-US" sz="3200" dirty="0">
                <a:solidFill>
                  <a:schemeClr val="dk1"/>
                </a:solidFill>
                <a:latin typeface="Arial" charset="0"/>
                <a:ea typeface="ＭＳ Ｐゴシック" pitchFamily="-80" charset="-128"/>
              </a:rPr>
              <a:t>devices perform the following steps for commissioning: </a:t>
            </a:r>
            <a:endParaRPr lang="en-US" sz="3200" dirty="0" smtClean="0">
              <a:solidFill>
                <a:schemeClr val="dk1"/>
              </a:solidFill>
              <a:latin typeface="Arial" charset="0"/>
              <a:ea typeface="ＭＳ Ｐゴシック" pitchFamily="-80" charset="-128"/>
            </a:endParaRPr>
          </a:p>
          <a:p>
            <a:pPr algn="just"/>
            <a:endParaRPr lang="de-DE" sz="3200" dirty="0">
              <a:solidFill>
                <a:schemeClr val="dk1"/>
              </a:solidFill>
              <a:latin typeface="Arial" charset="0"/>
              <a:ea typeface="ＭＳ Ｐゴシック" pitchFamily="-80" charset="-128"/>
            </a:endParaRPr>
          </a:p>
          <a:p>
            <a:pPr marL="457200" indent="-457200" algn="just">
              <a:buFontTx/>
              <a:buChar char="-"/>
            </a:pPr>
            <a:r>
              <a:rPr lang="en-US" sz="3200" dirty="0" smtClean="0">
                <a:solidFill>
                  <a:schemeClr val="dk1"/>
                </a:solidFill>
                <a:latin typeface="Arial" charset="0"/>
                <a:ea typeface="ＭＳ Ｐゴシック" pitchFamily="-80" charset="-128"/>
              </a:rPr>
              <a:t>Switch </a:t>
            </a:r>
            <a:r>
              <a:rPr lang="en-US" sz="3200" dirty="0">
                <a:latin typeface="Arial" charset="0"/>
                <a:ea typeface="ＭＳ Ｐゴシック" pitchFamily="-80" charset="-128"/>
              </a:rPr>
              <a:t>o</a:t>
            </a:r>
            <a:r>
              <a:rPr lang="en-US" sz="3200" dirty="0" smtClean="0">
                <a:solidFill>
                  <a:schemeClr val="dk1"/>
                </a:solidFill>
                <a:latin typeface="Arial" charset="0"/>
                <a:ea typeface="ＭＳ Ｐゴシック" pitchFamily="-80" charset="-128"/>
              </a:rPr>
              <a:t>n </a:t>
            </a:r>
            <a:r>
              <a:rPr lang="en-US" sz="3200" dirty="0" smtClean="0">
                <a:latin typeface="Arial" charset="0"/>
                <a:ea typeface="ＭＳ Ｐゴシック" pitchFamily="-80" charset="-128"/>
              </a:rPr>
              <a:t>p</a:t>
            </a:r>
            <a:r>
              <a:rPr lang="en-US" sz="3200" dirty="0" smtClean="0">
                <a:solidFill>
                  <a:schemeClr val="dk1"/>
                </a:solidFill>
                <a:latin typeface="Arial" charset="0"/>
                <a:ea typeface="ＭＳ Ｐゴシック" pitchFamily="-80" charset="-128"/>
              </a:rPr>
              <a:t>ower</a:t>
            </a:r>
            <a:endParaRPr lang="de-DE" sz="3200" dirty="0">
              <a:latin typeface="Arial" charset="0"/>
              <a:ea typeface="ＭＳ Ｐゴシック" pitchFamily="-80" charset="-128"/>
            </a:endParaRPr>
          </a:p>
          <a:p>
            <a:pPr marL="457200" indent="-457200" algn="just">
              <a:buFontTx/>
              <a:buChar char="-"/>
            </a:pPr>
            <a:r>
              <a:rPr lang="en-US" sz="3200" dirty="0" smtClean="0">
                <a:solidFill>
                  <a:schemeClr val="dk1"/>
                </a:solidFill>
                <a:latin typeface="Arial" charset="0"/>
                <a:ea typeface="ＭＳ Ｐゴシック" pitchFamily="-80" charset="-128"/>
              </a:rPr>
              <a:t>Reset device</a:t>
            </a:r>
            <a:endParaRPr lang="de-DE" sz="3200" dirty="0">
              <a:latin typeface="Arial" charset="0"/>
              <a:ea typeface="ＭＳ Ｐゴシック" pitchFamily="-80" charset="-128"/>
            </a:endParaRPr>
          </a:p>
          <a:p>
            <a:pPr marL="457200" indent="-457200" algn="just">
              <a:buFontTx/>
              <a:buChar char="-"/>
            </a:pPr>
            <a:r>
              <a:rPr lang="en-US" sz="3200" dirty="0" smtClean="0">
                <a:solidFill>
                  <a:schemeClr val="dk1"/>
                </a:solidFill>
                <a:latin typeface="Arial" charset="0"/>
                <a:ea typeface="ＭＳ Ｐゴシック" pitchFamily="-80" charset="-128"/>
              </a:rPr>
              <a:t>Check </a:t>
            </a:r>
            <a:r>
              <a:rPr lang="en-US" sz="3200" dirty="0">
                <a:latin typeface="Arial" charset="0"/>
                <a:ea typeface="ＭＳ Ｐゴシック" pitchFamily="-80" charset="-128"/>
              </a:rPr>
              <a:t>i</a:t>
            </a:r>
            <a:r>
              <a:rPr lang="en-US" sz="3200" dirty="0" smtClean="0">
                <a:solidFill>
                  <a:schemeClr val="dk1"/>
                </a:solidFill>
                <a:latin typeface="Arial" charset="0"/>
                <a:ea typeface="ＭＳ Ｐゴシック" pitchFamily="-80" charset="-128"/>
              </a:rPr>
              <a:t>nterlocks</a:t>
            </a:r>
            <a:endParaRPr lang="de-DE" sz="3200" dirty="0">
              <a:solidFill>
                <a:schemeClr val="dk1"/>
              </a:solidFill>
              <a:latin typeface="Arial" charset="0"/>
              <a:ea typeface="ＭＳ Ｐゴシック" pitchFamily="-80" charset="-128"/>
            </a:endParaRPr>
          </a:p>
          <a:p>
            <a:pPr marL="457200" indent="-457200" algn="just">
              <a:buFontTx/>
              <a:buChar char="-"/>
            </a:pPr>
            <a:r>
              <a:rPr lang="en-US" sz="3200" dirty="0" smtClean="0">
                <a:solidFill>
                  <a:schemeClr val="dk1"/>
                </a:solidFill>
                <a:latin typeface="Arial" charset="0"/>
                <a:ea typeface="ＭＳ Ｐゴシック" pitchFamily="-80" charset="-128"/>
              </a:rPr>
              <a:t>Read </a:t>
            </a:r>
            <a:r>
              <a:rPr lang="en-US" sz="3200" dirty="0">
                <a:solidFill>
                  <a:schemeClr val="dk1"/>
                </a:solidFill>
                <a:latin typeface="Arial" charset="0"/>
                <a:ea typeface="ＭＳ Ｐゴシック" pitchFamily="-80" charset="-128"/>
              </a:rPr>
              <a:t>out </a:t>
            </a:r>
            <a:r>
              <a:rPr lang="en-US" sz="3200" dirty="0" smtClean="0">
                <a:latin typeface="Arial" charset="0"/>
                <a:ea typeface="ＭＳ Ｐゴシック" pitchFamily="-80" charset="-128"/>
              </a:rPr>
              <a:t>maximum</a:t>
            </a:r>
            <a:r>
              <a:rPr lang="en-US" sz="3200" dirty="0" smtClean="0">
                <a:solidFill>
                  <a:schemeClr val="dk1"/>
                </a:solidFill>
                <a:latin typeface="Arial" charset="0"/>
                <a:ea typeface="ＭＳ Ｐゴシック" pitchFamily="-80" charset="-128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Arial" charset="0"/>
                <a:ea typeface="ＭＳ Ｐゴシック" pitchFamily="-80" charset="-128"/>
              </a:rPr>
              <a:t>possible </a:t>
            </a:r>
            <a:r>
              <a:rPr lang="en-US" sz="3200" dirty="0" smtClean="0">
                <a:solidFill>
                  <a:schemeClr val="dk1"/>
                </a:solidFill>
                <a:latin typeface="Arial" charset="0"/>
                <a:ea typeface="ＭＳ Ｐゴシック" pitchFamily="-80" charset="-128"/>
              </a:rPr>
              <a:t>current </a:t>
            </a:r>
            <a:r>
              <a:rPr lang="en-US" sz="3200" dirty="0">
                <a:solidFill>
                  <a:schemeClr val="dk1"/>
                </a:solidFill>
                <a:latin typeface="Arial" charset="0"/>
                <a:ea typeface="ＭＳ Ｐゴシック" pitchFamily="-80" charset="-128"/>
              </a:rPr>
              <a:t>and </a:t>
            </a:r>
            <a:r>
              <a:rPr lang="en-US" sz="3200" dirty="0" smtClean="0">
                <a:latin typeface="Arial" charset="0"/>
                <a:ea typeface="ＭＳ Ｐゴシック" pitchFamily="-80" charset="-128"/>
              </a:rPr>
              <a:t>driving set current</a:t>
            </a:r>
          </a:p>
          <a:p>
            <a:pPr marL="457200" indent="-457200" algn="just">
              <a:buFontTx/>
              <a:buChar char="-"/>
            </a:pPr>
            <a:r>
              <a:rPr lang="en-US" sz="3200" dirty="0">
                <a:latin typeface="Arial" charset="0"/>
                <a:ea typeface="ＭＳ Ｐゴシック" pitchFamily="-80" charset="-128"/>
              </a:rPr>
              <a:t>C</a:t>
            </a:r>
            <a:r>
              <a:rPr lang="en-US" sz="3200" dirty="0" smtClean="0">
                <a:solidFill>
                  <a:schemeClr val="dk1"/>
                </a:solidFill>
                <a:latin typeface="Arial" charset="0"/>
                <a:ea typeface="ＭＳ Ｐゴシック" pitchFamily="-80" charset="-128"/>
              </a:rPr>
              <a:t>heck </a:t>
            </a:r>
            <a:r>
              <a:rPr lang="en-US" sz="3200" dirty="0">
                <a:solidFill>
                  <a:schemeClr val="dk1"/>
                </a:solidFill>
                <a:latin typeface="Arial" charset="0"/>
                <a:ea typeface="ＭＳ Ｐゴシック" pitchFamily="-80" charset="-128"/>
              </a:rPr>
              <a:t>target/actual </a:t>
            </a:r>
            <a:r>
              <a:rPr lang="en-US" sz="3200" dirty="0" smtClean="0">
                <a:solidFill>
                  <a:schemeClr val="dk1"/>
                </a:solidFill>
                <a:latin typeface="Arial" charset="0"/>
                <a:ea typeface="ＭＳ Ｐゴシック" pitchFamily="-80" charset="-128"/>
              </a:rPr>
              <a:t>current</a:t>
            </a:r>
            <a:endParaRPr lang="de-DE" sz="3200" dirty="0">
              <a:latin typeface="Arial" charset="0"/>
              <a:ea typeface="ＭＳ Ｐゴシック" pitchFamily="-80" charset="-128"/>
            </a:endParaRPr>
          </a:p>
          <a:p>
            <a:pPr marL="457200" indent="-457200" algn="just">
              <a:buFontTx/>
              <a:buChar char="-"/>
            </a:pPr>
            <a:r>
              <a:rPr lang="en-US" sz="3200" dirty="0" smtClean="0">
                <a:solidFill>
                  <a:schemeClr val="dk1"/>
                </a:solidFill>
                <a:latin typeface="Arial" charset="0"/>
                <a:ea typeface="ＭＳ Ｐゴシック" pitchFamily="-80" charset="-128"/>
              </a:rPr>
              <a:t>Read </a:t>
            </a:r>
            <a:r>
              <a:rPr lang="en-US" sz="3200" dirty="0">
                <a:solidFill>
                  <a:schemeClr val="dk1"/>
                </a:solidFill>
                <a:latin typeface="Arial" charset="0"/>
                <a:ea typeface="ＭＳ Ｐゴシック" pitchFamily="-80" charset="-128"/>
              </a:rPr>
              <a:t>out </a:t>
            </a:r>
            <a:r>
              <a:rPr lang="en-US" sz="3200" dirty="0" smtClean="0">
                <a:latin typeface="Arial" charset="0"/>
                <a:ea typeface="ＭＳ Ｐゴシック" pitchFamily="-80" charset="-128"/>
              </a:rPr>
              <a:t>minimum</a:t>
            </a:r>
            <a:r>
              <a:rPr lang="en-US" sz="3200" dirty="0" smtClean="0">
                <a:solidFill>
                  <a:schemeClr val="dk1"/>
                </a:solidFill>
                <a:latin typeface="Arial" charset="0"/>
                <a:ea typeface="ＭＳ Ｐゴシック" pitchFamily="-80" charset="-128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Arial" charset="0"/>
                <a:ea typeface="ＭＳ Ｐゴシック" pitchFamily="-80" charset="-128"/>
              </a:rPr>
              <a:t>possible </a:t>
            </a:r>
            <a:r>
              <a:rPr lang="en-US" sz="3200" dirty="0" smtClean="0">
                <a:solidFill>
                  <a:schemeClr val="dk1"/>
                </a:solidFill>
                <a:latin typeface="Arial" charset="0"/>
                <a:ea typeface="ＭＳ Ｐゴシック" pitchFamily="-80" charset="-128"/>
              </a:rPr>
              <a:t>current </a:t>
            </a:r>
            <a:r>
              <a:rPr lang="en-US" sz="3200" dirty="0">
                <a:solidFill>
                  <a:schemeClr val="dk1"/>
                </a:solidFill>
                <a:latin typeface="Arial" charset="0"/>
                <a:ea typeface="ＭＳ Ｐゴシック" pitchFamily="-80" charset="-128"/>
              </a:rPr>
              <a:t>and </a:t>
            </a:r>
            <a:r>
              <a:rPr lang="en-US" sz="3200" dirty="0" smtClean="0">
                <a:solidFill>
                  <a:schemeClr val="dk1"/>
                </a:solidFill>
                <a:latin typeface="Arial" charset="0"/>
                <a:ea typeface="ＭＳ Ｐゴシック" pitchFamily="-80" charset="-128"/>
              </a:rPr>
              <a:t>driving set current</a:t>
            </a:r>
            <a:endParaRPr lang="de-DE" sz="3200" dirty="0">
              <a:latin typeface="Arial" charset="0"/>
              <a:ea typeface="ＭＳ Ｐゴシック" pitchFamily="-80" charset="-128"/>
            </a:endParaRPr>
          </a:p>
          <a:p>
            <a:pPr marL="457200" indent="-457200" algn="just">
              <a:buFontTx/>
              <a:buChar char="-"/>
            </a:pPr>
            <a:r>
              <a:rPr lang="en-US" sz="3200" dirty="0" smtClean="0">
                <a:solidFill>
                  <a:schemeClr val="dk1"/>
                </a:solidFill>
                <a:latin typeface="Arial" charset="0"/>
                <a:ea typeface="ＭＳ Ｐゴシック" pitchFamily="-80" charset="-128"/>
              </a:rPr>
              <a:t>etc</a:t>
            </a:r>
            <a:r>
              <a:rPr lang="en-US" sz="3200" dirty="0">
                <a:solidFill>
                  <a:schemeClr val="dk1"/>
                </a:solidFill>
                <a:latin typeface="Arial" charset="0"/>
                <a:ea typeface="ＭＳ Ｐゴシック" pitchFamily="-80" charset="-128"/>
              </a:rPr>
              <a:t>…</a:t>
            </a:r>
            <a:endParaRPr lang="de-DE" sz="3200" dirty="0">
              <a:solidFill>
                <a:schemeClr val="dk1"/>
              </a:solidFill>
              <a:latin typeface="Arial" charset="0"/>
              <a:ea typeface="ＭＳ Ｐゴシック" pitchFamily="-80" charset="-128"/>
            </a:endParaRPr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85156" y="5792973"/>
            <a:ext cx="15069121" cy="7483754"/>
          </a:xfrm>
          <a:prstGeom prst="rect">
            <a:avLst/>
          </a:prstGeom>
          <a:effectLst>
            <a:glow rad="127000">
              <a:schemeClr val="tx1"/>
            </a:glow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</p:pic>
      <p:sp>
        <p:nvSpPr>
          <p:cNvPr id="12" name="Textfeld 4"/>
          <p:cNvSpPr txBox="1">
            <a:spLocks noChangeArrowheads="1"/>
          </p:cNvSpPr>
          <p:nvPr/>
        </p:nvSpPr>
        <p:spPr bwMode="auto">
          <a:xfrm>
            <a:off x="17133944" y="13922016"/>
            <a:ext cx="945079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de-DE" altLang="en-US" sz="3200" b="1" dirty="0" err="1"/>
              <a:t>Figure</a:t>
            </a:r>
            <a:r>
              <a:rPr lang="de-DE" altLang="en-US" sz="3200" b="1" dirty="0"/>
              <a:t> </a:t>
            </a:r>
            <a:r>
              <a:rPr lang="de-DE" altLang="en-US" sz="3200" b="1" dirty="0" smtClean="0"/>
              <a:t>1 SW </a:t>
            </a:r>
            <a:r>
              <a:rPr lang="de-DE" altLang="en-US" sz="3200" b="1" dirty="0" err="1" smtClean="0"/>
              <a:t>Architecture</a:t>
            </a:r>
            <a:r>
              <a:rPr lang="de-DE" altLang="en-US" sz="3200" b="1" dirty="0" smtClean="0"/>
              <a:t> </a:t>
            </a:r>
            <a:r>
              <a:rPr lang="de-DE" altLang="en-US" sz="3200" b="1" dirty="0" err="1" smtClean="0"/>
              <a:t>of</a:t>
            </a:r>
            <a:r>
              <a:rPr lang="de-DE" altLang="en-US" sz="3200" b="1" dirty="0" smtClean="0"/>
              <a:t> </a:t>
            </a:r>
            <a:r>
              <a:rPr lang="de-DE" altLang="en-US" sz="3200" b="1" dirty="0" err="1" smtClean="0"/>
              <a:t>the</a:t>
            </a:r>
            <a:r>
              <a:rPr lang="de-DE" altLang="en-US" sz="3200" b="1" dirty="0" smtClean="0"/>
              <a:t> </a:t>
            </a:r>
            <a:r>
              <a:rPr lang="de-DE" altLang="en-US" sz="3200" b="1" dirty="0" err="1" smtClean="0"/>
              <a:t>Sequencer</a:t>
            </a:r>
            <a:r>
              <a:rPr lang="de-DE" altLang="en-US" sz="3200" b="1" dirty="0" smtClean="0"/>
              <a:t> Tool</a:t>
            </a:r>
            <a:endParaRPr lang="de-DE" altLang="en-US" sz="3200" b="1" dirty="0"/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15477812" y="28367838"/>
            <a:ext cx="14176465" cy="5159014"/>
          </a:xfrm>
          <a:prstGeom prst="rect">
            <a:avLst/>
          </a:prstGeom>
          <a:gradFill flip="none" rotWithShape="1">
            <a:gsLst>
              <a:gs pos="13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  <a:ln cap="rnd">
            <a:noFill/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  <a:softEdge rad="12700"/>
          </a:effectLst>
          <a:scene3d>
            <a:camera prst="perspectiveFront"/>
            <a:lightRig rig="threePt" dir="t"/>
          </a:scene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360000" tIns="360000" rIns="360000" bIns="360000">
            <a:spAutoFit/>
          </a:bodyPr>
          <a:lstStyle/>
          <a:p>
            <a:pPr algn="just"/>
            <a:r>
              <a:rPr lang="de-DE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-80" charset="-128"/>
              </a:rPr>
              <a:t>Reporting</a:t>
            </a:r>
            <a:endParaRPr lang="en-US" sz="3200" b="1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ＭＳ Ｐゴシック" pitchFamily="-80" charset="-128"/>
            </a:endParaRPr>
          </a:p>
          <a:p>
            <a:pPr algn="just"/>
            <a:endParaRPr lang="de-DE" sz="3200" b="1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ＭＳ Ｐゴシック" pitchFamily="-80" charset="-128"/>
            </a:endParaRPr>
          </a:p>
          <a:p>
            <a:pPr algn="just"/>
            <a:r>
              <a:rPr lang="en-US" sz="3200" dirty="0">
                <a:latin typeface="Arial" charset="0"/>
                <a:ea typeface="ＭＳ Ｐゴシック" pitchFamily="-80" charset="-128"/>
              </a:rPr>
              <a:t>Test results need to be written down in </a:t>
            </a:r>
            <a:r>
              <a:rPr lang="en-US" sz="3200" dirty="0" smtClean="0">
                <a:latin typeface="Arial" charset="0"/>
                <a:ea typeface="ＭＳ Ｐゴシック" pitchFamily="-80" charset="-128"/>
              </a:rPr>
              <a:t>reports. The Sequencer application creates </a:t>
            </a:r>
            <a:r>
              <a:rPr lang="en-US" sz="3200" dirty="0">
                <a:latin typeface="Arial" charset="0"/>
                <a:ea typeface="ＭＳ Ｐゴシック" pitchFamily="-80" charset="-128"/>
              </a:rPr>
              <a:t>automated reports and sends </a:t>
            </a:r>
            <a:r>
              <a:rPr lang="en-US" sz="3200" dirty="0" smtClean="0">
                <a:latin typeface="Arial" charset="0"/>
                <a:ea typeface="ＭＳ Ｐゴシック" pitchFamily="-80" charset="-128"/>
              </a:rPr>
              <a:t>them </a:t>
            </a:r>
            <a:r>
              <a:rPr lang="en-US" sz="3200" dirty="0">
                <a:latin typeface="Arial" charset="0"/>
                <a:ea typeface="ＭＳ Ｐゴシック" pitchFamily="-80" charset="-128"/>
              </a:rPr>
              <a:t>via email. The format of the report is customized corresponding to the expert </a:t>
            </a:r>
            <a:r>
              <a:rPr lang="en-US" sz="3200" dirty="0" smtClean="0">
                <a:latin typeface="Arial" charset="0"/>
                <a:ea typeface="ＭＳ Ｐゴシック" pitchFamily="-80" charset="-128"/>
              </a:rPr>
              <a:t>group’s </a:t>
            </a:r>
            <a:r>
              <a:rPr lang="en-US" sz="3200" dirty="0">
                <a:latin typeface="Arial" charset="0"/>
                <a:ea typeface="ＭＳ Ｐゴシック" pitchFamily="-80" charset="-128"/>
              </a:rPr>
              <a:t>demands: pdf, </a:t>
            </a:r>
            <a:r>
              <a:rPr lang="en-US" sz="3200" dirty="0" err="1">
                <a:latin typeface="Arial" charset="0"/>
                <a:ea typeface="ＭＳ Ｐゴシック" pitchFamily="-80" charset="-128"/>
              </a:rPr>
              <a:t>cvs</a:t>
            </a:r>
            <a:r>
              <a:rPr lang="en-US" sz="3200" dirty="0">
                <a:latin typeface="Arial" charset="0"/>
                <a:ea typeface="ＭＳ Ｐゴシック" pitchFamily="-80" charset="-128"/>
              </a:rPr>
              <a:t>, </a:t>
            </a:r>
            <a:r>
              <a:rPr lang="en-US" sz="3200" dirty="0" err="1" smtClean="0">
                <a:latin typeface="Arial" charset="0"/>
                <a:ea typeface="ＭＳ Ｐゴシック" pitchFamily="-80" charset="-128"/>
              </a:rPr>
              <a:t>xls</a:t>
            </a:r>
            <a:r>
              <a:rPr lang="en-US" sz="3200" dirty="0" smtClean="0">
                <a:latin typeface="Arial" charset="0"/>
                <a:ea typeface="ＭＳ Ｐゴシック" pitchFamily="-80" charset="-128"/>
              </a:rPr>
              <a:t>. Users </a:t>
            </a:r>
            <a:r>
              <a:rPr lang="en-US" sz="3200" dirty="0">
                <a:latin typeface="Arial" charset="0"/>
                <a:ea typeface="ＭＳ Ｐゴシック" pitchFamily="-80" charset="-128"/>
              </a:rPr>
              <a:t>can configure what kind of content </a:t>
            </a:r>
            <a:r>
              <a:rPr lang="en-US" sz="3200" dirty="0" smtClean="0">
                <a:latin typeface="Arial" charset="0"/>
                <a:ea typeface="ＭＳ Ｐゴシック" pitchFamily="-80" charset="-128"/>
              </a:rPr>
              <a:t>to </a:t>
            </a:r>
            <a:r>
              <a:rPr lang="en-US" sz="3200" dirty="0">
                <a:latin typeface="Arial" charset="0"/>
                <a:ea typeface="ＭＳ Ｐゴシック" pitchFamily="-80" charset="-128"/>
              </a:rPr>
              <a:t>receive: either failed tests only or information about all </a:t>
            </a:r>
            <a:r>
              <a:rPr lang="en-US" sz="3200" dirty="0" smtClean="0">
                <a:latin typeface="Arial" charset="0"/>
                <a:ea typeface="ＭＳ Ｐゴシック" pitchFamily="-80" charset="-128"/>
              </a:rPr>
              <a:t>tests performed. The structure </a:t>
            </a:r>
            <a:r>
              <a:rPr lang="en-US" sz="3200" dirty="0">
                <a:latin typeface="Arial" charset="0"/>
                <a:ea typeface="ＭＳ Ｐゴシック" pitchFamily="-80" charset="-128"/>
              </a:rPr>
              <a:t>of reports for </a:t>
            </a:r>
            <a:r>
              <a:rPr lang="en-US" sz="3200" dirty="0" smtClean="0">
                <a:latin typeface="Arial" charset="0"/>
                <a:ea typeface="ＭＳ Ｐゴシック" pitchFamily="-80" charset="-128"/>
              </a:rPr>
              <a:t>rather complex </a:t>
            </a:r>
            <a:r>
              <a:rPr lang="en-US" sz="3200" dirty="0">
                <a:latin typeface="Arial" charset="0"/>
                <a:ea typeface="ＭＳ Ｐゴシック" pitchFamily="-80" charset="-128"/>
              </a:rPr>
              <a:t>tasks like </a:t>
            </a:r>
            <a:r>
              <a:rPr lang="en-US" sz="3200" dirty="0" smtClean="0">
                <a:latin typeface="Arial" charset="0"/>
                <a:ea typeface="ＭＳ Ｐゴシック" pitchFamily="-80" charset="-128"/>
              </a:rPr>
              <a:t>commissioning </a:t>
            </a:r>
            <a:r>
              <a:rPr lang="en-US" sz="3200" dirty="0">
                <a:latin typeface="Arial" charset="0"/>
                <a:ea typeface="ＭＳ Ｐゴシック" pitchFamily="-80" charset="-128"/>
              </a:rPr>
              <a:t>HW </a:t>
            </a:r>
            <a:r>
              <a:rPr lang="en-US" sz="3200" dirty="0" smtClean="0">
                <a:latin typeface="Arial" charset="0"/>
                <a:ea typeface="ＭＳ Ｐゴシック" pitchFamily="-80" charset="-128"/>
              </a:rPr>
              <a:t>tests </a:t>
            </a:r>
            <a:r>
              <a:rPr lang="en-US" sz="3200" dirty="0">
                <a:latin typeface="Arial" charset="0"/>
                <a:ea typeface="ＭＳ Ｐゴシック" pitchFamily="-80" charset="-128"/>
              </a:rPr>
              <a:t>is still under discussion.</a:t>
            </a:r>
            <a:endParaRPr lang="de-DE" sz="3200" dirty="0">
              <a:latin typeface="Arial" charset="0"/>
              <a:ea typeface="ＭＳ Ｐゴシック" pitchFamily="-80" charset="-128"/>
            </a:endParaRP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15477811" y="34837150"/>
            <a:ext cx="14176465" cy="6143899"/>
          </a:xfrm>
          <a:prstGeom prst="rect">
            <a:avLst/>
          </a:prstGeom>
          <a:gradFill flip="none" rotWithShape="1">
            <a:gsLst>
              <a:gs pos="13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  <a:ln cap="rnd">
            <a:noFill/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  <a:softEdge rad="12700"/>
          </a:effectLst>
          <a:scene3d>
            <a:camera prst="perspectiveFront"/>
            <a:lightRig rig="threePt" dir="t"/>
          </a:scene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360000" tIns="360000" rIns="360000" bIns="360000">
            <a:spAutoFit/>
          </a:bodyPr>
          <a:lstStyle/>
          <a:p>
            <a:pPr algn="just"/>
            <a:r>
              <a:rPr lang="de-DE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-80" charset="-128"/>
              </a:rPr>
              <a:t>Actual</a:t>
            </a:r>
            <a:r>
              <a:rPr lang="de-DE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-80" charset="-128"/>
              </a:rPr>
              <a:t> Work in Progress</a:t>
            </a:r>
            <a:endParaRPr lang="en-US" sz="3200" b="1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ＭＳ Ｐゴシック" pitchFamily="-80" charset="-128"/>
            </a:endParaRPr>
          </a:p>
          <a:p>
            <a:pPr algn="just"/>
            <a:endParaRPr lang="de-DE" sz="3200" b="1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ＭＳ Ｐゴシック" pitchFamily="-80" charset="-128"/>
            </a:endParaRPr>
          </a:p>
          <a:p>
            <a:pPr algn="just"/>
            <a:r>
              <a:rPr lang="en-US" sz="3200" dirty="0">
                <a:latin typeface="Arial" charset="0"/>
                <a:ea typeface="ＭＳ Ｐゴシック" pitchFamily="-80" charset="-128"/>
              </a:rPr>
              <a:t>As electricity costs became a topic of interest recent years, GSI investigates the possibilities </a:t>
            </a:r>
            <a:r>
              <a:rPr lang="en-US" sz="3200" dirty="0" smtClean="0">
                <a:latin typeface="Arial" charset="0"/>
                <a:ea typeface="ＭＳ Ｐゴシック" pitchFamily="-80" charset="-128"/>
              </a:rPr>
              <a:t>of reducing </a:t>
            </a:r>
            <a:r>
              <a:rPr lang="en-US" sz="3200" dirty="0">
                <a:latin typeface="Arial" charset="0"/>
                <a:ea typeface="ＭＳ Ｐゴシック" pitchFamily="-80" charset="-128"/>
              </a:rPr>
              <a:t>power consumption even during beam times. </a:t>
            </a:r>
            <a:r>
              <a:rPr lang="en-US" sz="3200" dirty="0" smtClean="0">
                <a:latin typeface="Arial" charset="0"/>
                <a:ea typeface="ＭＳ Ｐゴシック" pitchFamily="-80" charset="-128"/>
              </a:rPr>
              <a:t>For example, one possibility </a:t>
            </a:r>
            <a:r>
              <a:rPr lang="en-US" sz="3200" dirty="0">
                <a:latin typeface="Arial" charset="0"/>
                <a:ea typeface="ＭＳ Ｐゴシック" pitchFamily="-80" charset="-128"/>
              </a:rPr>
              <a:t>would be do activate an energy </a:t>
            </a:r>
            <a:r>
              <a:rPr lang="en-US" sz="3200" dirty="0" smtClean="0">
                <a:latin typeface="Arial" charset="0"/>
                <a:ea typeface="ＭＳ Ｐゴシック" pitchFamily="-80" charset="-128"/>
              </a:rPr>
              <a:t>saving </a:t>
            </a:r>
            <a:r>
              <a:rPr lang="en-US" sz="3200" dirty="0">
                <a:latin typeface="Arial" charset="0"/>
                <a:ea typeface="ＭＳ Ｐゴシック" pitchFamily="-80" charset="-128"/>
              </a:rPr>
              <a:t>mode if </a:t>
            </a:r>
            <a:r>
              <a:rPr lang="en-US" sz="3200" dirty="0" smtClean="0">
                <a:latin typeface="Arial" charset="0"/>
                <a:ea typeface="ＭＳ Ｐゴシック" pitchFamily="-80" charset="-128"/>
              </a:rPr>
              <a:t>an accelerator </a:t>
            </a:r>
            <a:r>
              <a:rPr lang="en-US" sz="3200" dirty="0">
                <a:latin typeface="Arial" charset="0"/>
                <a:ea typeface="ＭＳ Ｐゴシック" pitchFamily="-80" charset="-128"/>
              </a:rPr>
              <a:t>fails and </a:t>
            </a:r>
            <a:r>
              <a:rPr lang="en-US" sz="3200" dirty="0" smtClean="0">
                <a:latin typeface="Arial" charset="0"/>
                <a:ea typeface="ＭＳ Ｐゴシック" pitchFamily="-80" charset="-128"/>
              </a:rPr>
              <a:t>a longer </a:t>
            </a:r>
            <a:r>
              <a:rPr lang="en-US" sz="3200" dirty="0">
                <a:latin typeface="Arial" charset="0"/>
                <a:ea typeface="ＭＳ Ｐゴシック" pitchFamily="-80" charset="-128"/>
              </a:rPr>
              <a:t>downtime for investigation and repair </a:t>
            </a:r>
            <a:r>
              <a:rPr lang="en-US" sz="3200" dirty="0" smtClean="0">
                <a:latin typeface="Arial" charset="0"/>
                <a:ea typeface="ＭＳ Ｐゴシック" pitchFamily="-80" charset="-128"/>
              </a:rPr>
              <a:t>is </a:t>
            </a:r>
            <a:r>
              <a:rPr lang="en-US" sz="3200" dirty="0">
                <a:latin typeface="Arial" charset="0"/>
                <a:ea typeface="ＭＳ Ｐゴシック" pitchFamily="-80" charset="-128"/>
              </a:rPr>
              <a:t>planned. Two main types of </a:t>
            </a:r>
            <a:r>
              <a:rPr lang="en-US" sz="3200" dirty="0" smtClean="0">
                <a:latin typeface="Arial" charset="0"/>
                <a:ea typeface="ＭＳ Ｐゴシック" pitchFamily="-80" charset="-128"/>
              </a:rPr>
              <a:t>devices </a:t>
            </a:r>
            <a:r>
              <a:rPr lang="en-US" sz="3200" dirty="0">
                <a:latin typeface="Arial" charset="0"/>
                <a:ea typeface="ＭＳ Ｐゴシック" pitchFamily="-80" charset="-128"/>
              </a:rPr>
              <a:t>were </a:t>
            </a:r>
            <a:r>
              <a:rPr lang="en-US" sz="3200" dirty="0" smtClean="0">
                <a:latin typeface="Arial" charset="0"/>
                <a:ea typeface="ＭＳ Ｐゴシック" pitchFamily="-80" charset="-128"/>
              </a:rPr>
              <a:t>identified </a:t>
            </a:r>
            <a:r>
              <a:rPr lang="en-US" sz="3200" dirty="0">
                <a:latin typeface="Arial" charset="0"/>
                <a:ea typeface="ＭＳ Ｐゴシック" pitchFamily="-80" charset="-128"/>
              </a:rPr>
              <a:t>which </a:t>
            </a:r>
            <a:r>
              <a:rPr lang="en-US" sz="3200" dirty="0" smtClean="0">
                <a:latin typeface="Arial" charset="0"/>
                <a:ea typeface="ＭＳ Ｐゴシック" pitchFamily="-80" charset="-128"/>
              </a:rPr>
              <a:t>have excessive energy </a:t>
            </a:r>
            <a:r>
              <a:rPr lang="en-US" sz="3200" dirty="0">
                <a:latin typeface="Arial" charset="0"/>
                <a:ea typeface="ＭＳ Ｐゴシック" pitchFamily="-80" charset="-128"/>
              </a:rPr>
              <a:t>consumption even in standby mode – </a:t>
            </a:r>
            <a:r>
              <a:rPr lang="en-US" sz="3200" dirty="0" smtClean="0">
                <a:latin typeface="Arial" charset="0"/>
                <a:ea typeface="ＭＳ Ｐゴシック" pitchFamily="-80" charset="-128"/>
              </a:rPr>
              <a:t>pulsed </a:t>
            </a:r>
            <a:r>
              <a:rPr lang="en-US" sz="3200" dirty="0">
                <a:latin typeface="Arial" charset="0"/>
                <a:ea typeface="ＭＳ Ｐゴシック" pitchFamily="-80" charset="-128"/>
              </a:rPr>
              <a:t>p</a:t>
            </a:r>
            <a:r>
              <a:rPr lang="en-US" sz="3200" dirty="0" smtClean="0">
                <a:latin typeface="Arial" charset="0"/>
                <a:ea typeface="ＭＳ Ｐゴシック" pitchFamily="-80" charset="-128"/>
              </a:rPr>
              <a:t>ower supplies </a:t>
            </a:r>
            <a:r>
              <a:rPr lang="en-US" sz="3200" dirty="0">
                <a:latin typeface="Arial" charset="0"/>
                <a:ea typeface="ＭＳ Ｐゴシック" pitchFamily="-80" charset="-128"/>
              </a:rPr>
              <a:t>and r</a:t>
            </a:r>
            <a:r>
              <a:rPr lang="en-US" sz="3200" dirty="0" smtClean="0">
                <a:latin typeface="Arial" charset="0"/>
                <a:ea typeface="ＭＳ Ｐゴシック" pitchFamily="-80" charset="-128"/>
              </a:rPr>
              <a:t>ing RF</a:t>
            </a:r>
            <a:r>
              <a:rPr lang="en-US" sz="3200" dirty="0">
                <a:latin typeface="Arial" charset="0"/>
                <a:ea typeface="ＭＳ Ｐゴシック" pitchFamily="-80" charset="-128"/>
              </a:rPr>
              <a:t>. Both types will be switched off for </a:t>
            </a:r>
            <a:r>
              <a:rPr lang="en-US" sz="3200" dirty="0" smtClean="0">
                <a:latin typeface="Arial" charset="0"/>
                <a:ea typeface="ＭＳ Ｐゴシック" pitchFamily="-80" charset="-128"/>
              </a:rPr>
              <a:t>save </a:t>
            </a:r>
            <a:r>
              <a:rPr lang="en-US" sz="3200" dirty="0">
                <a:latin typeface="Arial" charset="0"/>
                <a:ea typeface="ＭＳ Ｐゴシック" pitchFamily="-80" charset="-128"/>
              </a:rPr>
              <a:t>mode. </a:t>
            </a:r>
            <a:r>
              <a:rPr lang="en-US" sz="3200" dirty="0" smtClean="0">
                <a:latin typeface="Arial" charset="0"/>
                <a:ea typeface="ＭＳ Ｐゴシック" pitchFamily="-80" charset="-128"/>
              </a:rPr>
              <a:t>The main </a:t>
            </a:r>
            <a:r>
              <a:rPr lang="en-US" sz="3200" dirty="0">
                <a:latin typeface="Arial" charset="0"/>
                <a:ea typeface="ＭＳ Ｐゴシック" pitchFamily="-80" charset="-128"/>
              </a:rPr>
              <a:t>difficulty </a:t>
            </a:r>
            <a:r>
              <a:rPr lang="en-US" sz="3200" dirty="0" smtClean="0">
                <a:latin typeface="Arial" charset="0"/>
                <a:ea typeface="ＭＳ Ｐゴシック" pitchFamily="-80" charset="-128"/>
              </a:rPr>
              <a:t>with pulsed </a:t>
            </a:r>
            <a:r>
              <a:rPr lang="en-US" sz="3200" dirty="0">
                <a:latin typeface="Arial" charset="0"/>
                <a:ea typeface="ＭＳ Ｐゴシック" pitchFamily="-80" charset="-128"/>
              </a:rPr>
              <a:t>magnets </a:t>
            </a:r>
            <a:r>
              <a:rPr lang="en-US" sz="3200" dirty="0" smtClean="0">
                <a:latin typeface="Arial" charset="0"/>
                <a:ea typeface="ＭＳ Ｐゴシック" pitchFamily="-80" charset="-128"/>
              </a:rPr>
              <a:t>is </a:t>
            </a:r>
            <a:r>
              <a:rPr lang="en-US" sz="3200" dirty="0">
                <a:latin typeface="Arial" charset="0"/>
                <a:ea typeface="ＭＳ Ｐゴシック" pitchFamily="-80" charset="-128"/>
              </a:rPr>
              <a:t>their hysteresis. We </a:t>
            </a:r>
            <a:r>
              <a:rPr lang="en-US" sz="3200">
                <a:latin typeface="Arial" charset="0"/>
                <a:ea typeface="ＭＳ Ｐゴシック" pitchFamily="-80" charset="-128"/>
              </a:rPr>
              <a:t>investigate </a:t>
            </a:r>
            <a:r>
              <a:rPr lang="en-US" sz="3200" smtClean="0">
                <a:latin typeface="Arial" charset="0"/>
                <a:ea typeface="ＭＳ Ｐゴシック" pitchFamily="-80" charset="-128"/>
              </a:rPr>
              <a:t>the </a:t>
            </a:r>
            <a:r>
              <a:rPr lang="en-US" sz="3200" dirty="0">
                <a:latin typeface="Arial" charset="0"/>
                <a:ea typeface="ＭＳ Ｐゴシック" pitchFamily="-80" charset="-128"/>
              </a:rPr>
              <a:t>influence of it on operation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-80" charset="-128"/>
              </a:rPr>
              <a:t>.</a:t>
            </a:r>
            <a:endParaRPr lang="de-DE" sz="3200" b="1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ＭＳ Ｐゴシック" pitchFamily="-80" charset="-128"/>
            </a:endParaRP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028200" y="11058421"/>
            <a:ext cx="12248885" cy="5159014"/>
          </a:xfrm>
          <a:prstGeom prst="rect">
            <a:avLst/>
          </a:prstGeom>
          <a:gradFill flip="none" rotWithShape="1">
            <a:gsLst>
              <a:gs pos="13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  <a:ln cap="rnd">
            <a:noFill/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  <a:softEdge rad="12700"/>
          </a:effectLst>
          <a:scene3d>
            <a:camera prst="perspectiveFront"/>
            <a:lightRig rig="threePt" dir="t"/>
          </a:scene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360000" tIns="360000" rIns="360000" bIns="360000">
            <a:spAutoFit/>
          </a:bodyPr>
          <a:lstStyle/>
          <a:p>
            <a:pPr algn="just"/>
            <a:r>
              <a:rPr lang="de-DE" sz="3200" b="1" dirty="0" err="1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-80" charset="-128"/>
              </a:rPr>
              <a:t>Graphical</a:t>
            </a:r>
            <a:r>
              <a:rPr lang="de-DE" sz="3200" b="1" dirty="0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-80" charset="-128"/>
              </a:rPr>
              <a:t> User Interphase (GUI)</a:t>
            </a:r>
            <a:endParaRPr lang="en-US" sz="3200" b="1" dirty="0">
              <a:solidFill>
                <a:schemeClr val="dk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ＭＳ Ｐゴシック" pitchFamily="-80" charset="-128"/>
            </a:endParaRPr>
          </a:p>
          <a:p>
            <a:pPr algn="just"/>
            <a:endParaRPr lang="de-DE" sz="3200" b="1" dirty="0">
              <a:solidFill>
                <a:schemeClr val="dk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ＭＳ Ｐゴシック" pitchFamily="-80" charset="-128"/>
            </a:endParaRPr>
          </a:p>
          <a:p>
            <a:pPr algn="just"/>
            <a:r>
              <a:rPr lang="en-US" sz="3200" dirty="0">
                <a:solidFill>
                  <a:schemeClr val="dk1"/>
                </a:solidFill>
                <a:latin typeface="Arial" charset="0"/>
                <a:ea typeface="ＭＳ Ｐゴシック" pitchFamily="-80" charset="-128"/>
              </a:rPr>
              <a:t>At the beginning, </a:t>
            </a:r>
            <a:r>
              <a:rPr lang="en-US" sz="3200" dirty="0" smtClean="0">
                <a:solidFill>
                  <a:schemeClr val="dk1"/>
                </a:solidFill>
                <a:latin typeface="Arial" charset="0"/>
                <a:ea typeface="ＭＳ Ｐゴシック" pitchFamily="-80" charset="-128"/>
              </a:rPr>
              <a:t>a user </a:t>
            </a:r>
            <a:r>
              <a:rPr lang="en-US" sz="3200" dirty="0">
                <a:solidFill>
                  <a:schemeClr val="dk1"/>
                </a:solidFill>
                <a:latin typeface="Arial" charset="0"/>
                <a:ea typeface="ＭＳ Ｐゴシック" pitchFamily="-80" charset="-128"/>
              </a:rPr>
              <a:t>has to choose from the library </a:t>
            </a:r>
            <a:r>
              <a:rPr lang="en-US" sz="3200" dirty="0" smtClean="0">
                <a:solidFill>
                  <a:schemeClr val="dk1"/>
                </a:solidFill>
                <a:latin typeface="Arial" charset="0"/>
                <a:ea typeface="ＭＳ Ｐゴシック" pitchFamily="-80" charset="-128"/>
              </a:rPr>
              <a:t>the kind </a:t>
            </a:r>
            <a:r>
              <a:rPr lang="en-US" sz="3200" dirty="0">
                <a:solidFill>
                  <a:schemeClr val="dk1"/>
                </a:solidFill>
                <a:latin typeface="Arial" charset="0"/>
                <a:ea typeface="ＭＳ Ｐゴシック" pitchFamily="-80" charset="-128"/>
              </a:rPr>
              <a:t>of test </a:t>
            </a:r>
            <a:r>
              <a:rPr lang="en-US" sz="3200" dirty="0" smtClean="0">
                <a:solidFill>
                  <a:schemeClr val="dk1"/>
                </a:solidFill>
                <a:latin typeface="Arial" charset="0"/>
                <a:ea typeface="ＭＳ Ｐゴシック" pitchFamily="-80" charset="-128"/>
              </a:rPr>
              <a:t>to </a:t>
            </a:r>
            <a:r>
              <a:rPr lang="en-US" sz="3200" dirty="0">
                <a:solidFill>
                  <a:schemeClr val="dk1"/>
                </a:solidFill>
                <a:latin typeface="Arial" charset="0"/>
                <a:ea typeface="ＭＳ Ｐゴシック" pitchFamily="-80" charset="-128"/>
              </a:rPr>
              <a:t>perform. </a:t>
            </a:r>
            <a:r>
              <a:rPr lang="en-US" sz="3200" dirty="0" smtClean="0">
                <a:solidFill>
                  <a:schemeClr val="dk1"/>
                </a:solidFill>
                <a:latin typeface="Arial" charset="0"/>
                <a:ea typeface="ＭＳ Ｐゴシック" pitchFamily="-80" charset="-128"/>
              </a:rPr>
              <a:t>Afterwards, he/she selects </a:t>
            </a:r>
            <a:r>
              <a:rPr lang="en-US" sz="3200" dirty="0">
                <a:solidFill>
                  <a:schemeClr val="dk1"/>
                </a:solidFill>
                <a:latin typeface="Arial" charset="0"/>
                <a:ea typeface="ＭＳ Ｐゴシック" pitchFamily="-80" charset="-128"/>
              </a:rPr>
              <a:t>what kind of </a:t>
            </a:r>
            <a:r>
              <a:rPr lang="en-US" sz="3200" dirty="0" smtClean="0">
                <a:solidFill>
                  <a:schemeClr val="dk1"/>
                </a:solidFill>
                <a:latin typeface="Arial" charset="0"/>
                <a:ea typeface="ＭＳ Ｐゴシック" pitchFamily="-80" charset="-128"/>
              </a:rPr>
              <a:t>Hardware </a:t>
            </a:r>
            <a:r>
              <a:rPr lang="en-US" sz="3200" dirty="0">
                <a:solidFill>
                  <a:schemeClr val="dk1"/>
                </a:solidFill>
                <a:latin typeface="Arial" charset="0"/>
                <a:ea typeface="ＭＳ Ｐゴシック" pitchFamily="-80" charset="-128"/>
              </a:rPr>
              <a:t>to test (for details see Figure 2). When test types and </a:t>
            </a:r>
            <a:r>
              <a:rPr lang="en-US" sz="3200" dirty="0" smtClean="0">
                <a:solidFill>
                  <a:schemeClr val="dk1"/>
                </a:solidFill>
                <a:latin typeface="Arial" charset="0"/>
                <a:ea typeface="ＭＳ Ｐゴシック" pitchFamily="-80" charset="-128"/>
              </a:rPr>
              <a:t>the list </a:t>
            </a:r>
            <a:r>
              <a:rPr lang="en-US" sz="3200" dirty="0">
                <a:solidFill>
                  <a:schemeClr val="dk1"/>
                </a:solidFill>
                <a:latin typeface="Arial" charset="0"/>
                <a:ea typeface="ＭＳ Ｐゴシック" pitchFamily="-80" charset="-128"/>
              </a:rPr>
              <a:t>of </a:t>
            </a:r>
            <a:r>
              <a:rPr lang="en-US" sz="3200" dirty="0" smtClean="0">
                <a:solidFill>
                  <a:schemeClr val="dk1"/>
                </a:solidFill>
                <a:latin typeface="Arial" charset="0"/>
                <a:ea typeface="ＭＳ Ｐゴシック" pitchFamily="-80" charset="-128"/>
              </a:rPr>
              <a:t>devices </a:t>
            </a:r>
            <a:r>
              <a:rPr lang="en-US" sz="3200" dirty="0">
                <a:solidFill>
                  <a:schemeClr val="dk1"/>
                </a:solidFill>
                <a:latin typeface="Arial" charset="0"/>
                <a:ea typeface="ＭＳ Ｐゴシック" pitchFamily="-80" charset="-128"/>
              </a:rPr>
              <a:t>is chosen, </a:t>
            </a:r>
            <a:r>
              <a:rPr lang="en-US" sz="3200" dirty="0" smtClean="0">
                <a:solidFill>
                  <a:schemeClr val="dk1"/>
                </a:solidFill>
                <a:latin typeface="Arial" charset="0"/>
                <a:ea typeface="ＭＳ Ｐゴシック" pitchFamily="-80" charset="-128"/>
              </a:rPr>
              <a:t>the user </a:t>
            </a:r>
            <a:r>
              <a:rPr lang="en-US" sz="3200" dirty="0">
                <a:solidFill>
                  <a:schemeClr val="dk1"/>
                </a:solidFill>
                <a:latin typeface="Arial" charset="0"/>
                <a:ea typeface="ＭＳ Ｐゴシック" pitchFamily="-80" charset="-128"/>
              </a:rPr>
              <a:t>starts the </a:t>
            </a:r>
            <a:r>
              <a:rPr lang="en-US" sz="3200" dirty="0" smtClean="0">
                <a:solidFill>
                  <a:schemeClr val="dk1"/>
                </a:solidFill>
                <a:latin typeface="Arial" charset="0"/>
                <a:ea typeface="ＭＳ Ｐゴシック" pitchFamily="-80" charset="-128"/>
              </a:rPr>
              <a:t>tests. </a:t>
            </a:r>
            <a:r>
              <a:rPr lang="en-US" sz="3200" dirty="0">
                <a:latin typeface="Arial" charset="0"/>
                <a:ea typeface="ＭＳ Ｐゴシック" pitchFamily="-80" charset="-128"/>
              </a:rPr>
              <a:t>A</a:t>
            </a:r>
            <a:r>
              <a:rPr lang="en-US" sz="3200" dirty="0" smtClean="0">
                <a:solidFill>
                  <a:schemeClr val="dk1"/>
                </a:solidFill>
                <a:latin typeface="Arial" charset="0"/>
                <a:ea typeface="ＭＳ Ｐゴシック" pitchFamily="-80" charset="-128"/>
              </a:rPr>
              <a:t> graphical user interface (GUI) allows monitoring </a:t>
            </a:r>
            <a:r>
              <a:rPr lang="en-US" sz="3200" dirty="0">
                <a:solidFill>
                  <a:schemeClr val="dk1"/>
                </a:solidFill>
                <a:latin typeface="Arial" charset="0"/>
                <a:ea typeface="ＭＳ Ｐゴシック" pitchFamily="-80" charset="-128"/>
              </a:rPr>
              <a:t>all test steps per </a:t>
            </a:r>
            <a:r>
              <a:rPr lang="en-US" sz="3200" dirty="0" smtClean="0">
                <a:solidFill>
                  <a:schemeClr val="dk1"/>
                </a:solidFill>
                <a:latin typeface="Arial" charset="0"/>
                <a:ea typeface="ＭＳ Ｐゴシック" pitchFamily="-80" charset="-128"/>
              </a:rPr>
              <a:t>device, </a:t>
            </a:r>
            <a:r>
              <a:rPr lang="en-US" sz="3200" dirty="0">
                <a:solidFill>
                  <a:schemeClr val="dk1"/>
                </a:solidFill>
                <a:latin typeface="Arial" charset="0"/>
                <a:ea typeface="ＭＳ Ｐゴシック" pitchFamily="-80" charset="-128"/>
              </a:rPr>
              <a:t>and </a:t>
            </a:r>
            <a:r>
              <a:rPr lang="en-US" sz="3200" dirty="0" smtClean="0">
                <a:solidFill>
                  <a:schemeClr val="dk1"/>
                </a:solidFill>
                <a:latin typeface="Arial" charset="0"/>
                <a:ea typeface="ＭＳ Ｐゴシック" pitchFamily="-80" charset="-128"/>
              </a:rPr>
              <a:t>the overall </a:t>
            </a:r>
            <a:r>
              <a:rPr lang="en-US" sz="3200" dirty="0">
                <a:solidFill>
                  <a:schemeClr val="dk1"/>
                </a:solidFill>
                <a:latin typeface="Arial" charset="0"/>
                <a:ea typeface="ＭＳ Ｐゴシック" pitchFamily="-80" charset="-128"/>
              </a:rPr>
              <a:t>tests </a:t>
            </a:r>
            <a:r>
              <a:rPr lang="en-US" sz="3200" dirty="0" smtClean="0">
                <a:solidFill>
                  <a:schemeClr val="dk1"/>
                </a:solidFill>
                <a:latin typeface="Arial" charset="0"/>
                <a:ea typeface="ＭＳ Ｐゴシック" pitchFamily="-80" charset="-128"/>
              </a:rPr>
              <a:t>status. The GUI allows as well interaction </a:t>
            </a:r>
            <a:r>
              <a:rPr lang="en-US" sz="3200" dirty="0">
                <a:solidFill>
                  <a:schemeClr val="dk1"/>
                </a:solidFill>
                <a:latin typeface="Arial" charset="0"/>
                <a:ea typeface="ＭＳ Ｐゴシック" pitchFamily="-80" charset="-128"/>
              </a:rPr>
              <a:t>during test steps (pause, skip, stop)</a:t>
            </a:r>
            <a:endParaRPr lang="de-DE" sz="3200" dirty="0">
              <a:solidFill>
                <a:schemeClr val="dk1"/>
              </a:solidFill>
              <a:latin typeface="Arial" charset="0"/>
              <a:ea typeface="ＭＳ Ｐゴシック" pitchFamily="-80" charset="-128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10641584" y="25955675"/>
            <a:ext cx="15135225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altLang="en-US" sz="3200" b="1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Figure</a:t>
            </a:r>
            <a:r>
              <a:rPr lang="de-DE" altLang="en-US" sz="32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de-DE" altLang="en-US" sz="3200" b="1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2 </a:t>
            </a:r>
            <a:r>
              <a:rPr lang="de-DE" altLang="en-US" sz="3200" b="1" dirty="0" err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Graphical</a:t>
            </a:r>
            <a:r>
              <a:rPr lang="de-DE" altLang="en-US" sz="3200" b="1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 User Interface </a:t>
            </a:r>
            <a:r>
              <a:rPr lang="de-DE" altLang="en-US" sz="3200" b="1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of</a:t>
            </a:r>
            <a:r>
              <a:rPr lang="de-DE" altLang="en-US" sz="32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de-DE" altLang="en-US" sz="3200" b="1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the</a:t>
            </a:r>
            <a:r>
              <a:rPr lang="de-DE" altLang="en-US" sz="32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de-DE" altLang="en-US" sz="3200" b="1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Sequencer</a:t>
            </a:r>
            <a:r>
              <a:rPr lang="de-DE" altLang="en-US" sz="32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 Tool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469239" y="2820322"/>
            <a:ext cx="1941896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de-DE" sz="3200" b="1" u="sng" dirty="0"/>
              <a:t>O. Geithner</a:t>
            </a:r>
            <a:r>
              <a:rPr lang="en-US" altLang="de-DE" sz="3200" b="1" dirty="0"/>
              <a:t>, </a:t>
            </a:r>
            <a:r>
              <a:rPr lang="en-US" altLang="de-DE" sz="3200" b="1" dirty="0" err="1"/>
              <a:t>S.Krepp</a:t>
            </a:r>
            <a:r>
              <a:rPr lang="en-US" altLang="de-DE" sz="3200" b="1" dirty="0"/>
              <a:t>,  </a:t>
            </a:r>
            <a:r>
              <a:rPr lang="en-US" altLang="de-DE" sz="3200" b="1" dirty="0" err="1"/>
              <a:t>K.Fuchsberger</a:t>
            </a:r>
            <a:r>
              <a:rPr lang="en-US" altLang="de-DE" sz="3200" b="1" dirty="0"/>
              <a:t>, </a:t>
            </a:r>
            <a:r>
              <a:rPr lang="en-US" altLang="de-DE" sz="3200" b="1" dirty="0" err="1"/>
              <a:t>S.Reimann</a:t>
            </a:r>
            <a:r>
              <a:rPr lang="en-US" altLang="de-DE" sz="3200" b="1" dirty="0"/>
              <a:t/>
            </a:r>
            <a:br>
              <a:rPr lang="en-US" altLang="de-DE" sz="3200" b="1" dirty="0"/>
            </a:br>
            <a:r>
              <a:rPr lang="en-US" altLang="de-DE" sz="3200" dirty="0"/>
              <a:t>GSI </a:t>
            </a:r>
            <a:r>
              <a:rPr lang="en-US" altLang="de-DE" sz="3200" dirty="0" err="1"/>
              <a:t>Helmholtzzentrum</a:t>
            </a:r>
            <a:r>
              <a:rPr lang="en-US" altLang="de-DE" sz="3200" dirty="0"/>
              <a:t> f</a:t>
            </a:r>
            <a:r>
              <a:rPr lang="de-DE" altLang="de-DE" sz="3200" dirty="0"/>
              <a:t>ü</a:t>
            </a:r>
            <a:r>
              <a:rPr lang="en-US" altLang="de-DE" sz="3200" dirty="0"/>
              <a:t>r </a:t>
            </a:r>
            <a:r>
              <a:rPr lang="en-US" altLang="de-DE" sz="3200" dirty="0" err="1"/>
              <a:t>Schwerionenforschung</a:t>
            </a:r>
            <a:r>
              <a:rPr lang="en-US" altLang="de-DE" sz="3200" dirty="0"/>
              <a:t>, 64291 Darmstadt, Germany</a:t>
            </a:r>
            <a:endParaRPr lang="de-DE" sz="3200" dirty="0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0452" y="16984041"/>
            <a:ext cx="13406446" cy="824611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137605" y="16937199"/>
            <a:ext cx="14232923" cy="8341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115828"/>
      </p:ext>
    </p:extLst>
  </p:cSld>
  <p:clrMapOvr>
    <a:masterClrMapping/>
  </p:clrMapOvr>
</p:sld>
</file>

<file path=ppt/theme/theme1.xml><?xml version="1.0" encoding="utf-8"?>
<a:theme xmlns:a="http://schemas.openxmlformats.org/drawingml/2006/main" name="postervorlage_A0-hochkant_II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/>
          <a:tailEnd/>
        </a:ln>
      </a:spPr>
      <a:bodyPr wrap="square" lIns="360000" tIns="360000" rIns="360000" bIns="360000">
        <a:spAutoFit/>
      </a:bodyPr>
      <a:lstStyle>
        <a:defPPr algn="just">
          <a:defRPr sz="3200" b="1" dirty="0" smtClean="0">
            <a:effectLst>
              <a:outerShdw blurRad="38100" dist="38100" dir="2700000" algn="tl">
                <a:srgbClr val="C0C0C0"/>
              </a:outerShdw>
            </a:effectLst>
            <a:latin typeface="Arial" charset="0"/>
            <a:ea typeface="ＭＳ Ｐゴシック" pitchFamily="-80" charset="-128"/>
          </a:defRPr>
        </a:defPPr>
      </a:lstStyle>
      <a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fair-gsi-postervorlage_A0-portrait" id="{D74A95B1-F363-8647-95C8-764F9AA07B05}" vid="{D96D727F-9355-1747-BC5F-9311688AD41E}"/>
    </a:ext>
  </a:ext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fair-gsi-postervorlage_A0-portrait</Template>
  <TotalTime>0</TotalTime>
  <Words>564</Words>
  <Application>Microsoft Office PowerPoint</Application>
  <PresentationFormat>Benutzerdefiniert</PresentationFormat>
  <Paragraphs>36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Wingdings</vt:lpstr>
      <vt:lpstr>postervorlage_A0-hochkant_II</vt:lpstr>
      <vt:lpstr>Sequencer Tool for automatisation of repetitive HW tasks</vt:lpstr>
    </vt:vector>
  </TitlesOfParts>
  <Company>GSI Helmholtzzentrum für Schwerionenforschung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Sequencer tool for automatisation of repetitive HW tasks</dc:title>
  <dc:creator>Geithner, Oksana Dr.</dc:creator>
  <cp:lastModifiedBy>Geithner, Oksana Dr.</cp:lastModifiedBy>
  <cp:revision>19</cp:revision>
  <dcterms:created xsi:type="dcterms:W3CDTF">2023-08-29T11:05:59Z</dcterms:created>
  <dcterms:modified xsi:type="dcterms:W3CDTF">2023-09-05T12:33:52Z</dcterms:modified>
</cp:coreProperties>
</file>