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0248225" cy="42848213"/>
  <p:notesSz cx="6797675" cy="9926638"/>
  <p:defaultTextStyle>
    <a:defPPr>
      <a:defRPr lang="it-IT"/>
    </a:defPPr>
    <a:lvl1pPr algn="l" defTabSz="2087563" rtl="0" eaLnBrk="0" fontAlgn="base" hangingPunct="0">
      <a:spcBef>
        <a:spcPct val="0"/>
      </a:spcBef>
      <a:spcAft>
        <a:spcPct val="0"/>
      </a:spcAft>
      <a:defRPr sz="8200" kern="1200">
        <a:solidFill>
          <a:schemeClr val="tx1"/>
        </a:solidFill>
        <a:latin typeface="Calibri" panose="020F0502020204030204" pitchFamily="34" charset="0"/>
        <a:ea typeface="MS PGothic" panose="020B0600070205080204" pitchFamily="34" charset="-128"/>
        <a:cs typeface="+mn-cs"/>
      </a:defRPr>
    </a:lvl1pPr>
    <a:lvl2pPr marL="2087563" indent="-1630363" algn="l" defTabSz="2087563" rtl="0" eaLnBrk="0" fontAlgn="base" hangingPunct="0">
      <a:spcBef>
        <a:spcPct val="0"/>
      </a:spcBef>
      <a:spcAft>
        <a:spcPct val="0"/>
      </a:spcAft>
      <a:defRPr sz="8200" kern="1200">
        <a:solidFill>
          <a:schemeClr val="tx1"/>
        </a:solidFill>
        <a:latin typeface="Calibri" panose="020F0502020204030204" pitchFamily="34" charset="0"/>
        <a:ea typeface="MS PGothic" panose="020B0600070205080204" pitchFamily="34" charset="-128"/>
        <a:cs typeface="+mn-cs"/>
      </a:defRPr>
    </a:lvl2pPr>
    <a:lvl3pPr marL="4176713" indent="-3262313" algn="l" defTabSz="2087563" rtl="0" eaLnBrk="0" fontAlgn="base" hangingPunct="0">
      <a:spcBef>
        <a:spcPct val="0"/>
      </a:spcBef>
      <a:spcAft>
        <a:spcPct val="0"/>
      </a:spcAft>
      <a:defRPr sz="8200" kern="1200">
        <a:solidFill>
          <a:schemeClr val="tx1"/>
        </a:solidFill>
        <a:latin typeface="Calibri" panose="020F0502020204030204" pitchFamily="34" charset="0"/>
        <a:ea typeface="MS PGothic" panose="020B0600070205080204" pitchFamily="34" charset="-128"/>
        <a:cs typeface="+mn-cs"/>
      </a:defRPr>
    </a:lvl3pPr>
    <a:lvl4pPr marL="6264275" indent="-4892675" algn="l" defTabSz="2087563" rtl="0" eaLnBrk="0" fontAlgn="base" hangingPunct="0">
      <a:spcBef>
        <a:spcPct val="0"/>
      </a:spcBef>
      <a:spcAft>
        <a:spcPct val="0"/>
      </a:spcAft>
      <a:defRPr sz="8200" kern="1200">
        <a:solidFill>
          <a:schemeClr val="tx1"/>
        </a:solidFill>
        <a:latin typeface="Calibri" panose="020F0502020204030204" pitchFamily="34" charset="0"/>
        <a:ea typeface="MS PGothic" panose="020B0600070205080204" pitchFamily="34" charset="-128"/>
        <a:cs typeface="+mn-cs"/>
      </a:defRPr>
    </a:lvl4pPr>
    <a:lvl5pPr marL="8353425" indent="-6524625" algn="l" defTabSz="2087563" rtl="0" eaLnBrk="0" fontAlgn="base" hangingPunct="0">
      <a:spcBef>
        <a:spcPct val="0"/>
      </a:spcBef>
      <a:spcAft>
        <a:spcPct val="0"/>
      </a:spcAft>
      <a:defRPr sz="82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82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82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82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82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3496">
          <p15:clr>
            <a:srgbClr val="A4A3A4"/>
          </p15:clr>
        </p15:guide>
        <p15:guide id="2" pos="952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n Cudin" initials="IC" lastIdx="1" clrIdx="0">
    <p:extLst>
      <p:ext uri="{19B8F6BF-5375-455C-9EA6-DF929625EA0E}">
        <p15:presenceInfo xmlns:p15="http://schemas.microsoft.com/office/powerpoint/2012/main" userId="S-1-5-21-165682543-636254836-6498272-33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00FF"/>
    <a:srgbClr val="E4EDF8"/>
    <a:srgbClr val="BFD5EF"/>
    <a:srgbClr val="B3A2C7"/>
    <a:srgbClr val="ECE8F0"/>
    <a:srgbClr val="D8D0E2"/>
    <a:srgbClr val="7F63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774" autoAdjust="0"/>
    <p:restoredTop sz="94660"/>
  </p:normalViewPr>
  <p:slideViewPr>
    <p:cSldViewPr snapToGrid="0" snapToObjects="1">
      <p:cViewPr>
        <p:scale>
          <a:sx n="60" d="100"/>
          <a:sy n="60" d="100"/>
        </p:scale>
        <p:origin x="84" y="-4542"/>
      </p:cViewPr>
      <p:guideLst>
        <p:guide orient="horz" pos="13496"/>
        <p:guide pos="9527"/>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44224F86-4DFF-4253-A3A9-05D021683776}"/>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hangingPunct="1">
              <a:defRPr sz="1200"/>
            </a:lvl1pPr>
          </a:lstStyle>
          <a:p>
            <a:pPr>
              <a:defRPr/>
            </a:pPr>
            <a:endParaRPr lang="it-IT"/>
          </a:p>
        </p:txBody>
      </p:sp>
      <p:sp>
        <p:nvSpPr>
          <p:cNvPr id="3" name="Segnaposto data 2">
            <a:extLst>
              <a:ext uri="{FF2B5EF4-FFF2-40B4-BE49-F238E27FC236}">
                <a16:creationId xmlns:a16="http://schemas.microsoft.com/office/drawing/2014/main" id="{080A5864-73A2-48B0-B8A3-A60034DBDB0B}"/>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eaLnBrk="1" hangingPunct="1">
              <a:defRPr sz="1200"/>
            </a:lvl1pPr>
          </a:lstStyle>
          <a:p>
            <a:pPr>
              <a:defRPr/>
            </a:pPr>
            <a:fld id="{257E9286-DE6B-49B3-867B-AC8071B32A4B}" type="datetimeFigureOut">
              <a:rPr lang="it-IT"/>
              <a:pPr>
                <a:defRPr/>
              </a:pPr>
              <a:t>31/08/2023</a:t>
            </a:fld>
            <a:endParaRPr lang="it-IT"/>
          </a:p>
        </p:txBody>
      </p:sp>
      <p:sp>
        <p:nvSpPr>
          <p:cNvPr id="4" name="Segnaposto immagine diapositiva 3">
            <a:extLst>
              <a:ext uri="{FF2B5EF4-FFF2-40B4-BE49-F238E27FC236}">
                <a16:creationId xmlns:a16="http://schemas.microsoft.com/office/drawing/2014/main" id="{8C9D23D5-E6F3-435D-97FF-9ACAF9A290F7}"/>
              </a:ext>
            </a:extLst>
          </p:cNvPr>
          <p:cNvSpPr>
            <a:spLocks noGrp="1" noRot="1" noChangeAspect="1"/>
          </p:cNvSpPr>
          <p:nvPr>
            <p:ph type="sldImg" idx="2"/>
          </p:nvPr>
        </p:nvSpPr>
        <p:spPr>
          <a:xfrm>
            <a:off x="2217738" y="1241425"/>
            <a:ext cx="2362200" cy="3349625"/>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id="{27EC4351-E74F-464F-AACC-FC2396AD0C76}"/>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E5D0BC33-E64F-4C92-BABF-2B66F19FC4C3}"/>
              </a:ext>
            </a:extLst>
          </p:cNvPr>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hangingPunct="1">
              <a:defRPr sz="1200"/>
            </a:lvl1pPr>
          </a:lstStyle>
          <a:p>
            <a:pPr>
              <a:defRPr/>
            </a:pPr>
            <a:endParaRPr lang="it-IT"/>
          </a:p>
        </p:txBody>
      </p:sp>
      <p:sp>
        <p:nvSpPr>
          <p:cNvPr id="7" name="Segnaposto numero diapositiva 6">
            <a:extLst>
              <a:ext uri="{FF2B5EF4-FFF2-40B4-BE49-F238E27FC236}">
                <a16:creationId xmlns:a16="http://schemas.microsoft.com/office/drawing/2014/main" id="{B5A712DA-34DB-4C53-A41A-5FADBC624D58}"/>
              </a:ext>
            </a:extLst>
          </p:cNvPr>
          <p:cNvSpPr>
            <a:spLocks noGrp="1"/>
          </p:cNvSpPr>
          <p:nvPr>
            <p:ph type="sldNum" sz="quarter" idx="5"/>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8593086-05CF-4DB7-8923-861D645DFE7B}"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immagine diapositiva 1">
            <a:extLst>
              <a:ext uri="{FF2B5EF4-FFF2-40B4-BE49-F238E27FC236}">
                <a16:creationId xmlns:a16="http://schemas.microsoft.com/office/drawing/2014/main" id="{8E48423B-EA7C-4035-B621-9D65C36CAE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Segnaposto note 2">
            <a:extLst>
              <a:ext uri="{FF2B5EF4-FFF2-40B4-BE49-F238E27FC236}">
                <a16:creationId xmlns:a16="http://schemas.microsoft.com/office/drawing/2014/main" id="{8F3F67A8-2964-4363-884A-58F76BF960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5124" name="Segnaposto numero diapositiva 3">
            <a:extLst>
              <a:ext uri="{FF2B5EF4-FFF2-40B4-BE49-F238E27FC236}">
                <a16:creationId xmlns:a16="http://schemas.microsoft.com/office/drawing/2014/main" id="{AABD4A0D-4DAD-476F-AE5C-0D66F6EC17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3733F3D-54FB-4D8D-9A73-4CB490AC12C7}" type="slidenum">
              <a:rPr lang="it-IT" altLang="it-IT" smtClean="0"/>
              <a:pPr/>
              <a:t>1</a:t>
            </a:fld>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5" name="Immagine 4" descr="ELETTRA-riquadro poster vert.png">
            <a:extLst>
              <a:ext uri="{FF2B5EF4-FFF2-40B4-BE49-F238E27FC236}">
                <a16:creationId xmlns:a16="http://schemas.microsoft.com/office/drawing/2014/main" id="{111F9F22-CEE3-4F3D-A91F-412FB5ADCF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3600" y="40522525"/>
            <a:ext cx="28503563"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egnaposto contenuto 7"/>
          <p:cNvSpPr>
            <a:spLocks noGrp="1"/>
          </p:cNvSpPr>
          <p:nvPr>
            <p:ph sz="quarter" idx="10"/>
          </p:nvPr>
        </p:nvSpPr>
        <p:spPr>
          <a:xfrm>
            <a:off x="12742111" y="1254202"/>
            <a:ext cx="17506114" cy="3107923"/>
          </a:xfrm>
          <a:prstGeom prst="rect">
            <a:avLst/>
          </a:prstGeom>
        </p:spPr>
        <p:txBody>
          <a:bodyPr vert="horz"/>
          <a:lstStyle>
            <a:lvl1pPr marL="0" indent="0">
              <a:buFontTx/>
              <a:buNone/>
              <a:defRPr sz="9000">
                <a:latin typeface="Arial"/>
              </a:defRPr>
            </a:lvl1pPr>
          </a:lstStyle>
          <a:p>
            <a:pPr lvl="0"/>
            <a:r>
              <a:rPr lang="it-IT"/>
              <a:t>Fare clic per modificare gli stili del testo dello schema</a:t>
            </a:r>
          </a:p>
        </p:txBody>
      </p:sp>
      <p:sp>
        <p:nvSpPr>
          <p:cNvPr id="10" name="Segnaposto testo 9"/>
          <p:cNvSpPr>
            <a:spLocks noGrp="1"/>
          </p:cNvSpPr>
          <p:nvPr>
            <p:ph type="body" sz="quarter" idx="11"/>
          </p:nvPr>
        </p:nvSpPr>
        <p:spPr>
          <a:xfrm>
            <a:off x="1602570" y="6311132"/>
            <a:ext cx="27086792" cy="2413117"/>
          </a:xfrm>
          <a:prstGeom prst="rect">
            <a:avLst/>
          </a:prstGeom>
        </p:spPr>
        <p:txBody>
          <a:bodyPr vert="horz"/>
          <a:lstStyle>
            <a:lvl1pPr marL="0" indent="0">
              <a:buFontTx/>
              <a:buNone/>
              <a:defRPr sz="1800">
                <a:solidFill>
                  <a:schemeClr val="bg1"/>
                </a:solidFill>
                <a:latin typeface="Arial"/>
              </a:defRPr>
            </a:lvl1pPr>
          </a:lstStyle>
          <a:p>
            <a:pPr lvl="0"/>
            <a:r>
              <a:rPr lang="it-IT"/>
              <a:t>Fare clic per modificare gli stili del testo dello schema</a:t>
            </a:r>
          </a:p>
        </p:txBody>
      </p:sp>
      <p:sp>
        <p:nvSpPr>
          <p:cNvPr id="15" name="Segnaposto testo 14"/>
          <p:cNvSpPr>
            <a:spLocks noGrp="1"/>
          </p:cNvSpPr>
          <p:nvPr>
            <p:ph type="body" sz="quarter" idx="12"/>
          </p:nvPr>
        </p:nvSpPr>
        <p:spPr>
          <a:xfrm>
            <a:off x="8338626" y="40970842"/>
            <a:ext cx="13538408" cy="1601286"/>
          </a:xfrm>
          <a:prstGeom prst="rect">
            <a:avLst/>
          </a:prstGeom>
        </p:spPr>
        <p:txBody>
          <a:bodyPr vert="horz"/>
          <a:lstStyle>
            <a:lvl1pPr marL="0" indent="0" algn="ctr">
              <a:buFontTx/>
              <a:buNone/>
              <a:defRPr sz="4500" b="0" i="0" cap="none">
                <a:solidFill>
                  <a:schemeClr val="bg1"/>
                </a:solidFill>
                <a:latin typeface="Arial"/>
              </a:defRPr>
            </a:lvl1pPr>
            <a:lvl2pPr marL="2088444" indent="0" algn="ctr">
              <a:buFontTx/>
              <a:buNone/>
              <a:defRPr sz="6000" b="0" i="0" cap="all">
                <a:solidFill>
                  <a:schemeClr val="bg1"/>
                </a:solidFill>
                <a:latin typeface="Arial"/>
              </a:defRPr>
            </a:lvl2pPr>
            <a:lvl3pPr marL="4176888" indent="0" algn="ctr">
              <a:buFontTx/>
              <a:buNone/>
              <a:defRPr sz="6000" b="0" i="0" cap="all">
                <a:solidFill>
                  <a:schemeClr val="bg1"/>
                </a:solidFill>
                <a:latin typeface="Arial"/>
              </a:defRPr>
            </a:lvl3pPr>
            <a:lvl4pPr marL="6265332" indent="0" algn="ctr">
              <a:buFontTx/>
              <a:buNone/>
              <a:defRPr sz="6000" b="0" i="0" cap="all">
                <a:solidFill>
                  <a:schemeClr val="bg1"/>
                </a:solidFill>
                <a:latin typeface="Arial"/>
              </a:defRPr>
            </a:lvl4pPr>
            <a:lvl5pPr marL="8353775" indent="0" algn="ctr">
              <a:buFontTx/>
              <a:buNone/>
              <a:defRPr sz="6000" b="0" i="0" cap="all">
                <a:solidFill>
                  <a:schemeClr val="bg1"/>
                </a:solidFill>
                <a:latin typeface="Arial"/>
              </a:defRPr>
            </a:lvl5pPr>
          </a:lstStyle>
          <a:p>
            <a:pPr lvl="0"/>
            <a:r>
              <a:rPr lang="it-IT"/>
              <a:t>Fare clic per modificare gli stili del testo dello schema</a:t>
            </a:r>
          </a:p>
        </p:txBody>
      </p:sp>
    </p:spTree>
    <p:extLst>
      <p:ext uri="{BB962C8B-B14F-4D97-AF65-F5344CB8AC3E}">
        <p14:creationId xmlns:p14="http://schemas.microsoft.com/office/powerpoint/2010/main" val="26391441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magine 12" descr="ELETTRA-logo poster vert.png">
            <a:extLst>
              <a:ext uri="{FF2B5EF4-FFF2-40B4-BE49-F238E27FC236}">
                <a16:creationId xmlns:a16="http://schemas.microsoft.com/office/drawing/2014/main" id="{D523AE7E-DCD1-4026-896A-C62E2AB31CE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8225" y="1492250"/>
            <a:ext cx="972026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magine 13" descr="ELETTRA-righetta poster.png">
            <a:extLst>
              <a:ext uri="{FF2B5EF4-FFF2-40B4-BE49-F238E27FC236}">
                <a16:creationId xmlns:a16="http://schemas.microsoft.com/office/drawing/2014/main" id="{FF7435BA-C993-4C3F-B24B-BC290C552B9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31625" y="835025"/>
            <a:ext cx="360363"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magine 14" descr="ELETTRA-barra poster vert.png">
            <a:extLst>
              <a:ext uri="{FF2B5EF4-FFF2-40B4-BE49-F238E27FC236}">
                <a16:creationId xmlns:a16="http://schemas.microsoft.com/office/drawing/2014/main" id="{C7D23B19-28E5-420C-B203-78E9AB7EAD0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07063"/>
            <a:ext cx="30240288"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2087563" rtl="0" eaLnBrk="0" fontAlgn="base" hangingPunct="0">
        <a:spcBef>
          <a:spcPct val="0"/>
        </a:spcBef>
        <a:spcAft>
          <a:spcPct val="0"/>
        </a:spcAft>
        <a:defRPr sz="10000" kern="1200">
          <a:solidFill>
            <a:schemeClr val="tx1"/>
          </a:solidFill>
          <a:latin typeface="Arial"/>
          <a:ea typeface="MS PGothic" panose="020B0600070205080204" pitchFamily="34" charset="-128"/>
          <a:cs typeface="ＭＳ Ｐゴシック" charset="0"/>
        </a:defRPr>
      </a:lvl1pPr>
      <a:lvl2pPr algn="l" defTabSz="2087563" rtl="0" eaLnBrk="0" fontAlgn="base" hangingPunct="0">
        <a:spcBef>
          <a:spcPct val="0"/>
        </a:spcBef>
        <a:spcAft>
          <a:spcPct val="0"/>
        </a:spcAft>
        <a:defRPr sz="10000">
          <a:solidFill>
            <a:schemeClr val="tx1"/>
          </a:solidFill>
          <a:latin typeface="Arial" charset="0"/>
          <a:ea typeface="MS PGothic" panose="020B0600070205080204" pitchFamily="34" charset="-128"/>
          <a:cs typeface="ＭＳ Ｐゴシック" charset="0"/>
        </a:defRPr>
      </a:lvl2pPr>
      <a:lvl3pPr algn="l" defTabSz="2087563" rtl="0" eaLnBrk="0" fontAlgn="base" hangingPunct="0">
        <a:spcBef>
          <a:spcPct val="0"/>
        </a:spcBef>
        <a:spcAft>
          <a:spcPct val="0"/>
        </a:spcAft>
        <a:defRPr sz="10000">
          <a:solidFill>
            <a:schemeClr val="tx1"/>
          </a:solidFill>
          <a:latin typeface="Arial" charset="0"/>
          <a:ea typeface="MS PGothic" panose="020B0600070205080204" pitchFamily="34" charset="-128"/>
          <a:cs typeface="ＭＳ Ｐゴシック" charset="0"/>
        </a:defRPr>
      </a:lvl3pPr>
      <a:lvl4pPr algn="l" defTabSz="2087563" rtl="0" eaLnBrk="0" fontAlgn="base" hangingPunct="0">
        <a:spcBef>
          <a:spcPct val="0"/>
        </a:spcBef>
        <a:spcAft>
          <a:spcPct val="0"/>
        </a:spcAft>
        <a:defRPr sz="10000">
          <a:solidFill>
            <a:schemeClr val="tx1"/>
          </a:solidFill>
          <a:latin typeface="Arial" charset="0"/>
          <a:ea typeface="MS PGothic" panose="020B0600070205080204" pitchFamily="34" charset="-128"/>
          <a:cs typeface="ＭＳ Ｐゴシック" charset="0"/>
        </a:defRPr>
      </a:lvl4pPr>
      <a:lvl5pPr algn="l" defTabSz="2087563" rtl="0" eaLnBrk="0" fontAlgn="base" hangingPunct="0">
        <a:spcBef>
          <a:spcPct val="0"/>
        </a:spcBef>
        <a:spcAft>
          <a:spcPct val="0"/>
        </a:spcAft>
        <a:defRPr sz="10000">
          <a:solidFill>
            <a:schemeClr val="tx1"/>
          </a:solidFill>
          <a:latin typeface="Arial" charset="0"/>
          <a:ea typeface="MS PGothic" panose="020B0600070205080204" pitchFamily="34" charset="-128"/>
          <a:cs typeface="ＭＳ Ｐゴシック" charset="0"/>
        </a:defRPr>
      </a:lvl5pPr>
      <a:lvl6pPr marL="457200" algn="l" defTabSz="2087563" rtl="0" fontAlgn="base">
        <a:spcBef>
          <a:spcPct val="0"/>
        </a:spcBef>
        <a:spcAft>
          <a:spcPct val="0"/>
        </a:spcAft>
        <a:defRPr sz="10000">
          <a:solidFill>
            <a:schemeClr val="tx1"/>
          </a:solidFill>
          <a:latin typeface="Arial" charset="0"/>
          <a:ea typeface="ＭＳ Ｐゴシック" charset="0"/>
          <a:cs typeface="ＭＳ Ｐゴシック" charset="0"/>
        </a:defRPr>
      </a:lvl6pPr>
      <a:lvl7pPr marL="914400" algn="l" defTabSz="2087563" rtl="0" fontAlgn="base">
        <a:spcBef>
          <a:spcPct val="0"/>
        </a:spcBef>
        <a:spcAft>
          <a:spcPct val="0"/>
        </a:spcAft>
        <a:defRPr sz="10000">
          <a:solidFill>
            <a:schemeClr val="tx1"/>
          </a:solidFill>
          <a:latin typeface="Arial" charset="0"/>
          <a:ea typeface="ＭＳ Ｐゴシック" charset="0"/>
          <a:cs typeface="ＭＳ Ｐゴシック" charset="0"/>
        </a:defRPr>
      </a:lvl7pPr>
      <a:lvl8pPr marL="1371600" algn="l" defTabSz="2087563" rtl="0" fontAlgn="base">
        <a:spcBef>
          <a:spcPct val="0"/>
        </a:spcBef>
        <a:spcAft>
          <a:spcPct val="0"/>
        </a:spcAft>
        <a:defRPr sz="10000">
          <a:solidFill>
            <a:schemeClr val="tx1"/>
          </a:solidFill>
          <a:latin typeface="Arial" charset="0"/>
          <a:ea typeface="ＭＳ Ｐゴシック" charset="0"/>
          <a:cs typeface="ＭＳ Ｐゴシック" charset="0"/>
        </a:defRPr>
      </a:lvl8pPr>
      <a:lvl9pPr marL="1828800" algn="l" defTabSz="2087563" rtl="0" fontAlgn="base">
        <a:spcBef>
          <a:spcPct val="0"/>
        </a:spcBef>
        <a:spcAft>
          <a:spcPct val="0"/>
        </a:spcAft>
        <a:defRPr sz="10000">
          <a:solidFill>
            <a:schemeClr val="tx1"/>
          </a:solidFill>
          <a:latin typeface="Arial" charset="0"/>
          <a:ea typeface="ＭＳ Ｐゴシック" charset="0"/>
          <a:cs typeface="ＭＳ Ｐゴシック" charset="0"/>
        </a:defRPr>
      </a:lvl9pPr>
    </p:titleStyle>
    <p:bodyStyle>
      <a:lvl1pPr marL="1565275" indent="-1565275" algn="l" defTabSz="2087563" rtl="0" eaLnBrk="0" fontAlgn="base" hangingPunct="0">
        <a:spcBef>
          <a:spcPct val="20000"/>
        </a:spcBef>
        <a:spcAft>
          <a:spcPct val="0"/>
        </a:spcAft>
        <a:buFont typeface="Arial" panose="020B0604020202020204" pitchFamily="34" charset="0"/>
        <a:buChar char="•"/>
        <a:defRPr sz="14600" kern="1200">
          <a:solidFill>
            <a:schemeClr val="tx1"/>
          </a:solidFill>
          <a:latin typeface="+mn-lt"/>
          <a:ea typeface="MS PGothic" panose="020B0600070205080204" pitchFamily="34" charset="-128"/>
          <a:cs typeface="ＭＳ Ｐゴシック" charset="0"/>
        </a:defRPr>
      </a:lvl1pPr>
      <a:lvl2pPr marL="3392488" indent="-1304925" algn="l" defTabSz="2087563" rtl="0" eaLnBrk="0" fontAlgn="base" hangingPunct="0">
        <a:spcBef>
          <a:spcPct val="20000"/>
        </a:spcBef>
        <a:spcAft>
          <a:spcPct val="0"/>
        </a:spcAft>
        <a:buFont typeface="Arial" panose="020B0604020202020204" pitchFamily="34" charset="0"/>
        <a:buChar char="–"/>
        <a:defRPr sz="12800" kern="1200">
          <a:solidFill>
            <a:schemeClr val="tx1"/>
          </a:solidFill>
          <a:latin typeface="+mn-lt"/>
          <a:ea typeface="MS PGothic" panose="020B0600070205080204" pitchFamily="34" charset="-128"/>
          <a:cs typeface="+mn-cs"/>
        </a:defRPr>
      </a:lvl2pPr>
      <a:lvl3pPr marL="5219700" indent="-1042988" algn="l" defTabSz="2087563" rtl="0" eaLnBrk="0" fontAlgn="base" hangingPunct="0">
        <a:spcBef>
          <a:spcPct val="20000"/>
        </a:spcBef>
        <a:spcAft>
          <a:spcPct val="0"/>
        </a:spcAft>
        <a:buFont typeface="Arial" panose="020B0604020202020204" pitchFamily="34" charset="0"/>
        <a:buChar char="•"/>
        <a:defRPr sz="11000" kern="1200">
          <a:solidFill>
            <a:schemeClr val="tx1"/>
          </a:solidFill>
          <a:latin typeface="+mn-lt"/>
          <a:ea typeface="MS PGothic" panose="020B0600070205080204" pitchFamily="34" charset="-128"/>
          <a:cs typeface="+mn-cs"/>
        </a:defRPr>
      </a:lvl3pPr>
      <a:lvl4pPr marL="7308850" indent="-1042988" algn="l" defTabSz="2087563" rtl="0" eaLnBrk="0" fontAlgn="base" hangingPunct="0">
        <a:spcBef>
          <a:spcPct val="20000"/>
        </a:spcBef>
        <a:spcAft>
          <a:spcPct val="0"/>
        </a:spcAft>
        <a:buFont typeface="Arial" panose="020B0604020202020204" pitchFamily="34" charset="0"/>
        <a:buChar char="–"/>
        <a:defRPr sz="9100" kern="1200">
          <a:solidFill>
            <a:schemeClr val="tx1"/>
          </a:solidFill>
          <a:latin typeface="+mn-lt"/>
          <a:ea typeface="MS PGothic" panose="020B0600070205080204" pitchFamily="34" charset="-128"/>
          <a:cs typeface="+mn-cs"/>
        </a:defRPr>
      </a:lvl4pPr>
      <a:lvl5pPr marL="9396413" indent="-1042988" algn="l" defTabSz="2087563" rtl="0" eaLnBrk="0" fontAlgn="base" hangingPunct="0">
        <a:spcBef>
          <a:spcPct val="20000"/>
        </a:spcBef>
        <a:spcAft>
          <a:spcPct val="0"/>
        </a:spcAft>
        <a:buFont typeface="Arial" panose="020B0604020202020204" pitchFamily="34" charset="0"/>
        <a:buChar char="»"/>
        <a:defRPr sz="9100" kern="1200">
          <a:solidFill>
            <a:schemeClr val="tx1"/>
          </a:solidFill>
          <a:latin typeface="+mn-lt"/>
          <a:ea typeface="MS PGothic" panose="020B0600070205080204" pitchFamily="34" charset="-128"/>
          <a:cs typeface="+mn-cs"/>
        </a:defRPr>
      </a:lvl5pPr>
      <a:lvl6pPr marL="11486441" indent="-1044222" algn="l" defTabSz="2088444" rtl="0" eaLnBrk="1" latinLnBrk="0" hangingPunct="1">
        <a:spcBef>
          <a:spcPct val="20000"/>
        </a:spcBef>
        <a:buFont typeface="Arial"/>
        <a:buChar char="•"/>
        <a:defRPr sz="9100" kern="1200">
          <a:solidFill>
            <a:schemeClr val="tx1"/>
          </a:solidFill>
          <a:latin typeface="+mn-lt"/>
          <a:ea typeface="+mn-ea"/>
          <a:cs typeface="+mn-cs"/>
        </a:defRPr>
      </a:lvl6pPr>
      <a:lvl7pPr marL="13574885" indent="-1044222" algn="l" defTabSz="2088444" rtl="0" eaLnBrk="1" latinLnBrk="0" hangingPunct="1">
        <a:spcBef>
          <a:spcPct val="20000"/>
        </a:spcBef>
        <a:buFont typeface="Arial"/>
        <a:buChar char="•"/>
        <a:defRPr sz="9100" kern="1200">
          <a:solidFill>
            <a:schemeClr val="tx1"/>
          </a:solidFill>
          <a:latin typeface="+mn-lt"/>
          <a:ea typeface="+mn-ea"/>
          <a:cs typeface="+mn-cs"/>
        </a:defRPr>
      </a:lvl7pPr>
      <a:lvl8pPr marL="15663329" indent="-1044222" algn="l" defTabSz="2088444" rtl="0" eaLnBrk="1" latinLnBrk="0" hangingPunct="1">
        <a:spcBef>
          <a:spcPct val="20000"/>
        </a:spcBef>
        <a:buFont typeface="Arial"/>
        <a:buChar char="•"/>
        <a:defRPr sz="9100" kern="1200">
          <a:solidFill>
            <a:schemeClr val="tx1"/>
          </a:solidFill>
          <a:latin typeface="+mn-lt"/>
          <a:ea typeface="+mn-ea"/>
          <a:cs typeface="+mn-cs"/>
        </a:defRPr>
      </a:lvl8pPr>
      <a:lvl9pPr marL="17751773" indent="-1044222" algn="l" defTabSz="2088444"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it-IT"/>
      </a:defPPr>
      <a:lvl1pPr marL="0" algn="l" defTabSz="2088444" rtl="0" eaLnBrk="1" latinLnBrk="0" hangingPunct="1">
        <a:defRPr sz="8200" kern="1200">
          <a:solidFill>
            <a:schemeClr val="tx1"/>
          </a:solidFill>
          <a:latin typeface="+mn-lt"/>
          <a:ea typeface="+mn-ea"/>
          <a:cs typeface="+mn-cs"/>
        </a:defRPr>
      </a:lvl1pPr>
      <a:lvl2pPr marL="2088444" algn="l" defTabSz="2088444" rtl="0" eaLnBrk="1" latinLnBrk="0" hangingPunct="1">
        <a:defRPr sz="8200" kern="1200">
          <a:solidFill>
            <a:schemeClr val="tx1"/>
          </a:solidFill>
          <a:latin typeface="+mn-lt"/>
          <a:ea typeface="+mn-ea"/>
          <a:cs typeface="+mn-cs"/>
        </a:defRPr>
      </a:lvl2pPr>
      <a:lvl3pPr marL="4176888" algn="l" defTabSz="2088444" rtl="0" eaLnBrk="1" latinLnBrk="0" hangingPunct="1">
        <a:defRPr sz="8200" kern="1200">
          <a:solidFill>
            <a:schemeClr val="tx1"/>
          </a:solidFill>
          <a:latin typeface="+mn-lt"/>
          <a:ea typeface="+mn-ea"/>
          <a:cs typeface="+mn-cs"/>
        </a:defRPr>
      </a:lvl3pPr>
      <a:lvl4pPr marL="6265332" algn="l" defTabSz="2088444" rtl="0" eaLnBrk="1" latinLnBrk="0" hangingPunct="1">
        <a:defRPr sz="8200" kern="1200">
          <a:solidFill>
            <a:schemeClr val="tx1"/>
          </a:solidFill>
          <a:latin typeface="+mn-lt"/>
          <a:ea typeface="+mn-ea"/>
          <a:cs typeface="+mn-cs"/>
        </a:defRPr>
      </a:lvl4pPr>
      <a:lvl5pPr marL="8353776" algn="l" defTabSz="2088444" rtl="0" eaLnBrk="1" latinLnBrk="0" hangingPunct="1">
        <a:defRPr sz="8200" kern="1200">
          <a:solidFill>
            <a:schemeClr val="tx1"/>
          </a:solidFill>
          <a:latin typeface="+mn-lt"/>
          <a:ea typeface="+mn-ea"/>
          <a:cs typeface="+mn-cs"/>
        </a:defRPr>
      </a:lvl5pPr>
      <a:lvl6pPr marL="10442219" algn="l" defTabSz="2088444" rtl="0" eaLnBrk="1" latinLnBrk="0" hangingPunct="1">
        <a:defRPr sz="8200" kern="1200">
          <a:solidFill>
            <a:schemeClr val="tx1"/>
          </a:solidFill>
          <a:latin typeface="+mn-lt"/>
          <a:ea typeface="+mn-ea"/>
          <a:cs typeface="+mn-cs"/>
        </a:defRPr>
      </a:lvl6pPr>
      <a:lvl7pPr marL="12530663" algn="l" defTabSz="2088444" rtl="0" eaLnBrk="1" latinLnBrk="0" hangingPunct="1">
        <a:defRPr sz="8200" kern="1200">
          <a:solidFill>
            <a:schemeClr val="tx1"/>
          </a:solidFill>
          <a:latin typeface="+mn-lt"/>
          <a:ea typeface="+mn-ea"/>
          <a:cs typeface="+mn-cs"/>
        </a:defRPr>
      </a:lvl7pPr>
      <a:lvl8pPr marL="14619107" algn="l" defTabSz="2088444" rtl="0" eaLnBrk="1" latinLnBrk="0" hangingPunct="1">
        <a:defRPr sz="8200" kern="1200">
          <a:solidFill>
            <a:schemeClr val="tx1"/>
          </a:solidFill>
          <a:latin typeface="+mn-lt"/>
          <a:ea typeface="+mn-ea"/>
          <a:cs typeface="+mn-cs"/>
        </a:defRPr>
      </a:lvl8pPr>
      <a:lvl9pPr marL="16707551" algn="l" defTabSz="2088444"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egnaposto contenuto 1">
            <a:extLst>
              <a:ext uri="{FF2B5EF4-FFF2-40B4-BE49-F238E27FC236}">
                <a16:creationId xmlns:a16="http://schemas.microsoft.com/office/drawing/2014/main" id="{1ADBD487-8D1D-473F-8D47-B27506D202E1}"/>
              </a:ext>
            </a:extLst>
          </p:cNvPr>
          <p:cNvSpPr>
            <a:spLocks noGrp="1"/>
          </p:cNvSpPr>
          <p:nvPr>
            <p:ph sz="quarter" idx="10"/>
          </p:nvPr>
        </p:nvSpPr>
        <p:spPr bwMode="auto">
          <a:xfrm>
            <a:off x="12342813" y="1996282"/>
            <a:ext cx="17505362" cy="310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eaLnBrk="1" hangingPunct="1"/>
            <a:r>
              <a:rPr lang="en-GB" altLang="it-IT" sz="7200" dirty="0">
                <a:latin typeface="Franklin Gothic Heavy" panose="020B0903020102020204" pitchFamily="34" charset="0"/>
              </a:rPr>
              <a:t>Alignment methods </a:t>
            </a:r>
            <a:r>
              <a:rPr lang="en-GB" altLang="it-IT" sz="7200" dirty="0" smtClean="0">
                <a:latin typeface="Franklin Gothic Heavy" panose="020B0903020102020204" pitchFamily="34" charset="0"/>
              </a:rPr>
              <a:t>for </a:t>
            </a:r>
            <a:r>
              <a:rPr lang="en-GB" altLang="it-IT" sz="7200" dirty="0" err="1">
                <a:latin typeface="Franklin Gothic Heavy" panose="020B0903020102020204" pitchFamily="34" charset="0"/>
              </a:rPr>
              <a:t>Elettra</a:t>
            </a:r>
            <a:r>
              <a:rPr lang="en-GB" altLang="it-IT" sz="7200" dirty="0">
                <a:latin typeface="Franklin Gothic Heavy" panose="020B0903020102020204" pitchFamily="34" charset="0"/>
              </a:rPr>
              <a:t> </a:t>
            </a:r>
            <a:r>
              <a:rPr lang="en-GB" altLang="it-IT" sz="7200" dirty="0" smtClean="0">
                <a:latin typeface="Franklin Gothic Heavy" panose="020B0903020102020204" pitchFamily="34" charset="0"/>
              </a:rPr>
              <a:t>and the </a:t>
            </a:r>
            <a:r>
              <a:rPr lang="en-GB" altLang="it-IT" sz="7200" dirty="0">
                <a:latin typeface="Franklin Gothic Heavy" panose="020B0903020102020204" pitchFamily="34" charset="0"/>
              </a:rPr>
              <a:t>new project </a:t>
            </a:r>
            <a:r>
              <a:rPr lang="en-GB" altLang="it-IT" sz="7200" dirty="0" err="1">
                <a:latin typeface="Franklin Gothic Heavy" panose="020B0903020102020204" pitchFamily="34" charset="0"/>
              </a:rPr>
              <a:t>Elettra</a:t>
            </a:r>
            <a:r>
              <a:rPr lang="en-GB" altLang="it-IT" sz="7200" dirty="0">
                <a:latin typeface="Franklin Gothic Heavy" panose="020B0903020102020204" pitchFamily="34" charset="0"/>
              </a:rPr>
              <a:t> 2.0</a:t>
            </a:r>
          </a:p>
        </p:txBody>
      </p:sp>
      <p:sp>
        <p:nvSpPr>
          <p:cNvPr id="4100" name="Segnaposto testo 2">
            <a:extLst>
              <a:ext uri="{FF2B5EF4-FFF2-40B4-BE49-F238E27FC236}">
                <a16:creationId xmlns:a16="http://schemas.microsoft.com/office/drawing/2014/main" id="{B22C28D9-6744-4C75-AB05-8B1452FD5003}"/>
              </a:ext>
            </a:extLst>
          </p:cNvPr>
          <p:cNvSpPr>
            <a:spLocks noGrp="1"/>
          </p:cNvSpPr>
          <p:nvPr>
            <p:ph type="body" sz="quarter" idx="11"/>
          </p:nvPr>
        </p:nvSpPr>
        <p:spPr bwMode="auto">
          <a:xfrm>
            <a:off x="1601788" y="6311900"/>
            <a:ext cx="27087512" cy="241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bodyPr>
          <a:lstStyle/>
          <a:p>
            <a:pPr algn="ctr" eaLnBrk="1" hangingPunct="1"/>
            <a:r>
              <a:rPr lang="it-IT" altLang="it-IT" sz="5400" dirty="0" err="1">
                <a:latin typeface="Arial" panose="020B0604020202020204" pitchFamily="34" charset="0"/>
              </a:rPr>
              <a:t>A.Coronica</a:t>
            </a:r>
            <a:r>
              <a:rPr lang="it-IT" altLang="it-IT" sz="5400" dirty="0">
                <a:latin typeface="Arial" panose="020B0604020202020204" pitchFamily="34" charset="0"/>
              </a:rPr>
              <a:t>, </a:t>
            </a:r>
            <a:r>
              <a:rPr lang="it-IT" altLang="it-IT" sz="5400" dirty="0" err="1">
                <a:latin typeface="Arial" panose="020B0604020202020204" pitchFamily="34" charset="0"/>
              </a:rPr>
              <a:t>P.Furlan</a:t>
            </a:r>
            <a:r>
              <a:rPr lang="it-IT" altLang="it-IT" sz="5400" dirty="0">
                <a:latin typeface="Arial" panose="020B0604020202020204" pitchFamily="34" charset="0"/>
              </a:rPr>
              <a:t>, </a:t>
            </a:r>
            <a:r>
              <a:rPr lang="it-IT" altLang="it-IT" sz="5400" dirty="0" err="1">
                <a:latin typeface="Arial" panose="020B0604020202020204" pitchFamily="34" charset="0"/>
              </a:rPr>
              <a:t>D.Vivoda</a:t>
            </a:r>
            <a:r>
              <a:rPr lang="it-IT" altLang="it-IT" sz="5400" dirty="0">
                <a:latin typeface="Arial" panose="020B0604020202020204" pitchFamily="34" charset="0"/>
              </a:rPr>
              <a:t>, </a:t>
            </a:r>
            <a:r>
              <a:rPr lang="it-IT" altLang="it-IT" sz="5400" dirty="0" err="1">
                <a:latin typeface="Arial" panose="020B0604020202020204" pitchFamily="34" charset="0"/>
              </a:rPr>
              <a:t>R.Sauro</a:t>
            </a:r>
            <a:r>
              <a:rPr lang="it-IT" altLang="it-IT" sz="5400" dirty="0">
                <a:latin typeface="Arial" panose="020B0604020202020204" pitchFamily="34" charset="0"/>
              </a:rPr>
              <a:t>, </a:t>
            </a:r>
            <a:r>
              <a:rPr lang="it-IT" altLang="it-IT" sz="5400" dirty="0" err="1">
                <a:latin typeface="Arial" panose="020B0604020202020204" pitchFamily="34" charset="0"/>
              </a:rPr>
              <a:t>D.Castronovo</a:t>
            </a:r>
            <a:r>
              <a:rPr lang="it-IT" altLang="it-IT" sz="5400" dirty="0">
                <a:latin typeface="Arial" panose="020B0604020202020204" pitchFamily="34" charset="0"/>
              </a:rPr>
              <a:t>, </a:t>
            </a:r>
            <a:r>
              <a:rPr lang="it-IT" altLang="it-IT" sz="5400" dirty="0" err="1">
                <a:latin typeface="Arial" panose="020B0604020202020204" pitchFamily="34" charset="0"/>
              </a:rPr>
              <a:t>D.Caiazza</a:t>
            </a:r>
            <a:r>
              <a:rPr lang="it-IT" altLang="it-IT" sz="5400" dirty="0">
                <a:latin typeface="Arial" panose="020B0604020202020204" pitchFamily="34" charset="0"/>
              </a:rPr>
              <a:t>, </a:t>
            </a:r>
            <a:r>
              <a:rPr lang="it-IT" altLang="it-IT" sz="5400" dirty="0" err="1">
                <a:latin typeface="Arial" panose="020B0604020202020204" pitchFamily="34" charset="0"/>
              </a:rPr>
              <a:t>A.Gubertini</a:t>
            </a:r>
            <a:endParaRPr lang="it-IT" altLang="it-IT" sz="5400" dirty="0">
              <a:latin typeface="Arial" panose="020B0604020202020204" pitchFamily="34" charset="0"/>
            </a:endParaRPr>
          </a:p>
          <a:p>
            <a:pPr algn="ctr" eaLnBrk="1" hangingPunct="1"/>
            <a:r>
              <a:rPr lang="it-IT" altLang="it-IT" sz="4000" dirty="0">
                <a:latin typeface="Arial" panose="020B0604020202020204" pitchFamily="34" charset="0"/>
              </a:rPr>
              <a:t>Elettra Sincrotrone Trieste </a:t>
            </a:r>
            <a:r>
              <a:rPr lang="it-IT" altLang="it-IT" sz="4000" dirty="0" err="1">
                <a:latin typeface="Arial" panose="020B0604020202020204" pitchFamily="34" charset="0"/>
              </a:rPr>
              <a:t>S.C.p.A</a:t>
            </a:r>
            <a:r>
              <a:rPr lang="it-IT" altLang="it-IT" sz="4000" dirty="0">
                <a:latin typeface="Arial" panose="020B0604020202020204" pitchFamily="34" charset="0"/>
              </a:rPr>
              <a:t>, 34149 Basovizza, Trieste, </a:t>
            </a:r>
            <a:r>
              <a:rPr lang="it-IT" altLang="it-IT" sz="4000" dirty="0" err="1">
                <a:latin typeface="Arial" panose="020B0604020202020204" pitchFamily="34" charset="0"/>
              </a:rPr>
              <a:t>Italy</a:t>
            </a:r>
            <a:endParaRPr lang="it-IT" altLang="it-IT" sz="4000" dirty="0">
              <a:latin typeface="Arial" panose="020B0604020202020204" pitchFamily="34" charset="0"/>
            </a:endParaRPr>
          </a:p>
        </p:txBody>
      </p:sp>
      <p:sp>
        <p:nvSpPr>
          <p:cNvPr id="2" name="CasellaDiTesto 2">
            <a:extLst>
              <a:ext uri="{FF2B5EF4-FFF2-40B4-BE49-F238E27FC236}">
                <a16:creationId xmlns:a16="http://schemas.microsoft.com/office/drawing/2014/main" id="{C6E11956-DBD3-4CA2-A382-4494C4DD7C30}"/>
              </a:ext>
            </a:extLst>
          </p:cNvPr>
          <p:cNvSpPr txBox="1">
            <a:spLocks noChangeArrowheads="1"/>
          </p:cNvSpPr>
          <p:nvPr/>
        </p:nvSpPr>
        <p:spPr bwMode="auto">
          <a:xfrm>
            <a:off x="542925" y="9650750"/>
            <a:ext cx="28832175" cy="1384995"/>
          </a:xfrm>
          <a:prstGeom prst="rect">
            <a:avLst/>
          </a:prstGeom>
          <a:noFill/>
          <a:ln w="9525">
            <a:noFill/>
            <a:miter lim="800000"/>
            <a:headEnd/>
            <a:tailEnd/>
          </a:ln>
        </p:spPr>
        <p:txBody>
          <a:bodyPr>
            <a:spAutoFit/>
          </a:bodyPr>
          <a:lstStyle/>
          <a:p>
            <a:r>
              <a:rPr lang="en-GB" sz="4200" i="1" dirty="0">
                <a:latin typeface="+mn-lt"/>
              </a:rPr>
              <a:t>For </a:t>
            </a:r>
            <a:r>
              <a:rPr lang="en-GB" sz="4200" i="1" dirty="0" err="1">
                <a:latin typeface="+mn-lt"/>
              </a:rPr>
              <a:t>Elettra</a:t>
            </a:r>
            <a:r>
              <a:rPr lang="en-GB" sz="4200" i="1" dirty="0">
                <a:latin typeface="+mn-lt"/>
              </a:rPr>
              <a:t> 2.0, the alignment will be more demanding than in the previous Synchrotron Radiation facility </a:t>
            </a:r>
            <a:r>
              <a:rPr lang="en-GB" sz="4200" i="1" dirty="0" err="1">
                <a:latin typeface="+mn-lt"/>
              </a:rPr>
              <a:t>Elettra</a:t>
            </a:r>
            <a:r>
              <a:rPr lang="en-GB" sz="4200" i="1" dirty="0">
                <a:latin typeface="+mn-lt"/>
              </a:rPr>
              <a:t>, installed at the beginning of 1990 and it is a very important activity during the assembly and installation of the new machine.</a:t>
            </a:r>
            <a:endParaRPr lang="it-IT" sz="4200" dirty="0">
              <a:latin typeface="+mn-lt"/>
            </a:endParaRPr>
          </a:p>
        </p:txBody>
      </p:sp>
      <p:sp>
        <p:nvSpPr>
          <p:cNvPr id="4105" name="TextBox 8">
            <a:extLst>
              <a:ext uri="{FF2B5EF4-FFF2-40B4-BE49-F238E27FC236}">
                <a16:creationId xmlns:a16="http://schemas.microsoft.com/office/drawing/2014/main" id="{DC2AAEE9-27C7-4F13-A059-6D274E5B437E}"/>
              </a:ext>
            </a:extLst>
          </p:cNvPr>
          <p:cNvSpPr txBox="1">
            <a:spLocks noChangeArrowheads="1"/>
          </p:cNvSpPr>
          <p:nvPr/>
        </p:nvSpPr>
        <p:spPr bwMode="auto">
          <a:xfrm>
            <a:off x="507920" y="12935030"/>
            <a:ext cx="16057859" cy="104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3200" dirty="0">
                <a:solidFill>
                  <a:srgbClr val="000000"/>
                </a:solidFill>
              </a:rPr>
              <a:t>The alignment of </a:t>
            </a:r>
            <a:r>
              <a:rPr lang="en-GB" altLang="en-US" sz="3200" dirty="0" err="1">
                <a:solidFill>
                  <a:srgbClr val="000000"/>
                </a:solidFill>
              </a:rPr>
              <a:t>Elettra</a:t>
            </a:r>
            <a:r>
              <a:rPr lang="en-GB" altLang="en-US" sz="3200" dirty="0">
                <a:solidFill>
                  <a:srgbClr val="000000"/>
                </a:solidFill>
              </a:rPr>
              <a:t> was done using the North Star and the Southern </a:t>
            </a:r>
            <a:r>
              <a:rPr lang="en-GB" altLang="en-US" sz="3200" dirty="0" smtClean="0">
                <a:solidFill>
                  <a:srgbClr val="000000"/>
                </a:solidFill>
              </a:rPr>
              <a:t>Cross.</a:t>
            </a:r>
            <a:endParaRPr lang="en-GB" altLang="en-US" sz="3200" dirty="0">
              <a:solidFill>
                <a:srgbClr val="000000"/>
              </a:solidFill>
            </a:endParaRPr>
          </a:p>
          <a:p>
            <a:r>
              <a:rPr lang="en-GB" altLang="en-US" sz="3200" dirty="0">
                <a:solidFill>
                  <a:srgbClr val="000000"/>
                </a:solidFill>
              </a:rPr>
              <a:t>It’s a joke </a:t>
            </a:r>
            <a:r>
              <a:rPr lang="en-GB" altLang="en-US" sz="3200" dirty="0">
                <a:solidFill>
                  <a:srgbClr val="000000"/>
                </a:solidFill>
                <a:sym typeface="Wingdings" panose="05000000000000000000" pitchFamily="2" charset="2"/>
              </a:rPr>
              <a:t> let’s try to really understand how the alignment was done in the early                 1990s. </a:t>
            </a:r>
            <a:r>
              <a:rPr lang="en-GB" altLang="en-US" sz="3200" dirty="0" smtClean="0">
                <a:solidFill>
                  <a:srgbClr val="000000"/>
                </a:solidFill>
                <a:sym typeface="Wingdings" panose="05000000000000000000" pitchFamily="2" charset="2"/>
              </a:rPr>
              <a:t>Back to reality </a:t>
            </a:r>
            <a:r>
              <a:rPr lang="en-GB" altLang="en-US" sz="3200" dirty="0" err="1" smtClean="0">
                <a:solidFill>
                  <a:srgbClr val="000000"/>
                </a:solidFill>
                <a:sym typeface="Wingdings" panose="05000000000000000000" pitchFamily="2" charset="2"/>
              </a:rPr>
              <a:t>Elettra</a:t>
            </a:r>
            <a:r>
              <a:rPr lang="en-GB" altLang="en-US" sz="3200" dirty="0" smtClean="0">
                <a:solidFill>
                  <a:srgbClr val="000000"/>
                </a:solidFill>
                <a:sym typeface="Wingdings" panose="05000000000000000000" pitchFamily="2" charset="2"/>
              </a:rPr>
              <a:t> </a:t>
            </a:r>
            <a:r>
              <a:rPr lang="en-GB" altLang="en-US" sz="3200" dirty="0">
                <a:solidFill>
                  <a:srgbClr val="000000"/>
                </a:solidFill>
                <a:sym typeface="Wingdings" panose="05000000000000000000" pitchFamily="2" charset="2"/>
              </a:rPr>
              <a:t>was aligned with a theodolite, </a:t>
            </a:r>
            <a:r>
              <a:rPr lang="en-GB" altLang="en-US" sz="3200" dirty="0" smtClean="0">
                <a:solidFill>
                  <a:srgbClr val="000000"/>
                </a:solidFill>
                <a:sym typeface="Wingdings" panose="05000000000000000000" pitchFamily="2" charset="2"/>
              </a:rPr>
              <a:t>a </a:t>
            </a:r>
            <a:r>
              <a:rPr lang="en-GB" altLang="en-US" sz="3200" dirty="0">
                <a:solidFill>
                  <a:srgbClr val="000000"/>
                </a:solidFill>
                <a:sym typeface="Wingdings" panose="05000000000000000000" pitchFamily="2" charset="2"/>
              </a:rPr>
              <a:t>precision level and </a:t>
            </a:r>
            <a:r>
              <a:rPr lang="en-GB" altLang="en-US" sz="3200" dirty="0" smtClean="0">
                <a:solidFill>
                  <a:srgbClr val="000000"/>
                </a:solidFill>
                <a:sym typeface="Wingdings" panose="05000000000000000000" pitchFamily="2" charset="2"/>
              </a:rPr>
              <a:t>a</a:t>
            </a:r>
          </a:p>
          <a:p>
            <a:r>
              <a:rPr lang="en-GB" altLang="en-US" sz="3200" dirty="0" err="1" smtClean="0">
                <a:solidFill>
                  <a:srgbClr val="000000"/>
                </a:solidFill>
                <a:sym typeface="Wingdings" panose="05000000000000000000" pitchFamily="2" charset="2"/>
              </a:rPr>
              <a:t>mekometer</a:t>
            </a:r>
            <a:r>
              <a:rPr lang="en-GB" altLang="en-US" sz="3200" dirty="0">
                <a:solidFill>
                  <a:srgbClr val="000000"/>
                </a:solidFill>
                <a:sym typeface="Wingdings" panose="05000000000000000000" pitchFamily="2" charset="2"/>
              </a:rPr>
              <a:t>. As a starting point there were </a:t>
            </a:r>
            <a:r>
              <a:rPr lang="en-GB" altLang="en-US" sz="3200" dirty="0" smtClean="0">
                <a:solidFill>
                  <a:srgbClr val="000000"/>
                </a:solidFill>
                <a:sym typeface="Wingdings" panose="05000000000000000000" pitchFamily="2" charset="2"/>
              </a:rPr>
              <a:t>two </a:t>
            </a:r>
            <a:r>
              <a:rPr lang="en-GB" altLang="en-US" sz="3200" dirty="0" smtClean="0">
                <a:solidFill>
                  <a:srgbClr val="000000"/>
                </a:solidFill>
                <a:sym typeface="Wingdings" panose="05000000000000000000" pitchFamily="2" charset="2"/>
              </a:rPr>
              <a:t>references </a:t>
            </a:r>
            <a:r>
              <a:rPr lang="en-GB" altLang="en-US" sz="3200" dirty="0" smtClean="0">
                <a:solidFill>
                  <a:srgbClr val="000000"/>
                </a:solidFill>
                <a:sym typeface="Wingdings" panose="05000000000000000000" pitchFamily="2" charset="2"/>
              </a:rPr>
              <a:t>on two </a:t>
            </a:r>
            <a:r>
              <a:rPr lang="en-GB" altLang="en-US" sz="3200" dirty="0" err="1" smtClean="0">
                <a:solidFill>
                  <a:srgbClr val="000000"/>
                </a:solidFill>
                <a:sym typeface="Wingdings" panose="05000000000000000000" pitchFamily="2" charset="2"/>
              </a:rPr>
              <a:t>basaments</a:t>
            </a:r>
            <a:r>
              <a:rPr lang="en-GB" altLang="en-US" sz="3200" dirty="0" smtClean="0">
                <a:solidFill>
                  <a:srgbClr val="000000"/>
                </a:solidFill>
                <a:sym typeface="Wingdings" panose="05000000000000000000" pitchFamily="2" charset="2"/>
              </a:rPr>
              <a:t> </a:t>
            </a:r>
            <a:r>
              <a:rPr lang="en-GB" altLang="en-US" sz="3200" dirty="0">
                <a:solidFill>
                  <a:srgbClr val="000000"/>
                </a:solidFill>
                <a:sym typeface="Wingdings" panose="05000000000000000000" pitchFamily="2" charset="2"/>
              </a:rPr>
              <a:t>in </a:t>
            </a:r>
            <a:r>
              <a:rPr lang="en-GB" altLang="en-US" sz="3200" dirty="0" smtClean="0">
                <a:solidFill>
                  <a:srgbClr val="000000"/>
                </a:solidFill>
                <a:sym typeface="Wingdings" panose="05000000000000000000" pitchFamily="2" charset="2"/>
              </a:rPr>
              <a:t>the</a:t>
            </a:r>
          </a:p>
          <a:p>
            <a:r>
              <a:rPr lang="en-GB" altLang="en-US" sz="3200" dirty="0" smtClean="0">
                <a:solidFill>
                  <a:srgbClr val="000000"/>
                </a:solidFill>
                <a:sym typeface="Wingdings" panose="05000000000000000000" pitchFamily="2" charset="2"/>
              </a:rPr>
              <a:t>centre </a:t>
            </a:r>
            <a:r>
              <a:rPr lang="en-GB" altLang="en-US" sz="3200" dirty="0">
                <a:solidFill>
                  <a:srgbClr val="000000"/>
                </a:solidFill>
                <a:sym typeface="Wingdings" panose="05000000000000000000" pitchFamily="2" charset="2"/>
              </a:rPr>
              <a:t>of </a:t>
            </a:r>
            <a:r>
              <a:rPr lang="en-GB" altLang="en-US" sz="3200" dirty="0" smtClean="0">
                <a:solidFill>
                  <a:srgbClr val="000000"/>
                </a:solidFill>
                <a:sym typeface="Wingdings" panose="05000000000000000000" pitchFamily="2" charset="2"/>
              </a:rPr>
              <a:t>the </a:t>
            </a:r>
            <a:r>
              <a:rPr lang="en-GB" altLang="en-US" sz="3200" dirty="0">
                <a:solidFill>
                  <a:srgbClr val="000000"/>
                </a:solidFill>
                <a:sym typeface="Wingdings" panose="05000000000000000000" pitchFamily="2" charset="2"/>
              </a:rPr>
              <a:t>machine. For the correct transversal </a:t>
            </a:r>
            <a:r>
              <a:rPr lang="en-GB" altLang="en-US" sz="3200" dirty="0" smtClean="0">
                <a:solidFill>
                  <a:srgbClr val="000000"/>
                </a:solidFill>
                <a:sym typeface="Wingdings" panose="05000000000000000000" pitchFamily="2" charset="2"/>
              </a:rPr>
              <a:t>alignment </a:t>
            </a:r>
            <a:r>
              <a:rPr lang="en-GB" altLang="en-US" sz="3200" dirty="0">
                <a:solidFill>
                  <a:srgbClr val="000000"/>
                </a:solidFill>
                <a:sym typeface="Wingdings" panose="05000000000000000000" pitchFamily="2" charset="2"/>
              </a:rPr>
              <a:t>of the </a:t>
            </a:r>
            <a:r>
              <a:rPr lang="en-GB" altLang="en-US" sz="3200" dirty="0" smtClean="0">
                <a:solidFill>
                  <a:srgbClr val="000000"/>
                </a:solidFill>
                <a:sym typeface="Wingdings" panose="05000000000000000000" pitchFamily="2" charset="2"/>
              </a:rPr>
              <a:t>magnets, </a:t>
            </a:r>
            <a:r>
              <a:rPr lang="en-GB" altLang="en-US" sz="3200" dirty="0" smtClean="0">
                <a:solidFill>
                  <a:srgbClr val="000000"/>
                </a:solidFill>
                <a:sym typeface="Wingdings" panose="05000000000000000000" pitchFamily="2" charset="2"/>
              </a:rPr>
              <a:t>level </a:t>
            </a:r>
            <a:r>
              <a:rPr lang="en-GB" altLang="en-US" sz="3200" dirty="0" smtClean="0">
                <a:solidFill>
                  <a:srgbClr val="000000"/>
                </a:solidFill>
                <a:sym typeface="Wingdings" panose="05000000000000000000" pitchFamily="2" charset="2"/>
              </a:rPr>
              <a:t>meters </a:t>
            </a:r>
            <a:r>
              <a:rPr lang="en-GB" altLang="en-US" sz="3200" dirty="0" smtClean="0">
                <a:solidFill>
                  <a:srgbClr val="000000"/>
                </a:solidFill>
                <a:sym typeface="Wingdings" panose="05000000000000000000" pitchFamily="2" charset="2"/>
              </a:rPr>
              <a:t>were </a:t>
            </a:r>
            <a:r>
              <a:rPr lang="en-GB" altLang="en-US" sz="3200" dirty="0">
                <a:solidFill>
                  <a:srgbClr val="000000"/>
                </a:solidFill>
                <a:sym typeface="Wingdings" panose="05000000000000000000" pitchFamily="2" charset="2"/>
              </a:rPr>
              <a:t>used near the adjustable feet. There was no real time reading, there </a:t>
            </a:r>
            <a:r>
              <a:rPr lang="en-GB" altLang="en-US" sz="3200" dirty="0" smtClean="0">
                <a:solidFill>
                  <a:srgbClr val="000000"/>
                </a:solidFill>
                <a:sym typeface="Wingdings" panose="05000000000000000000" pitchFamily="2" charset="2"/>
              </a:rPr>
              <a:t>was </a:t>
            </a:r>
            <a:r>
              <a:rPr lang="en-GB" altLang="en-US" sz="3200" dirty="0">
                <a:solidFill>
                  <a:srgbClr val="000000"/>
                </a:solidFill>
                <a:sym typeface="Wingdings" panose="05000000000000000000" pitchFamily="2" charset="2"/>
              </a:rPr>
              <a:t>no display to read the X, Y, Z coordinates. Every time it was necessary </a:t>
            </a:r>
            <a:r>
              <a:rPr lang="en-GB" altLang="en-US" sz="3200" dirty="0" smtClean="0">
                <a:solidFill>
                  <a:srgbClr val="000000"/>
                </a:solidFill>
                <a:sym typeface="Wingdings" panose="05000000000000000000" pitchFamily="2" charset="2"/>
              </a:rPr>
              <a:t>to post calculate </a:t>
            </a:r>
            <a:r>
              <a:rPr lang="en-GB" altLang="en-US" sz="3200" dirty="0">
                <a:solidFill>
                  <a:srgbClr val="000000"/>
                </a:solidFill>
                <a:sym typeface="Wingdings" panose="05000000000000000000" pitchFamily="2" charset="2"/>
              </a:rPr>
              <a:t>them and then apply the corrections. At least </a:t>
            </a:r>
            <a:r>
              <a:rPr lang="en-GB" altLang="en-US" sz="3200" dirty="0" smtClean="0">
                <a:solidFill>
                  <a:srgbClr val="000000"/>
                </a:solidFill>
                <a:sym typeface="Wingdings" panose="05000000000000000000" pitchFamily="2" charset="2"/>
              </a:rPr>
              <a:t>six </a:t>
            </a:r>
            <a:r>
              <a:rPr lang="en-GB" altLang="en-US" sz="3200" dirty="0">
                <a:solidFill>
                  <a:srgbClr val="000000"/>
                </a:solidFill>
                <a:sym typeface="Wingdings" panose="05000000000000000000" pitchFamily="2" charset="2"/>
              </a:rPr>
              <a:t>operators were therefore needed to work simultaneously in the </a:t>
            </a:r>
            <a:r>
              <a:rPr lang="en-GB" altLang="en-US" sz="3200" dirty="0" smtClean="0">
                <a:solidFill>
                  <a:srgbClr val="000000"/>
                </a:solidFill>
                <a:sym typeface="Wingdings" panose="05000000000000000000" pitchFamily="2" charset="2"/>
              </a:rPr>
              <a:t>tunnel. The </a:t>
            </a:r>
            <a:r>
              <a:rPr lang="en-GB" altLang="en-US" sz="3200" dirty="0">
                <a:solidFill>
                  <a:srgbClr val="000000"/>
                </a:solidFill>
                <a:sym typeface="Wingdings" panose="05000000000000000000" pitchFamily="2" charset="2"/>
              </a:rPr>
              <a:t>theodolite </a:t>
            </a:r>
            <a:r>
              <a:rPr lang="en-GB" altLang="en-US" sz="3200" dirty="0" smtClean="0">
                <a:solidFill>
                  <a:srgbClr val="000000"/>
                </a:solidFill>
                <a:sym typeface="Wingdings" panose="05000000000000000000" pitchFamily="2" charset="2"/>
              </a:rPr>
              <a:t>was used on </a:t>
            </a:r>
            <a:r>
              <a:rPr lang="en-GB" altLang="en-US" sz="3200" dirty="0">
                <a:solidFill>
                  <a:srgbClr val="000000"/>
                </a:solidFill>
                <a:sym typeface="Wingdings" panose="05000000000000000000" pitchFamily="2" charset="2"/>
              </a:rPr>
              <a:t>the cup of one bending and </a:t>
            </a:r>
            <a:r>
              <a:rPr lang="en-GB" altLang="en-US" sz="3200" dirty="0" smtClean="0">
                <a:solidFill>
                  <a:srgbClr val="000000"/>
                </a:solidFill>
                <a:sym typeface="Wingdings" panose="05000000000000000000" pitchFamily="2" charset="2"/>
              </a:rPr>
              <a:t>pointed </a:t>
            </a:r>
            <a:r>
              <a:rPr lang="en-GB" altLang="en-US" sz="3200" dirty="0" smtClean="0">
                <a:solidFill>
                  <a:srgbClr val="000000"/>
                </a:solidFill>
                <a:sym typeface="Wingdings" panose="05000000000000000000" pitchFamily="2" charset="2"/>
              </a:rPr>
              <a:t>to </a:t>
            </a:r>
            <a:r>
              <a:rPr lang="en-GB" altLang="en-US" sz="3200" dirty="0">
                <a:solidFill>
                  <a:srgbClr val="000000"/>
                </a:solidFill>
                <a:sym typeface="Wingdings" panose="05000000000000000000" pitchFamily="2" charset="2"/>
              </a:rPr>
              <a:t>t</a:t>
            </a:r>
            <a:r>
              <a:rPr lang="en-GB" altLang="en-US" sz="3200" dirty="0" smtClean="0">
                <a:solidFill>
                  <a:srgbClr val="000000"/>
                </a:solidFill>
                <a:sym typeface="Wingdings" panose="05000000000000000000" pitchFamily="2" charset="2"/>
              </a:rPr>
              <a:t>he </a:t>
            </a:r>
            <a:r>
              <a:rPr lang="en-GB" altLang="en-US" sz="3200" dirty="0">
                <a:solidFill>
                  <a:srgbClr val="000000"/>
                </a:solidFill>
                <a:sym typeface="Wingdings" panose="05000000000000000000" pitchFamily="2" charset="2"/>
              </a:rPr>
              <a:t>target on the next bending. So a bundle axis was created. At this point we began to place one magnet at a time. Each magnet has </a:t>
            </a:r>
            <a:r>
              <a:rPr lang="en-GB" altLang="en-US" sz="3200" dirty="0" smtClean="0">
                <a:solidFill>
                  <a:srgbClr val="000000"/>
                </a:solidFill>
                <a:sym typeface="Wingdings" panose="05000000000000000000" pitchFamily="2" charset="2"/>
              </a:rPr>
              <a:t>two </a:t>
            </a:r>
            <a:r>
              <a:rPr lang="en-GB" altLang="en-US" sz="3200" dirty="0">
                <a:solidFill>
                  <a:srgbClr val="000000"/>
                </a:solidFill>
                <a:sym typeface="Wingdings" panose="05000000000000000000" pitchFamily="2" charset="2"/>
              </a:rPr>
              <a:t>reference cups and these </a:t>
            </a:r>
            <a:r>
              <a:rPr lang="en-GB" altLang="en-US" sz="3200" dirty="0" smtClean="0">
                <a:solidFill>
                  <a:srgbClr val="000000"/>
                </a:solidFill>
                <a:sym typeface="Wingdings" panose="05000000000000000000" pitchFamily="2" charset="2"/>
              </a:rPr>
              <a:t>have </a:t>
            </a:r>
            <a:r>
              <a:rPr lang="en-GB" altLang="en-US" sz="3200" dirty="0">
                <a:solidFill>
                  <a:srgbClr val="000000"/>
                </a:solidFill>
                <a:sym typeface="Wingdings" panose="05000000000000000000" pitchFamily="2" charset="2"/>
              </a:rPr>
              <a:t>to be </a:t>
            </a:r>
            <a:r>
              <a:rPr lang="en-GB" altLang="en-US" sz="3200" dirty="0" smtClean="0">
                <a:solidFill>
                  <a:srgbClr val="000000"/>
                </a:solidFill>
                <a:sym typeface="Wingdings" panose="05000000000000000000" pitchFamily="2" charset="2"/>
              </a:rPr>
              <a:t>on </a:t>
            </a:r>
            <a:r>
              <a:rPr lang="en-GB" altLang="en-US" sz="3200" dirty="0">
                <a:solidFill>
                  <a:srgbClr val="000000"/>
                </a:solidFill>
                <a:sym typeface="Wingdings" panose="05000000000000000000" pitchFamily="2" charset="2"/>
              </a:rPr>
              <a:t>the beam axis and the same height using </a:t>
            </a:r>
            <a:r>
              <a:rPr lang="en-GB" altLang="en-US" sz="3200" dirty="0" smtClean="0">
                <a:solidFill>
                  <a:srgbClr val="000000"/>
                </a:solidFill>
                <a:sym typeface="Wingdings" panose="05000000000000000000" pitchFamily="2" charset="2"/>
              </a:rPr>
              <a:t>a </a:t>
            </a:r>
            <a:r>
              <a:rPr lang="en-GB" altLang="en-US" sz="3200" dirty="0">
                <a:solidFill>
                  <a:srgbClr val="000000"/>
                </a:solidFill>
                <a:sym typeface="Wingdings" panose="05000000000000000000" pitchFamily="2" charset="2"/>
              </a:rPr>
              <a:t>precision level. These measurements </a:t>
            </a:r>
            <a:r>
              <a:rPr lang="en-GB" altLang="en-US" sz="3200" dirty="0" smtClean="0">
                <a:sym typeface="Wingdings" panose="05000000000000000000" pitchFamily="2" charset="2"/>
              </a:rPr>
              <a:t>involved</a:t>
            </a:r>
            <a:r>
              <a:rPr lang="en-GB" altLang="en-US" sz="3200" dirty="0" smtClean="0">
                <a:solidFill>
                  <a:srgbClr val="000000"/>
                </a:solidFill>
                <a:sym typeface="Wingdings" panose="05000000000000000000" pitchFamily="2" charset="2"/>
              </a:rPr>
              <a:t> </a:t>
            </a:r>
            <a:r>
              <a:rPr lang="en-GB" altLang="en-US" sz="3200" dirty="0">
                <a:solidFill>
                  <a:srgbClr val="000000"/>
                </a:solidFill>
                <a:sym typeface="Wingdings" panose="05000000000000000000" pitchFamily="2" charset="2"/>
              </a:rPr>
              <a:t>a lot of effort on the eyes of the operators, so </a:t>
            </a:r>
            <a:r>
              <a:rPr lang="en-GB" altLang="en-US" sz="3200" dirty="0" smtClean="0">
                <a:sym typeface="Wingdings" panose="05000000000000000000" pitchFamily="2" charset="2"/>
              </a:rPr>
              <a:t>it was not </a:t>
            </a:r>
            <a:r>
              <a:rPr lang="en-GB" altLang="en-US" sz="3200" dirty="0">
                <a:sym typeface="Wingdings" panose="05000000000000000000" pitchFamily="2" charset="2"/>
              </a:rPr>
              <a:t>possible</a:t>
            </a:r>
            <a:r>
              <a:rPr lang="en-GB" altLang="en-US" sz="3200" dirty="0">
                <a:solidFill>
                  <a:srgbClr val="000000"/>
                </a:solidFill>
                <a:sym typeface="Wingdings" panose="05000000000000000000" pitchFamily="2" charset="2"/>
              </a:rPr>
              <a:t> </a:t>
            </a:r>
            <a:r>
              <a:rPr lang="en-GB" altLang="en-US" sz="3200" dirty="0" smtClean="0">
                <a:solidFill>
                  <a:srgbClr val="000000"/>
                </a:solidFill>
                <a:sym typeface="Wingdings" panose="05000000000000000000" pitchFamily="2" charset="2"/>
              </a:rPr>
              <a:t>to work </a:t>
            </a:r>
            <a:r>
              <a:rPr lang="en-GB" altLang="en-US" sz="3200" dirty="0">
                <a:solidFill>
                  <a:srgbClr val="000000"/>
                </a:solidFill>
                <a:sym typeface="Wingdings" panose="05000000000000000000" pitchFamily="2" charset="2"/>
              </a:rPr>
              <a:t>more than many hours with </a:t>
            </a:r>
            <a:r>
              <a:rPr lang="en-GB" altLang="en-US" sz="3200" dirty="0" smtClean="0">
                <a:solidFill>
                  <a:srgbClr val="000000"/>
                </a:solidFill>
                <a:sym typeface="Wingdings" panose="05000000000000000000" pitchFamily="2" charset="2"/>
              </a:rPr>
              <a:t>these </a:t>
            </a:r>
            <a:r>
              <a:rPr lang="en-GB" altLang="en-US" sz="3200" dirty="0">
                <a:solidFill>
                  <a:srgbClr val="000000"/>
                </a:solidFill>
                <a:sym typeface="Wingdings" panose="05000000000000000000" pitchFamily="2" charset="2"/>
              </a:rPr>
              <a:t>instruments.</a:t>
            </a:r>
          </a:p>
          <a:p>
            <a:r>
              <a:rPr lang="en-GB" altLang="en-US" sz="3200" dirty="0">
                <a:solidFill>
                  <a:srgbClr val="000000"/>
                </a:solidFill>
                <a:sym typeface="Wingdings" panose="05000000000000000000" pitchFamily="2" charset="2"/>
              </a:rPr>
              <a:t>Measurement accuracy achieved : 0,2 mm</a:t>
            </a:r>
          </a:p>
          <a:p>
            <a:r>
              <a:rPr lang="en-GB" altLang="en-US" sz="3200" dirty="0">
                <a:solidFill>
                  <a:srgbClr val="000000"/>
                </a:solidFill>
                <a:sym typeface="Wingdings" panose="05000000000000000000" pitchFamily="2" charset="2"/>
              </a:rPr>
              <a:t>Used equipment:</a:t>
            </a:r>
          </a:p>
          <a:p>
            <a:endParaRPr lang="en-GB" altLang="en-US" sz="3200" dirty="0" smtClean="0">
              <a:solidFill>
                <a:srgbClr val="000000"/>
              </a:solidFill>
              <a:sym typeface="Wingdings" panose="05000000000000000000" pitchFamily="2" charset="2"/>
            </a:endParaRPr>
          </a:p>
          <a:p>
            <a:endParaRPr lang="en-GB" altLang="en-US" sz="3200" dirty="0">
              <a:solidFill>
                <a:srgbClr val="000000"/>
              </a:solidFill>
              <a:sym typeface="Wingdings" panose="05000000000000000000" pitchFamily="2" charset="2"/>
            </a:endParaRPr>
          </a:p>
          <a:p>
            <a:endParaRPr lang="en-GB" altLang="en-US" sz="3200" dirty="0" smtClean="0">
              <a:solidFill>
                <a:srgbClr val="000000"/>
              </a:solidFill>
              <a:sym typeface="Wingdings" panose="05000000000000000000" pitchFamily="2" charset="2"/>
            </a:endParaRPr>
          </a:p>
          <a:p>
            <a:endParaRPr lang="en-GB" altLang="en-US" sz="3200" dirty="0">
              <a:solidFill>
                <a:srgbClr val="000000"/>
              </a:solidFill>
              <a:sym typeface="Wingdings" panose="05000000000000000000" pitchFamily="2" charset="2"/>
            </a:endParaRPr>
          </a:p>
          <a:p>
            <a:endParaRPr lang="en-GB" altLang="en-US" sz="3200" dirty="0">
              <a:solidFill>
                <a:srgbClr val="000000"/>
              </a:solidFill>
              <a:sym typeface="Wingdings" panose="05000000000000000000" pitchFamily="2" charset="2"/>
            </a:endParaRPr>
          </a:p>
          <a:p>
            <a:r>
              <a:rPr lang="en-GB" altLang="en-US" sz="3200" dirty="0" smtClean="0">
                <a:solidFill>
                  <a:srgbClr val="000000"/>
                </a:solidFill>
                <a:sym typeface="Wingdings" panose="05000000000000000000" pitchFamily="2" charset="2"/>
              </a:rPr>
              <a:t>Theodolite </a:t>
            </a:r>
            <a:r>
              <a:rPr lang="en-GB" altLang="en-US" sz="3200" dirty="0">
                <a:solidFill>
                  <a:srgbClr val="000000"/>
                </a:solidFill>
                <a:sym typeface="Wingdings" panose="05000000000000000000" pitchFamily="2" charset="2"/>
              </a:rPr>
              <a:t>Leica T3000	     Precision level Leica Wild N3	</a:t>
            </a:r>
            <a:r>
              <a:rPr lang="en-GB" altLang="en-US" sz="3200" dirty="0" err="1">
                <a:solidFill>
                  <a:srgbClr val="000000"/>
                </a:solidFill>
                <a:sym typeface="Wingdings" panose="05000000000000000000" pitchFamily="2" charset="2"/>
              </a:rPr>
              <a:t>Mekometer</a:t>
            </a:r>
            <a:r>
              <a:rPr lang="en-GB" altLang="en-US" sz="3200" dirty="0">
                <a:solidFill>
                  <a:srgbClr val="000000"/>
                </a:solidFill>
                <a:sym typeface="Wingdings" panose="05000000000000000000" pitchFamily="2" charset="2"/>
              </a:rPr>
              <a:t> Kern ME5000</a:t>
            </a:r>
          </a:p>
        </p:txBody>
      </p:sp>
      <p:sp>
        <p:nvSpPr>
          <p:cNvPr id="10" name="TextBox 9">
            <a:extLst>
              <a:ext uri="{FF2B5EF4-FFF2-40B4-BE49-F238E27FC236}">
                <a16:creationId xmlns:a16="http://schemas.microsoft.com/office/drawing/2014/main" id="{C4133C4C-5544-4527-AB79-79FF6AC7C1CF}"/>
              </a:ext>
            </a:extLst>
          </p:cNvPr>
          <p:cNvSpPr txBox="1"/>
          <p:nvPr/>
        </p:nvSpPr>
        <p:spPr>
          <a:xfrm>
            <a:off x="16643565" y="12700857"/>
            <a:ext cx="12756280" cy="11466601"/>
          </a:xfrm>
          <a:prstGeom prst="rect">
            <a:avLst/>
          </a:prstGeom>
          <a:noFill/>
        </p:spPr>
        <p:txBody>
          <a:bodyPr wrap="square">
            <a:spAutoFit/>
          </a:bodyPr>
          <a:lstStyle/>
          <a:p>
            <a:pPr>
              <a:lnSpc>
                <a:spcPct val="114000"/>
              </a:lnSpc>
              <a:spcBef>
                <a:spcPts val="600"/>
              </a:spcBef>
              <a:spcAft>
                <a:spcPts val="300"/>
              </a:spcAft>
              <a:defRPr/>
            </a:pPr>
            <a:r>
              <a:rPr lang="en-GB" sz="3200" dirty="0">
                <a:latin typeface="+mj-lt"/>
              </a:rPr>
              <a:t>In </a:t>
            </a:r>
            <a:r>
              <a:rPr lang="en-GB" sz="3200" dirty="0" err="1">
                <a:latin typeface="+mj-lt"/>
              </a:rPr>
              <a:t>Elettra</a:t>
            </a:r>
            <a:r>
              <a:rPr lang="en-GB" sz="3200" dirty="0">
                <a:latin typeface="+mj-lt"/>
              </a:rPr>
              <a:t> 2.0 there will be </a:t>
            </a:r>
            <a:r>
              <a:rPr lang="en-GB" sz="3200" dirty="0" smtClean="0">
                <a:latin typeface="+mj-lt"/>
              </a:rPr>
              <a:t>eight </a:t>
            </a:r>
            <a:r>
              <a:rPr lang="en-GB" sz="3200" dirty="0">
                <a:latin typeface="+mj-lt"/>
              </a:rPr>
              <a:t>independent </a:t>
            </a:r>
            <a:r>
              <a:rPr lang="en-GB" sz="3200" dirty="0" smtClean="0">
                <a:latin typeface="+mj-lt"/>
              </a:rPr>
              <a:t>girders </a:t>
            </a:r>
            <a:r>
              <a:rPr lang="en-GB" sz="3200" dirty="0">
                <a:latin typeface="+mj-lt"/>
              </a:rPr>
              <a:t>for achromat as </a:t>
            </a:r>
            <a:r>
              <a:rPr lang="en-GB" sz="3200" dirty="0" smtClean="0">
                <a:latin typeface="+mj-lt"/>
              </a:rPr>
              <a:t>well as </a:t>
            </a:r>
            <a:r>
              <a:rPr lang="en-GB" sz="3200" dirty="0">
                <a:latin typeface="+mj-lt"/>
              </a:rPr>
              <a:t>long straight sections</a:t>
            </a:r>
            <a:r>
              <a:rPr lang="en-GB" sz="3200" dirty="0">
                <a:solidFill>
                  <a:srgbClr val="000000"/>
                </a:solidFill>
                <a:latin typeface="+mj-lt"/>
              </a:rPr>
              <a:t>. </a:t>
            </a:r>
            <a:r>
              <a:rPr lang="en-GB" sz="3200" dirty="0" smtClean="0">
                <a:solidFill>
                  <a:srgbClr val="000000"/>
                </a:solidFill>
                <a:latin typeface="+mj-lt"/>
              </a:rPr>
              <a:t>With </a:t>
            </a:r>
            <a:r>
              <a:rPr lang="en-GB" sz="3200" dirty="0">
                <a:solidFill>
                  <a:srgbClr val="000000"/>
                </a:solidFill>
                <a:latin typeface="+mj-lt"/>
              </a:rPr>
              <a:t>the previous instrumentation it </a:t>
            </a:r>
            <a:r>
              <a:rPr lang="en-GB" sz="3200" dirty="0" smtClean="0">
                <a:solidFill>
                  <a:srgbClr val="000000"/>
                </a:solidFill>
                <a:latin typeface="+mj-lt"/>
              </a:rPr>
              <a:t>would be </a:t>
            </a:r>
            <a:r>
              <a:rPr lang="en-GB" sz="3200" dirty="0">
                <a:solidFill>
                  <a:srgbClr val="000000"/>
                </a:solidFill>
                <a:latin typeface="+mj-lt"/>
              </a:rPr>
              <a:t>very difficult to proceed with the alignment. The new total station has therefore become fundamental, </a:t>
            </a:r>
            <a:r>
              <a:rPr lang="en-GB" sz="3200" dirty="0" smtClean="0">
                <a:solidFill>
                  <a:srgbClr val="000000"/>
                </a:solidFill>
                <a:latin typeface="+mj-lt"/>
              </a:rPr>
              <a:t>since it has </a:t>
            </a:r>
            <a:r>
              <a:rPr lang="en-GB" sz="3200" dirty="0">
                <a:solidFill>
                  <a:srgbClr val="000000"/>
                </a:solidFill>
                <a:latin typeface="+mj-lt"/>
              </a:rPr>
              <a:t>the advantage to be positioned anywhere to make best-fit in a</a:t>
            </a:r>
            <a:r>
              <a:rPr lang="en-GB" sz="3200" dirty="0">
                <a:latin typeface="+mj-lt"/>
              </a:rPr>
              <a:t>n</a:t>
            </a:r>
            <a:r>
              <a:rPr lang="en-GB" sz="3200" dirty="0">
                <a:solidFill>
                  <a:srgbClr val="000000"/>
                </a:solidFill>
                <a:latin typeface="+mj-lt"/>
              </a:rPr>
              <a:t> alignment network. Then through the use of a PC and a software you can finally have the reading axes X, Y, Z data in a real </a:t>
            </a:r>
            <a:r>
              <a:rPr lang="en-GB" sz="3200" dirty="0" smtClean="0">
                <a:solidFill>
                  <a:srgbClr val="000000"/>
                </a:solidFill>
                <a:latin typeface="+mj-lt"/>
              </a:rPr>
              <a:t>time </a:t>
            </a:r>
            <a:r>
              <a:rPr lang="en-GB" sz="3200" dirty="0">
                <a:latin typeface="+mj-lt"/>
              </a:rPr>
              <a:t>(in </a:t>
            </a:r>
            <a:r>
              <a:rPr lang="en-GB" sz="3200" dirty="0"/>
              <a:t>absolute </a:t>
            </a:r>
            <a:r>
              <a:rPr lang="en-GB" sz="3200" dirty="0" smtClean="0">
                <a:latin typeface="+mj-lt"/>
              </a:rPr>
              <a:t>coordinates).</a:t>
            </a:r>
            <a:endParaRPr lang="en-GB" sz="3200" dirty="0">
              <a:latin typeface="+mj-lt"/>
            </a:endParaRPr>
          </a:p>
          <a:p>
            <a:pPr>
              <a:lnSpc>
                <a:spcPct val="114000"/>
              </a:lnSpc>
              <a:spcBef>
                <a:spcPts val="600"/>
              </a:spcBef>
              <a:spcAft>
                <a:spcPts val="300"/>
              </a:spcAft>
              <a:defRPr/>
            </a:pPr>
            <a:r>
              <a:rPr lang="en-GB" altLang="en-US" sz="3200" dirty="0">
                <a:solidFill>
                  <a:srgbClr val="000000"/>
                </a:solidFill>
                <a:sym typeface="Wingdings" panose="05000000000000000000" pitchFamily="2" charset="2"/>
              </a:rPr>
              <a:t>Measurement accuracy : 0,020mm</a:t>
            </a:r>
            <a:endParaRPr lang="en-GB" sz="3200" dirty="0">
              <a:solidFill>
                <a:srgbClr val="000000"/>
              </a:solidFill>
              <a:latin typeface="+mj-lt"/>
            </a:endParaRPr>
          </a:p>
          <a:p>
            <a:pPr>
              <a:lnSpc>
                <a:spcPct val="114000"/>
              </a:lnSpc>
              <a:spcBef>
                <a:spcPts val="600"/>
              </a:spcBef>
              <a:spcAft>
                <a:spcPts val="300"/>
              </a:spcAft>
              <a:defRPr/>
            </a:pPr>
            <a:r>
              <a:rPr lang="en-GB" altLang="en-US" sz="3200" dirty="0">
                <a:solidFill>
                  <a:srgbClr val="000000"/>
                </a:solidFill>
                <a:sym typeface="Wingdings" panose="05000000000000000000" pitchFamily="2" charset="2"/>
              </a:rPr>
              <a:t>Used equipment:</a:t>
            </a:r>
          </a:p>
          <a:p>
            <a:pPr>
              <a:lnSpc>
                <a:spcPct val="114000"/>
              </a:lnSpc>
              <a:spcBef>
                <a:spcPts val="600"/>
              </a:spcBef>
              <a:spcAft>
                <a:spcPts val="300"/>
              </a:spcAft>
              <a:defRPr/>
            </a:pPr>
            <a:endParaRPr lang="en-GB" altLang="en-US" sz="3200" dirty="0">
              <a:solidFill>
                <a:srgbClr val="000000"/>
              </a:solidFill>
              <a:sym typeface="Wingdings" panose="05000000000000000000" pitchFamily="2" charset="2"/>
            </a:endParaRPr>
          </a:p>
          <a:p>
            <a:pPr>
              <a:lnSpc>
                <a:spcPct val="114000"/>
              </a:lnSpc>
              <a:spcBef>
                <a:spcPts val="600"/>
              </a:spcBef>
              <a:spcAft>
                <a:spcPts val="300"/>
              </a:spcAft>
              <a:defRPr/>
            </a:pPr>
            <a:endParaRPr lang="en-GB" altLang="en-US" sz="3200" dirty="0">
              <a:solidFill>
                <a:srgbClr val="000000"/>
              </a:solidFill>
              <a:sym typeface="Wingdings" panose="05000000000000000000" pitchFamily="2" charset="2"/>
            </a:endParaRPr>
          </a:p>
          <a:p>
            <a:pPr>
              <a:lnSpc>
                <a:spcPct val="114000"/>
              </a:lnSpc>
              <a:spcBef>
                <a:spcPts val="600"/>
              </a:spcBef>
              <a:spcAft>
                <a:spcPts val="300"/>
              </a:spcAft>
              <a:defRPr/>
            </a:pPr>
            <a:endParaRPr lang="en-GB" altLang="en-US" sz="3200" dirty="0">
              <a:solidFill>
                <a:srgbClr val="000000"/>
              </a:solidFill>
              <a:sym typeface="Wingdings" panose="05000000000000000000" pitchFamily="2" charset="2"/>
            </a:endParaRPr>
          </a:p>
          <a:p>
            <a:pPr>
              <a:lnSpc>
                <a:spcPct val="114000"/>
              </a:lnSpc>
              <a:spcBef>
                <a:spcPts val="600"/>
              </a:spcBef>
              <a:spcAft>
                <a:spcPts val="300"/>
              </a:spcAft>
              <a:defRPr/>
            </a:pPr>
            <a:endParaRPr lang="en-GB" altLang="en-US" sz="3200" dirty="0">
              <a:solidFill>
                <a:srgbClr val="000000"/>
              </a:solidFill>
              <a:sym typeface="Wingdings" panose="05000000000000000000" pitchFamily="2" charset="2"/>
            </a:endParaRPr>
          </a:p>
          <a:p>
            <a:pPr>
              <a:lnSpc>
                <a:spcPct val="114000"/>
              </a:lnSpc>
              <a:spcBef>
                <a:spcPts val="600"/>
              </a:spcBef>
              <a:spcAft>
                <a:spcPts val="300"/>
              </a:spcAft>
              <a:defRPr/>
            </a:pPr>
            <a:endParaRPr lang="en-GB" altLang="en-US" sz="3200" dirty="0" smtClean="0">
              <a:solidFill>
                <a:srgbClr val="000000"/>
              </a:solidFill>
              <a:sym typeface="Wingdings" panose="05000000000000000000" pitchFamily="2" charset="2"/>
            </a:endParaRPr>
          </a:p>
          <a:p>
            <a:pPr>
              <a:lnSpc>
                <a:spcPct val="114000"/>
              </a:lnSpc>
              <a:spcBef>
                <a:spcPts val="600"/>
              </a:spcBef>
              <a:spcAft>
                <a:spcPts val="300"/>
              </a:spcAft>
              <a:defRPr/>
            </a:pPr>
            <a:endParaRPr lang="en-GB" altLang="en-US" sz="3200" dirty="0" smtClean="0">
              <a:solidFill>
                <a:srgbClr val="000000"/>
              </a:solidFill>
              <a:sym typeface="Wingdings" panose="05000000000000000000" pitchFamily="2" charset="2"/>
            </a:endParaRPr>
          </a:p>
          <a:p>
            <a:pPr>
              <a:lnSpc>
                <a:spcPct val="114000"/>
              </a:lnSpc>
              <a:spcBef>
                <a:spcPts val="600"/>
              </a:spcBef>
              <a:spcAft>
                <a:spcPts val="300"/>
              </a:spcAft>
              <a:defRPr/>
            </a:pPr>
            <a:r>
              <a:rPr lang="en-GB" altLang="en-US" sz="3200" dirty="0" err="1" smtClean="0">
                <a:solidFill>
                  <a:srgbClr val="000000"/>
                </a:solidFill>
                <a:sym typeface="Wingdings" panose="05000000000000000000" pitchFamily="2" charset="2"/>
              </a:rPr>
              <a:t>Leica_Absolute</a:t>
            </a:r>
            <a:r>
              <a:rPr lang="en-GB" altLang="en-US" sz="3200" dirty="0" smtClean="0">
                <a:solidFill>
                  <a:srgbClr val="000000"/>
                </a:solidFill>
                <a:sym typeface="Wingdings" panose="05000000000000000000" pitchFamily="2" charset="2"/>
              </a:rPr>
              <a:t> </a:t>
            </a:r>
            <a:r>
              <a:rPr lang="en-GB" altLang="en-US" sz="3200" dirty="0">
                <a:solidFill>
                  <a:srgbClr val="000000"/>
                </a:solidFill>
                <a:sym typeface="Wingdings" panose="05000000000000000000" pitchFamily="2" charset="2"/>
              </a:rPr>
              <a:t>AT930	 Electronic level LS15	      Topcon MS AXII</a:t>
            </a:r>
          </a:p>
          <a:p>
            <a:pPr>
              <a:lnSpc>
                <a:spcPct val="114000"/>
              </a:lnSpc>
              <a:spcBef>
                <a:spcPts val="600"/>
              </a:spcBef>
              <a:spcAft>
                <a:spcPts val="300"/>
              </a:spcAft>
              <a:defRPr/>
            </a:pPr>
            <a:r>
              <a:rPr lang="en-GB" altLang="en-US" sz="3200" dirty="0" smtClean="0">
                <a:solidFill>
                  <a:srgbClr val="000000"/>
                </a:solidFill>
                <a:sym typeface="Wingdings" panose="05000000000000000000" pitchFamily="2" charset="2"/>
              </a:rPr>
              <a:t>Software</a:t>
            </a:r>
            <a:r>
              <a:rPr lang="en-GB" altLang="en-US" sz="3200" dirty="0">
                <a:solidFill>
                  <a:srgbClr val="000000"/>
                </a:solidFill>
                <a:sym typeface="Wingdings" panose="05000000000000000000" pitchFamily="2" charset="2"/>
              </a:rPr>
              <a:t>: </a:t>
            </a:r>
            <a:r>
              <a:rPr lang="en-GB" altLang="en-US" sz="3200" dirty="0" err="1">
                <a:solidFill>
                  <a:srgbClr val="000000"/>
                </a:solidFill>
                <a:sym typeface="Wingdings" panose="05000000000000000000" pitchFamily="2" charset="2"/>
              </a:rPr>
              <a:t>SpatialAnalyzer</a:t>
            </a:r>
            <a:endParaRPr lang="en-GB" altLang="en-US" sz="3200" dirty="0">
              <a:solidFill>
                <a:srgbClr val="000000"/>
              </a:solidFill>
              <a:sym typeface="Wingdings" panose="05000000000000000000" pitchFamily="2" charset="2"/>
            </a:endParaRPr>
          </a:p>
          <a:p>
            <a:pPr>
              <a:lnSpc>
                <a:spcPct val="114000"/>
              </a:lnSpc>
              <a:spcBef>
                <a:spcPts val="600"/>
              </a:spcBef>
              <a:spcAft>
                <a:spcPts val="300"/>
              </a:spcAft>
              <a:defRPr/>
            </a:pPr>
            <a:endParaRPr lang="en-GB" sz="3200" dirty="0">
              <a:solidFill>
                <a:srgbClr val="000000"/>
              </a:solidFill>
              <a:latin typeface="+mj-lt"/>
            </a:endParaRPr>
          </a:p>
        </p:txBody>
      </p:sp>
      <p:sp>
        <p:nvSpPr>
          <p:cNvPr id="11" name="TextBox 10">
            <a:extLst>
              <a:ext uri="{FF2B5EF4-FFF2-40B4-BE49-F238E27FC236}">
                <a16:creationId xmlns:a16="http://schemas.microsoft.com/office/drawing/2014/main" id="{A4F9D9BF-56EB-4ECC-ABB8-4FF791EE2449}"/>
              </a:ext>
            </a:extLst>
          </p:cNvPr>
          <p:cNvSpPr txBox="1"/>
          <p:nvPr/>
        </p:nvSpPr>
        <p:spPr>
          <a:xfrm>
            <a:off x="444904" y="25280590"/>
            <a:ext cx="9385300" cy="5016758"/>
          </a:xfrm>
          <a:prstGeom prst="rect">
            <a:avLst/>
          </a:prstGeom>
          <a:noFill/>
        </p:spPr>
        <p:txBody>
          <a:bodyPr>
            <a:spAutoFit/>
          </a:bodyPr>
          <a:lstStyle/>
          <a:p>
            <a:pPr marL="514350" indent="-514350">
              <a:buAutoNum type="arabicParenR"/>
              <a:defRPr/>
            </a:pPr>
            <a:r>
              <a:rPr lang="en-GB" sz="3200" dirty="0">
                <a:solidFill>
                  <a:srgbClr val="000000"/>
                </a:solidFill>
                <a:latin typeface="+mj-lt"/>
              </a:rPr>
              <a:t>Rotating Coil bench</a:t>
            </a:r>
          </a:p>
          <a:p>
            <a:pPr>
              <a:defRPr/>
            </a:pPr>
            <a:r>
              <a:rPr lang="en-GB" sz="3200" dirty="0">
                <a:solidFill>
                  <a:srgbClr val="000000"/>
                </a:solidFill>
                <a:latin typeface="+mj-lt"/>
              </a:rPr>
              <a:t>The individual magnets will be positioned on a coil bench inside a magnetic measurement laboratory. This measurements will have the purpose of determining the magnetic axis with respect to external </a:t>
            </a:r>
            <a:r>
              <a:rPr lang="en-GB" sz="3200" dirty="0" smtClean="0">
                <a:solidFill>
                  <a:srgbClr val="000000"/>
                </a:solidFill>
                <a:latin typeface="+mj-lt"/>
              </a:rPr>
              <a:t>references. </a:t>
            </a:r>
            <a:r>
              <a:rPr lang="en-GB" sz="3200" dirty="0">
                <a:solidFill>
                  <a:srgbClr val="000000"/>
                </a:solidFill>
                <a:latin typeface="+mj-lt"/>
              </a:rPr>
              <a:t>The </a:t>
            </a:r>
            <a:r>
              <a:rPr lang="en-GB" sz="3200" dirty="0" smtClean="0">
                <a:solidFill>
                  <a:srgbClr val="000000"/>
                </a:solidFill>
                <a:latin typeface="+mj-lt"/>
              </a:rPr>
              <a:t>difference </a:t>
            </a:r>
            <a:r>
              <a:rPr lang="en-GB" sz="3200" dirty="0">
                <a:solidFill>
                  <a:srgbClr val="000000"/>
                </a:solidFill>
                <a:latin typeface="+mj-lt"/>
              </a:rPr>
              <a:t>between the magnetic axis and the </a:t>
            </a:r>
            <a:r>
              <a:rPr lang="en-GB" sz="3200" dirty="0" smtClean="0">
                <a:solidFill>
                  <a:srgbClr val="000000"/>
                </a:solidFill>
                <a:latin typeface="+mj-lt"/>
              </a:rPr>
              <a:t>mechanical </a:t>
            </a:r>
            <a:r>
              <a:rPr lang="en-GB" sz="3200" dirty="0">
                <a:solidFill>
                  <a:srgbClr val="000000"/>
                </a:solidFill>
                <a:latin typeface="+mj-lt"/>
              </a:rPr>
              <a:t>axis is expected to be small. The difference could be due to an inaccurate mechanical assembly, errors in the machining of the profile of the poles and the quality of the </a:t>
            </a:r>
            <a:r>
              <a:rPr lang="en-GB" sz="3200" dirty="0" smtClean="0">
                <a:solidFill>
                  <a:srgbClr val="000000"/>
                </a:solidFill>
                <a:latin typeface="+mj-lt"/>
              </a:rPr>
              <a:t>iron.</a:t>
            </a:r>
            <a:endParaRPr lang="en-GB" sz="6600" dirty="0">
              <a:latin typeface="+mj-lt"/>
            </a:endParaRPr>
          </a:p>
        </p:txBody>
      </p:sp>
      <p:sp>
        <p:nvSpPr>
          <p:cNvPr id="13" name="TextBox 12">
            <a:extLst>
              <a:ext uri="{FF2B5EF4-FFF2-40B4-BE49-F238E27FC236}">
                <a16:creationId xmlns:a16="http://schemas.microsoft.com/office/drawing/2014/main" id="{69E816D4-D3A2-46CC-B3E0-850A724DFFCA}"/>
              </a:ext>
            </a:extLst>
          </p:cNvPr>
          <p:cNvSpPr txBox="1"/>
          <p:nvPr/>
        </p:nvSpPr>
        <p:spPr>
          <a:xfrm>
            <a:off x="10040784" y="30727027"/>
            <a:ext cx="9409581" cy="12895838"/>
          </a:xfrm>
          <a:prstGeom prst="rect">
            <a:avLst/>
          </a:prstGeom>
          <a:noFill/>
        </p:spPr>
        <p:txBody>
          <a:bodyPr wrap="square">
            <a:spAutoFit/>
          </a:bodyPr>
          <a:lstStyle/>
          <a:p>
            <a:pPr>
              <a:defRPr/>
            </a:pPr>
            <a:r>
              <a:rPr lang="en-GB" sz="3200" dirty="0">
                <a:solidFill>
                  <a:srgbClr val="000000"/>
                </a:solidFill>
                <a:latin typeface="+mj-lt"/>
              </a:rPr>
              <a:t>3) </a:t>
            </a:r>
            <a:r>
              <a:rPr lang="en-GB" sz="3200" dirty="0">
                <a:latin typeface="+mj-lt"/>
              </a:rPr>
              <a:t>Last step: Alignment in the storage ring</a:t>
            </a:r>
          </a:p>
          <a:p>
            <a:pPr>
              <a:defRPr/>
            </a:pPr>
            <a:r>
              <a:rPr lang="en-GB" sz="3200" dirty="0">
                <a:latin typeface="+mj-lt"/>
              </a:rPr>
              <a:t>The task is also very challenging due to the tight tolerances in the magnet position as well as </a:t>
            </a:r>
            <a:r>
              <a:rPr lang="en-GB" sz="3200" dirty="0" smtClean="0">
                <a:latin typeface="+mj-lt"/>
              </a:rPr>
              <a:t>space </a:t>
            </a:r>
            <a:r>
              <a:rPr lang="en-GB" sz="3200" dirty="0">
                <a:latin typeface="+mj-lt"/>
              </a:rPr>
              <a:t>and time limitations.</a:t>
            </a:r>
          </a:p>
          <a:p>
            <a:pPr>
              <a:defRPr/>
            </a:pPr>
            <a:r>
              <a:rPr lang="en-GB" sz="3200" b="1" dirty="0"/>
              <a:t>Network :</a:t>
            </a:r>
          </a:p>
          <a:p>
            <a:pPr lvl="0" defTabSz="91440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GB" altLang="it-IT" sz="3200" dirty="0">
                <a:ea typeface="Calibri" panose="020F0502020204030204" pitchFamily="34" charset="0"/>
                <a:cs typeface="Calibri" panose="020F0502020204030204" pitchFamily="34" charset="0"/>
              </a:rPr>
              <a:t>Before the installation of the machine components, approximately 350-450 reference sights will be positioned, fixed on the vertical walls of the accumulation ring.</a:t>
            </a:r>
            <a:endParaRPr lang="it-IT" altLang="it-IT" sz="3200" dirty="0"/>
          </a:p>
          <a:p>
            <a:pPr lvl="0" defTabSz="91440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GB" altLang="it-IT" sz="3200" dirty="0">
                <a:ea typeface="Calibri" panose="020F0502020204030204" pitchFamily="34" charset="0"/>
                <a:cs typeface="Calibri" panose="020F0502020204030204" pitchFamily="34" charset="0"/>
              </a:rPr>
              <a:t>These sights with magnetic support will be used to install the machine components, for the installation of the new beamlines, and we’ll measure them regularly, so we’ll have the most accurate updated coordinates available.</a:t>
            </a:r>
            <a:endParaRPr lang="it-IT" altLang="it-IT" sz="3200" dirty="0"/>
          </a:p>
          <a:p>
            <a:pPr lvl="0" defTabSz="91440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GB" altLang="it-IT" sz="3200" dirty="0">
                <a:ea typeface="Calibri" panose="020F0502020204030204" pitchFamily="34" charset="0"/>
                <a:cs typeface="Calibri" panose="020F0502020204030204" pitchFamily="34" charset="0"/>
              </a:rPr>
              <a:t>The network </a:t>
            </a:r>
            <a:r>
              <a:rPr lang="en-GB" altLang="it-IT" sz="3200" dirty="0" smtClean="0">
                <a:ea typeface="Calibri" panose="020F0502020204030204" pitchFamily="34" charset="0"/>
                <a:cs typeface="Calibri" panose="020F0502020204030204" pitchFamily="34" charset="0"/>
              </a:rPr>
              <a:t>points will play </a:t>
            </a:r>
            <a:r>
              <a:rPr lang="en-GB" altLang="it-IT" sz="3200" dirty="0">
                <a:ea typeface="Calibri" panose="020F0502020204030204" pitchFamily="34" charset="0"/>
                <a:cs typeface="Calibri" panose="020F0502020204030204" pitchFamily="34" charset="0"/>
              </a:rPr>
              <a:t>a particular role for the monitoring of the ground movements in the future.</a:t>
            </a:r>
            <a:endParaRPr lang="it-IT" altLang="it-IT" sz="3200" dirty="0"/>
          </a:p>
          <a:p>
            <a:pPr lvl="0" defTabSz="91440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GB" altLang="it-IT" sz="3200" dirty="0">
                <a:ea typeface="Times New Roman" panose="02020603050405020304" pitchFamily="18" charset="0"/>
                <a:cs typeface="Calibri" panose="020F0502020204030204" pitchFamily="34" charset="0"/>
              </a:rPr>
              <a:t>The full network survey of </a:t>
            </a:r>
            <a:r>
              <a:rPr lang="en-GB" altLang="it-IT" sz="3200" dirty="0" err="1">
                <a:ea typeface="Times New Roman" panose="02020603050405020304" pitchFamily="18" charset="0"/>
                <a:cs typeface="Calibri" panose="020F0502020204030204" pitchFamily="34" charset="0"/>
              </a:rPr>
              <a:t>Elettra</a:t>
            </a:r>
            <a:r>
              <a:rPr lang="en-GB" altLang="it-IT" sz="3200" dirty="0">
                <a:ea typeface="Times New Roman" panose="02020603050405020304" pitchFamily="18" charset="0"/>
                <a:cs typeface="Calibri" panose="020F0502020204030204" pitchFamily="34" charset="0"/>
              </a:rPr>
              <a:t> 2.0, will involve </a:t>
            </a:r>
            <a:r>
              <a:rPr lang="en-GB" altLang="it-IT" sz="3200" dirty="0" smtClean="0">
                <a:ea typeface="Times New Roman" panose="02020603050405020304" pitchFamily="18" charset="0"/>
                <a:cs typeface="Calibri" panose="020F0502020204030204" pitchFamily="34" charset="0"/>
              </a:rPr>
              <a:t>measuring </a:t>
            </a:r>
            <a:r>
              <a:rPr lang="en-GB" altLang="it-IT" sz="3200" dirty="0">
                <a:ea typeface="Times New Roman" panose="02020603050405020304" pitchFamily="18" charset="0"/>
                <a:cs typeface="Calibri" panose="020F0502020204030204" pitchFamily="34" charset="0"/>
              </a:rPr>
              <a:t>1900 azimuthal and </a:t>
            </a:r>
            <a:r>
              <a:rPr lang="en-GB" altLang="it-IT" sz="3200" dirty="0" err="1">
                <a:ea typeface="Times New Roman" panose="02020603050405020304" pitchFamily="18" charset="0"/>
                <a:cs typeface="Calibri" panose="020F0502020204030204" pitchFamily="34" charset="0"/>
              </a:rPr>
              <a:t>zenithal</a:t>
            </a:r>
            <a:r>
              <a:rPr lang="en-GB" altLang="it-IT" sz="3200" dirty="0">
                <a:ea typeface="Times New Roman" panose="02020603050405020304" pitchFamily="18" charset="0"/>
                <a:cs typeface="Calibri" panose="020F0502020204030204" pitchFamily="34" charset="0"/>
              </a:rPr>
              <a:t> directions and 1900 distances using the high precision Leica Laser Tracker </a:t>
            </a:r>
            <a:r>
              <a:rPr lang="en-GB" altLang="it-IT" sz="3200" dirty="0" smtClean="0">
                <a:ea typeface="Times New Roman" panose="02020603050405020304" pitchFamily="18" charset="0"/>
                <a:cs typeface="Calibri" panose="020F0502020204030204" pitchFamily="34" charset="0"/>
              </a:rPr>
              <a:t>AT930.</a:t>
            </a:r>
            <a:endParaRPr lang="en-GB" sz="3200" b="1" dirty="0"/>
          </a:p>
          <a:p>
            <a:pPr>
              <a:defRPr/>
            </a:pPr>
            <a:endParaRPr lang="en-GB" sz="3200" b="1" dirty="0"/>
          </a:p>
          <a:p>
            <a:pPr>
              <a:defRPr/>
            </a:pPr>
            <a:endParaRPr lang="en-GB" sz="3200" b="1" dirty="0"/>
          </a:p>
          <a:p>
            <a:pPr>
              <a:defRPr/>
            </a:pPr>
            <a:endParaRPr lang="en-GB" sz="3200" b="1" dirty="0"/>
          </a:p>
          <a:p>
            <a:pPr>
              <a:defRPr/>
            </a:pPr>
            <a:endParaRPr lang="en-GB" sz="3200" b="1" dirty="0"/>
          </a:p>
          <a:p>
            <a:pPr>
              <a:defRPr/>
            </a:pPr>
            <a:endParaRPr lang="it-IT" sz="3200" dirty="0"/>
          </a:p>
          <a:p>
            <a:pPr>
              <a:defRPr/>
            </a:pPr>
            <a:endParaRPr lang="en-GB" sz="3200" dirty="0">
              <a:latin typeface="+mj-lt"/>
            </a:endParaRPr>
          </a:p>
        </p:txBody>
      </p:sp>
      <p:sp>
        <p:nvSpPr>
          <p:cNvPr id="14" name="TextBox 13">
            <a:extLst>
              <a:ext uri="{FF2B5EF4-FFF2-40B4-BE49-F238E27FC236}">
                <a16:creationId xmlns:a16="http://schemas.microsoft.com/office/drawing/2014/main" id="{97928743-1F18-4B82-A8DB-8B5E20C2655B}"/>
              </a:ext>
            </a:extLst>
          </p:cNvPr>
          <p:cNvSpPr txBox="1"/>
          <p:nvPr/>
        </p:nvSpPr>
        <p:spPr>
          <a:xfrm>
            <a:off x="512762" y="35084236"/>
            <a:ext cx="8601075" cy="5509200"/>
          </a:xfrm>
          <a:prstGeom prst="rect">
            <a:avLst/>
          </a:prstGeom>
          <a:noFill/>
        </p:spPr>
        <p:txBody>
          <a:bodyPr>
            <a:spAutoFit/>
          </a:bodyPr>
          <a:lstStyle/>
          <a:p>
            <a:pPr>
              <a:defRPr/>
            </a:pPr>
            <a:r>
              <a:rPr lang="en-GB" sz="3200" dirty="0">
                <a:solidFill>
                  <a:srgbClr val="000000"/>
                </a:solidFill>
                <a:latin typeface="+mj-lt"/>
              </a:rPr>
              <a:t>2) Stretched wire bench</a:t>
            </a:r>
          </a:p>
          <a:p>
            <a:pPr>
              <a:defRPr/>
            </a:pPr>
            <a:r>
              <a:rPr lang="en-GB" sz="3200" dirty="0">
                <a:solidFill>
                  <a:srgbClr val="000000"/>
                </a:solidFill>
                <a:latin typeface="+mj-lt"/>
              </a:rPr>
              <a:t>All the magnets will be placed on the bench according to the measurements made on the coil bench. The </a:t>
            </a:r>
            <a:r>
              <a:rPr lang="en-GB" sz="3200" dirty="0" smtClean="0">
                <a:solidFill>
                  <a:srgbClr val="000000"/>
                </a:solidFill>
                <a:latin typeface="+mj-lt"/>
              </a:rPr>
              <a:t>wire </a:t>
            </a:r>
            <a:r>
              <a:rPr lang="en-GB" sz="3200" dirty="0">
                <a:solidFill>
                  <a:srgbClr val="000000"/>
                </a:solidFill>
                <a:latin typeface="+mj-lt"/>
              </a:rPr>
              <a:t>for magnetic field measurements is pulled and the magnetic axis is determined with  centesimal millimetre precision.</a:t>
            </a:r>
          </a:p>
          <a:p>
            <a:pPr>
              <a:defRPr/>
            </a:pPr>
            <a:r>
              <a:rPr lang="en-GB" sz="3200" dirty="0">
                <a:solidFill>
                  <a:srgbClr val="000000"/>
                </a:solidFill>
                <a:latin typeface="+mj-lt"/>
              </a:rPr>
              <a:t>Once the measurements </a:t>
            </a:r>
            <a:r>
              <a:rPr lang="en-GB" sz="3200" dirty="0">
                <a:solidFill>
                  <a:srgbClr val="000000"/>
                </a:solidFill>
              </a:rPr>
              <a:t>are finished </a:t>
            </a:r>
            <a:r>
              <a:rPr lang="en-GB" sz="3200" dirty="0">
                <a:solidFill>
                  <a:srgbClr val="000000"/>
                </a:solidFill>
                <a:latin typeface="+mj-lt"/>
              </a:rPr>
              <a:t>with </a:t>
            </a:r>
            <a:r>
              <a:rPr lang="en-GB" sz="3200" dirty="0">
                <a:latin typeface="+mj-lt"/>
              </a:rPr>
              <a:t>a</a:t>
            </a:r>
            <a:r>
              <a:rPr lang="en-GB" sz="3200" dirty="0">
                <a:solidFill>
                  <a:srgbClr val="000000"/>
                </a:solidFill>
                <a:latin typeface="+mj-lt"/>
              </a:rPr>
              <a:t> total station laser tracker, the entire girder (magnet + granite bench) will be </a:t>
            </a:r>
            <a:r>
              <a:rPr lang="en-GB" sz="3200" dirty="0" err="1">
                <a:solidFill>
                  <a:srgbClr val="000000"/>
                </a:solidFill>
                <a:latin typeface="+mj-lt"/>
              </a:rPr>
              <a:t>fiducializ</a:t>
            </a:r>
            <a:r>
              <a:rPr lang="en-GB" sz="3200" dirty="0" err="1">
                <a:latin typeface="+mj-lt"/>
              </a:rPr>
              <a:t>ed</a:t>
            </a:r>
            <a:r>
              <a:rPr lang="en-GB" sz="3200" dirty="0">
                <a:solidFill>
                  <a:srgbClr val="000000"/>
                </a:solidFill>
                <a:latin typeface="+mj-lt"/>
              </a:rPr>
              <a:t>. At this point </a:t>
            </a:r>
            <a:r>
              <a:rPr lang="en-GB" sz="3200" dirty="0" smtClean="0">
                <a:solidFill>
                  <a:srgbClr val="000000"/>
                </a:solidFill>
                <a:latin typeface="+mj-lt"/>
              </a:rPr>
              <a:t>the </a:t>
            </a:r>
            <a:r>
              <a:rPr lang="en-GB" sz="3200" dirty="0">
                <a:solidFill>
                  <a:srgbClr val="000000"/>
                </a:solidFill>
                <a:latin typeface="+mj-lt"/>
              </a:rPr>
              <a:t>girder </a:t>
            </a:r>
            <a:r>
              <a:rPr lang="en-GB" sz="3200" dirty="0">
                <a:latin typeface="+mj-lt"/>
              </a:rPr>
              <a:t>will be moved </a:t>
            </a:r>
            <a:r>
              <a:rPr lang="en-GB" sz="3200" dirty="0">
                <a:solidFill>
                  <a:srgbClr val="000000"/>
                </a:solidFill>
                <a:latin typeface="+mj-lt"/>
              </a:rPr>
              <a:t>from this laboratory to the storage ring.</a:t>
            </a:r>
            <a:endParaRPr lang="en-GB" sz="13800" dirty="0">
              <a:latin typeface="+mj-lt"/>
            </a:endParaRPr>
          </a:p>
        </p:txBody>
      </p:sp>
      <p:cxnSp>
        <p:nvCxnSpPr>
          <p:cNvPr id="17" name="Straight Connector 16">
            <a:extLst>
              <a:ext uri="{FF2B5EF4-FFF2-40B4-BE49-F238E27FC236}">
                <a16:creationId xmlns:a16="http://schemas.microsoft.com/office/drawing/2014/main" id="{D2BD83D0-3870-4BD8-B85F-BD785E2972AB}"/>
              </a:ext>
            </a:extLst>
          </p:cNvPr>
          <p:cNvCxnSpPr/>
          <p:nvPr/>
        </p:nvCxnSpPr>
        <p:spPr>
          <a:xfrm>
            <a:off x="130286" y="23646890"/>
            <a:ext cx="30248226"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7822D8ED-B628-4525-9BB6-F71684D90171}"/>
              </a:ext>
            </a:extLst>
          </p:cNvPr>
          <p:cNvSpPr txBox="1"/>
          <p:nvPr/>
        </p:nvSpPr>
        <p:spPr>
          <a:xfrm>
            <a:off x="7158957" y="23787334"/>
            <a:ext cx="20080287" cy="1200329"/>
          </a:xfrm>
          <a:prstGeom prst="rect">
            <a:avLst/>
          </a:prstGeom>
          <a:noFill/>
        </p:spPr>
        <p:txBody>
          <a:bodyPr wrap="square">
            <a:spAutoFit/>
          </a:bodyPr>
          <a:lstStyle/>
          <a:p>
            <a:pPr algn="ctr">
              <a:defRPr/>
            </a:pPr>
            <a:r>
              <a:rPr lang="en-GB" sz="7200" i="1" dirty="0">
                <a:solidFill>
                  <a:srgbClr val="000000"/>
                </a:solidFill>
                <a:latin typeface="+mj-lt"/>
              </a:rPr>
              <a:t>The alignment of </a:t>
            </a:r>
            <a:r>
              <a:rPr lang="en-GB" sz="7200" i="1" dirty="0" err="1">
                <a:solidFill>
                  <a:srgbClr val="000000"/>
                </a:solidFill>
                <a:latin typeface="+mj-lt"/>
              </a:rPr>
              <a:t>Elettra</a:t>
            </a:r>
            <a:r>
              <a:rPr lang="en-GB" sz="7200" i="1" dirty="0">
                <a:solidFill>
                  <a:srgbClr val="000000"/>
                </a:solidFill>
                <a:latin typeface="+mj-lt"/>
              </a:rPr>
              <a:t> 2.0 involves 3 </a:t>
            </a:r>
            <a:r>
              <a:rPr lang="en-GB" sz="7200" i="1" dirty="0">
                <a:latin typeface="+mj-lt"/>
              </a:rPr>
              <a:t>phases</a:t>
            </a:r>
          </a:p>
        </p:txBody>
      </p:sp>
      <p:cxnSp>
        <p:nvCxnSpPr>
          <p:cNvPr id="19" name="Straight Connector 18">
            <a:extLst>
              <a:ext uri="{FF2B5EF4-FFF2-40B4-BE49-F238E27FC236}">
                <a16:creationId xmlns:a16="http://schemas.microsoft.com/office/drawing/2014/main" id="{8FC5036B-0289-4DEF-933A-AE4037C0A7B4}"/>
              </a:ext>
            </a:extLst>
          </p:cNvPr>
          <p:cNvCxnSpPr/>
          <p:nvPr/>
        </p:nvCxnSpPr>
        <p:spPr>
          <a:xfrm>
            <a:off x="130286" y="11465420"/>
            <a:ext cx="30248226"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6A43835-91B1-4281-ADED-61438F4A0704}"/>
              </a:ext>
            </a:extLst>
          </p:cNvPr>
          <p:cNvSpPr txBox="1"/>
          <p:nvPr/>
        </p:nvSpPr>
        <p:spPr>
          <a:xfrm>
            <a:off x="343205" y="11503263"/>
            <a:ext cx="3083051" cy="1200150"/>
          </a:xfrm>
          <a:prstGeom prst="rect">
            <a:avLst/>
          </a:prstGeom>
          <a:noFill/>
        </p:spPr>
        <p:txBody>
          <a:bodyPr wrap="square">
            <a:spAutoFit/>
          </a:bodyPr>
          <a:lstStyle/>
          <a:p>
            <a:pPr>
              <a:defRPr/>
            </a:pPr>
            <a:r>
              <a:rPr lang="en-GB" sz="7200" i="1" dirty="0" err="1">
                <a:solidFill>
                  <a:srgbClr val="000000"/>
                </a:solidFill>
                <a:latin typeface="+mj-lt"/>
              </a:rPr>
              <a:t>Elettra</a:t>
            </a:r>
            <a:endParaRPr lang="en-GB" sz="7200" i="1" dirty="0">
              <a:solidFill>
                <a:srgbClr val="000000"/>
              </a:solidFill>
              <a:latin typeface="+mj-lt"/>
            </a:endParaRPr>
          </a:p>
        </p:txBody>
      </p:sp>
      <p:cxnSp>
        <p:nvCxnSpPr>
          <p:cNvPr id="22" name="Straight Connector 21">
            <a:extLst>
              <a:ext uri="{FF2B5EF4-FFF2-40B4-BE49-F238E27FC236}">
                <a16:creationId xmlns:a16="http://schemas.microsoft.com/office/drawing/2014/main" id="{53C4E917-F100-485D-90C9-6CE99E7E3644}"/>
              </a:ext>
            </a:extLst>
          </p:cNvPr>
          <p:cNvCxnSpPr>
            <a:cxnSpLocks/>
          </p:cNvCxnSpPr>
          <p:nvPr/>
        </p:nvCxnSpPr>
        <p:spPr>
          <a:xfrm>
            <a:off x="16477572" y="11447471"/>
            <a:ext cx="121065" cy="12199419"/>
          </a:xfrm>
          <a:prstGeom prst="line">
            <a:avLst/>
          </a:prstGeom>
        </p:spPr>
        <p:style>
          <a:lnRef idx="2">
            <a:schemeClr val="accent1"/>
          </a:lnRef>
          <a:fillRef idx="0">
            <a:schemeClr val="accent1"/>
          </a:fillRef>
          <a:effectRef idx="1">
            <a:schemeClr val="accent1"/>
          </a:effectRef>
          <a:fontRef idx="minor">
            <a:schemeClr val="tx1"/>
          </a:fontRef>
        </p:style>
      </p:cxnSp>
      <p:pic>
        <p:nvPicPr>
          <p:cNvPr id="7" name="Immagine 6"/>
          <p:cNvPicPr>
            <a:picLocks noChangeAspect="1"/>
          </p:cNvPicPr>
          <p:nvPr/>
        </p:nvPicPr>
        <p:blipFill>
          <a:blip r:embed="rId3"/>
          <a:stretch>
            <a:fillRect/>
          </a:stretch>
        </p:blipFill>
        <p:spPr>
          <a:xfrm>
            <a:off x="14316972" y="12912602"/>
            <a:ext cx="1657143" cy="2114286"/>
          </a:xfrm>
          <a:prstGeom prst="rect">
            <a:avLst/>
          </a:prstGeom>
        </p:spPr>
      </p:pic>
      <p:pic>
        <p:nvPicPr>
          <p:cNvPr id="49" name="Immagine 48" descr="C:\Users\alessandro.coronica\AppData\Local\Microsoft\Windows\INetCache\Content.Word\teodolite T300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1987" y="20640463"/>
            <a:ext cx="1482143" cy="1984779"/>
          </a:xfrm>
          <a:prstGeom prst="rect">
            <a:avLst/>
          </a:prstGeom>
          <a:noFill/>
          <a:ln>
            <a:noFill/>
          </a:ln>
        </p:spPr>
      </p:pic>
      <p:pic>
        <p:nvPicPr>
          <p:cNvPr id="50" name="Immagine 49" descr="C:\Users\alessandro.coronica\AppData\Local\Microsoft\Windows\INetCache\Content.Word\wild n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5017" y="20640464"/>
            <a:ext cx="3085551" cy="2007066"/>
          </a:xfrm>
          <a:prstGeom prst="rect">
            <a:avLst/>
          </a:prstGeom>
          <a:noFill/>
          <a:ln>
            <a:noFill/>
          </a:ln>
        </p:spPr>
      </p:pic>
      <p:pic>
        <p:nvPicPr>
          <p:cNvPr id="51" name="Immagine 50" descr="precise electronic distance meter Kern ME 5000"/>
          <p:cNvPicPr/>
          <p:nvPr/>
        </p:nvPicPr>
        <p:blipFill>
          <a:blip r:embed="rId6">
            <a:extLst>
              <a:ext uri="{28A0092B-C50C-407E-A947-70E740481C1C}">
                <a14:useLocalDpi xmlns:a14="http://schemas.microsoft.com/office/drawing/2010/main" val="0"/>
              </a:ext>
            </a:extLst>
          </a:blip>
          <a:srcRect/>
          <a:stretch>
            <a:fillRect/>
          </a:stretch>
        </p:blipFill>
        <p:spPr bwMode="auto">
          <a:xfrm>
            <a:off x="11465256" y="20640463"/>
            <a:ext cx="2851715" cy="2010492"/>
          </a:xfrm>
          <a:prstGeom prst="rect">
            <a:avLst/>
          </a:prstGeom>
          <a:noFill/>
          <a:ln>
            <a:noFill/>
          </a:ln>
        </p:spPr>
      </p:pic>
      <p:sp>
        <p:nvSpPr>
          <p:cNvPr id="53" name="TextBox 19">
            <a:extLst>
              <a:ext uri="{FF2B5EF4-FFF2-40B4-BE49-F238E27FC236}">
                <a16:creationId xmlns:a16="http://schemas.microsoft.com/office/drawing/2014/main" id="{56A43835-91B1-4281-ADED-61438F4A0704}"/>
              </a:ext>
            </a:extLst>
          </p:cNvPr>
          <p:cNvSpPr txBox="1"/>
          <p:nvPr/>
        </p:nvSpPr>
        <p:spPr>
          <a:xfrm>
            <a:off x="16851845" y="11486850"/>
            <a:ext cx="4243649" cy="1200329"/>
          </a:xfrm>
          <a:prstGeom prst="rect">
            <a:avLst/>
          </a:prstGeom>
          <a:noFill/>
        </p:spPr>
        <p:txBody>
          <a:bodyPr wrap="square">
            <a:spAutoFit/>
          </a:bodyPr>
          <a:lstStyle/>
          <a:p>
            <a:pPr>
              <a:defRPr/>
            </a:pPr>
            <a:r>
              <a:rPr lang="en-GB" sz="7200" i="1" dirty="0" err="1">
                <a:solidFill>
                  <a:srgbClr val="000000"/>
                </a:solidFill>
                <a:latin typeface="+mj-lt"/>
              </a:rPr>
              <a:t>Elettra</a:t>
            </a:r>
            <a:r>
              <a:rPr lang="en-GB" sz="7200" i="1" dirty="0">
                <a:solidFill>
                  <a:srgbClr val="000000"/>
                </a:solidFill>
                <a:latin typeface="+mj-lt"/>
              </a:rPr>
              <a:t> 2.0</a:t>
            </a:r>
          </a:p>
        </p:txBody>
      </p:sp>
      <p:sp>
        <p:nvSpPr>
          <p:cNvPr id="16" name="Rectangle 5"/>
          <p:cNvSpPr>
            <a:spLocks noChangeArrowheads="1"/>
          </p:cNvSpPr>
          <p:nvPr/>
        </p:nvSpPr>
        <p:spPr bwMode="auto">
          <a:xfrm>
            <a:off x="17030727" y="19113634"/>
            <a:ext cx="302482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028" name="Picture 4" descr="Leica-Absolute-AT930-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39304" y="18015871"/>
            <a:ext cx="2867275" cy="4172527"/>
          </a:xfrm>
          <a:prstGeom prst="rect">
            <a:avLst/>
          </a:prstGeom>
          <a:noFill/>
          <a:extLst>
            <a:ext uri="{909E8E84-426E-40DD-AFC4-6F175D3DCCD1}">
              <a14:hiddenFill xmlns:a14="http://schemas.microsoft.com/office/drawing/2010/main">
                <a:solidFill>
                  <a:srgbClr val="FFFFFF"/>
                </a:solidFill>
              </a14:hiddenFill>
            </a:ext>
          </a:extLst>
        </p:spPr>
      </p:pic>
      <p:pic>
        <p:nvPicPr>
          <p:cNvPr id="56" name="Immagine 55" descr="C:\Users\alessandro.coronica\AppData\Local\Microsoft\Windows\INetCache\Content.Word\Leica-LS15.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934948" y="18576758"/>
            <a:ext cx="3673641" cy="3611640"/>
          </a:xfrm>
          <a:prstGeom prst="rect">
            <a:avLst/>
          </a:prstGeom>
          <a:noFill/>
          <a:ln>
            <a:noFill/>
          </a:ln>
        </p:spPr>
      </p:pic>
      <p:pic>
        <p:nvPicPr>
          <p:cNvPr id="57" name="Immagine 56" descr="https://marvel-b1-cdn.bc0a.com/f00000000246691/www.topconpositioning.com/sites/default/files/styles/product_image/public/product_feature_image/ms_axii_cutout.png?itok=gTXT509Q"/>
          <p:cNvPicPr/>
          <p:nvPr/>
        </p:nvPicPr>
        <p:blipFill>
          <a:blip r:embed="rId9">
            <a:extLst>
              <a:ext uri="{28A0092B-C50C-407E-A947-70E740481C1C}">
                <a14:useLocalDpi xmlns:a14="http://schemas.microsoft.com/office/drawing/2010/main" val="0"/>
              </a:ext>
            </a:extLst>
          </a:blip>
          <a:srcRect/>
          <a:stretch>
            <a:fillRect/>
          </a:stretch>
        </p:blipFill>
        <p:spPr bwMode="auto">
          <a:xfrm>
            <a:off x="24464211" y="17975812"/>
            <a:ext cx="5456175" cy="4212586"/>
          </a:xfrm>
          <a:prstGeom prst="rect">
            <a:avLst/>
          </a:prstGeom>
          <a:noFill/>
          <a:ln>
            <a:noFill/>
          </a:ln>
        </p:spPr>
      </p:pic>
      <p:sp>
        <p:nvSpPr>
          <p:cNvPr id="21" name="Rectangle 7"/>
          <p:cNvSpPr>
            <a:spLocks noChangeArrowheads="1"/>
          </p:cNvSpPr>
          <p:nvPr/>
        </p:nvSpPr>
        <p:spPr bwMode="auto">
          <a:xfrm>
            <a:off x="75435" y="-23914"/>
            <a:ext cx="302482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030" name="Picture 6" descr="banco a bobin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6898" y="30297348"/>
            <a:ext cx="5484555" cy="4723169"/>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923195" y="35084236"/>
            <a:ext cx="302482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032" name="Picture 8" descr="banco a fil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76795" y="26846695"/>
            <a:ext cx="7408569" cy="370428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10"/>
          <p:cNvSpPr>
            <a:spLocks noChangeArrowheads="1"/>
          </p:cNvSpPr>
          <p:nvPr/>
        </p:nvSpPr>
        <p:spPr bwMode="auto">
          <a:xfrm>
            <a:off x="19277870" y="25280590"/>
            <a:ext cx="10048861" cy="994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marL="45720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marL="91440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marL="137160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marL="182880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altLang="it-IT" sz="3200" b="0" i="0" u="none" strike="noStrike" cap="none" normalizeH="0" baseline="0" dirty="0" smtClean="0">
                <a:ln>
                  <a:noFill/>
                </a:ln>
                <a:solidFill>
                  <a:schemeClr val="tx1"/>
                </a:solidFill>
                <a:effectLst/>
                <a:latin typeface="+mj-lt"/>
                <a:ea typeface="Times New Roman" panose="02020603050405020304" pitchFamily="18" charset="0"/>
                <a:cs typeface="Calibri" panose="020F0502020204030204" pitchFamily="34" charset="0"/>
              </a:rPr>
              <a:t>A </a:t>
            </a:r>
            <a:r>
              <a:rPr kumimoji="0" lang="en-GB" altLang="it-IT" sz="3200"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rPr>
              <a:t>Spatial Analyzer software will be used for survey</a:t>
            </a:r>
            <a:r>
              <a:rPr kumimoji="0" lang="en-GB" altLang="it-IT" sz="3200" b="0" i="0" u="none" strike="noStrike" cap="none" normalizeH="0" baseline="0" dirty="0">
                <a:ln>
                  <a:noFill/>
                </a:ln>
                <a:effectLst/>
                <a:latin typeface="+mj-lt"/>
                <a:ea typeface="Times New Roman" panose="02020603050405020304" pitchFamily="18" charset="0"/>
                <a:cs typeface="Calibri" panose="020F0502020204030204" pitchFamily="34" charset="0"/>
              </a:rPr>
              <a:t>ing</a:t>
            </a:r>
            <a:r>
              <a:rPr kumimoji="0" lang="en-GB" altLang="it-IT" sz="3200"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rPr>
              <a:t> the data collection, least square </a:t>
            </a:r>
            <a:r>
              <a:rPr kumimoji="0" lang="en-GB" altLang="it-IT" sz="3200" b="0" i="0" u="none" strike="noStrike" cap="none" normalizeH="0" baseline="0" dirty="0">
                <a:ln>
                  <a:noFill/>
                </a:ln>
                <a:effectLst/>
                <a:latin typeface="+mj-lt"/>
                <a:ea typeface="Times New Roman" panose="02020603050405020304" pitchFamily="18" charset="0"/>
                <a:cs typeface="Calibri" panose="020F0502020204030204" pitchFamily="34" charset="0"/>
              </a:rPr>
              <a:t>method</a:t>
            </a:r>
            <a:r>
              <a:rPr kumimoji="0" lang="en-GB" altLang="it-IT" sz="3200"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rPr>
              <a:t> adjustment, on-line coordinate measurements and error analysis. The temperature in the tunnel must be </a:t>
            </a:r>
            <a:r>
              <a:rPr kumimoji="0" lang="en-GB" altLang="it-IT" sz="3200" b="0" i="0" u="none" strike="noStrike" cap="none" normalizeH="0" baseline="0" dirty="0" smtClean="0">
                <a:ln>
                  <a:noFill/>
                </a:ln>
                <a:solidFill>
                  <a:schemeClr val="tx1"/>
                </a:solidFill>
                <a:effectLst/>
                <a:latin typeface="+mj-lt"/>
                <a:ea typeface="Times New Roman" panose="02020603050405020304" pitchFamily="18" charset="0"/>
                <a:cs typeface="Calibri" panose="020F0502020204030204" pitchFamily="34" charset="0"/>
              </a:rPr>
              <a:t>kept </a:t>
            </a:r>
            <a:r>
              <a:rPr kumimoji="0" lang="en-GB" altLang="it-IT" sz="3200"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rPr>
              <a:t>stable within -+0.5° range.</a:t>
            </a:r>
            <a:endParaRPr kumimoji="0" lang="it-IT" altLang="it-IT" sz="3200" b="0" i="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altLang="it-IT" sz="3200" b="0" i="0" u="none" strike="noStrike" cap="none" normalizeH="0" baseline="0" dirty="0" smtClean="0">
                <a:ln>
                  <a:noFill/>
                </a:ln>
                <a:solidFill>
                  <a:schemeClr val="tx1"/>
                </a:solidFill>
                <a:effectLst/>
                <a:latin typeface="+mj-lt"/>
                <a:ea typeface="Times New Roman" panose="02020603050405020304" pitchFamily="18" charset="0"/>
                <a:cs typeface="Calibri" panose="020F0502020204030204" pitchFamily="34" charset="0"/>
              </a:rPr>
              <a:t>In </a:t>
            </a:r>
            <a:r>
              <a:rPr kumimoji="0" lang="en-GB" altLang="it-IT" sz="3200"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rPr>
              <a:t>order to specify the survey network of the </a:t>
            </a:r>
            <a:r>
              <a:rPr kumimoji="0" lang="en-GB" altLang="it-IT" sz="3200" b="0" i="0" u="none" strike="noStrike" cap="none" normalizeH="0" baseline="0" dirty="0" err="1">
                <a:ln>
                  <a:noFill/>
                </a:ln>
                <a:solidFill>
                  <a:schemeClr val="tx1"/>
                </a:solidFill>
                <a:effectLst/>
                <a:latin typeface="+mj-lt"/>
                <a:ea typeface="Times New Roman" panose="02020603050405020304" pitchFamily="18" charset="0"/>
                <a:cs typeface="Calibri" panose="020F0502020204030204" pitchFamily="34" charset="0"/>
              </a:rPr>
              <a:t>Elettra</a:t>
            </a:r>
            <a:r>
              <a:rPr kumimoji="0" lang="en-GB" altLang="it-IT" sz="3200"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rPr>
              <a:t> 2.0 storage ring, several simulations will be performed with Spatial </a:t>
            </a:r>
            <a:r>
              <a:rPr kumimoji="0" lang="en-GB" altLang="it-IT" sz="3200" b="0" i="0" u="none" strike="noStrike" cap="none" normalizeH="0" baseline="0" dirty="0" err="1">
                <a:ln>
                  <a:noFill/>
                </a:ln>
                <a:solidFill>
                  <a:schemeClr val="tx1"/>
                </a:solidFill>
                <a:effectLst/>
                <a:latin typeface="+mj-lt"/>
                <a:ea typeface="Times New Roman" panose="02020603050405020304" pitchFamily="18" charset="0"/>
                <a:cs typeface="Calibri" panose="020F0502020204030204" pitchFamily="34" charset="0"/>
              </a:rPr>
              <a:t>Analyzer</a:t>
            </a:r>
            <a:r>
              <a:rPr kumimoji="0" lang="en-GB" altLang="it-IT" sz="3200"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rPr>
              <a:t>  software. </a:t>
            </a:r>
            <a:endParaRPr kumimoji="0" lang="en-GB" altLang="it-IT" sz="3200"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endParaRPr>
          </a:p>
          <a:p>
            <a:pPr defTabSz="914400"/>
            <a:r>
              <a:rPr kumimoji="0" lang="en-GB" altLang="it-IT" sz="3200"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Once </a:t>
            </a:r>
            <a:r>
              <a:rPr kumimoji="0" lang="en-GB" altLang="it-IT" sz="3200"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the </a:t>
            </a:r>
            <a:r>
              <a:rPr kumimoji="0" lang="en-GB" altLang="it-IT" sz="3200"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girders </a:t>
            </a:r>
            <a:r>
              <a:rPr kumimoji="0" lang="en-GB" altLang="it-IT" sz="3200"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with the relative magnets will be transported inside the storage ring, it will be necessary to proceed with their alignment within a relative accuracy of 0.03 </a:t>
            </a:r>
            <a:r>
              <a:rPr kumimoji="0" lang="en-GB" altLang="it-IT" sz="3200"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mm. </a:t>
            </a:r>
            <a:r>
              <a:rPr lang="en-GB" sz="3200" dirty="0" smtClean="0">
                <a:latin typeface="+mj-lt"/>
              </a:rPr>
              <a:t>In </a:t>
            </a:r>
            <a:r>
              <a:rPr lang="en-GB" sz="3200" dirty="0">
                <a:latin typeface="+mj-lt"/>
              </a:rPr>
              <a:t>the pre-alignment phase all the girders will be fixed in the designed position within </a:t>
            </a:r>
            <a:r>
              <a:rPr lang="en-GB" altLang="it-IT" sz="3200" dirty="0" smtClean="0">
                <a:ea typeface="Calibri" panose="020F0502020204030204" pitchFamily="34" charset="0"/>
                <a:cs typeface="Times New Roman" panose="02020603050405020304" pitchFamily="18" charset="0"/>
              </a:rPr>
              <a:t>±</a:t>
            </a:r>
            <a:r>
              <a:rPr lang="en-GB" sz="3200" dirty="0" smtClean="0">
                <a:latin typeface="+mj-lt"/>
              </a:rPr>
              <a:t> </a:t>
            </a:r>
            <a:r>
              <a:rPr lang="en-GB" sz="3200" dirty="0">
                <a:latin typeface="+mj-lt"/>
              </a:rPr>
              <a:t>1 mm, with the total station Topcon </a:t>
            </a:r>
            <a:r>
              <a:rPr lang="en-GB" sz="3200" dirty="0" smtClean="0">
                <a:latin typeface="+mj-lt"/>
              </a:rPr>
              <a:t>MSAXII. </a:t>
            </a:r>
            <a:r>
              <a:rPr lang="en-GB" sz="3200" dirty="0">
                <a:latin typeface="+mj-lt"/>
              </a:rPr>
              <a:t>T</a:t>
            </a:r>
            <a:r>
              <a:rPr lang="en-GB" sz="3200" dirty="0" smtClean="0">
                <a:latin typeface="+mj-lt"/>
              </a:rPr>
              <a:t>he </a:t>
            </a:r>
            <a:r>
              <a:rPr lang="en-GB" sz="3200" dirty="0">
                <a:latin typeface="+mj-lt"/>
              </a:rPr>
              <a:t>precise alignment will start after reaching the stability of the ambient temperature.</a:t>
            </a:r>
            <a:endParaRPr lang="it-IT" sz="3200" dirty="0">
              <a:latin typeface="+mj-lt"/>
            </a:endParaRPr>
          </a:p>
          <a:p>
            <a:r>
              <a:rPr lang="en-GB" sz="3200" dirty="0" smtClean="0">
                <a:latin typeface="+mj-lt"/>
              </a:rPr>
              <a:t>To do this operation is necessary to have the fiducial marks (FM), at least four for component. To</a:t>
            </a:r>
            <a:r>
              <a:rPr lang="en-GB" sz="3200" dirty="0" smtClean="0">
                <a:solidFill>
                  <a:srgbClr val="FF0000"/>
                </a:solidFill>
                <a:latin typeface="+mj-lt"/>
              </a:rPr>
              <a:t> </a:t>
            </a:r>
            <a:r>
              <a:rPr lang="en-GB" sz="3200" dirty="0" smtClean="0">
                <a:latin typeface="+mj-lt"/>
              </a:rPr>
              <a:t>ensure its stability over time it could be fixed or placed on mobile supports on which the alignment spheres (Corner Cube Reflector) will then be positioned, acting as FM. Alignment </a:t>
            </a:r>
            <a:r>
              <a:rPr lang="en-GB" sz="3200" dirty="0" err="1" smtClean="0">
                <a:latin typeface="+mj-lt"/>
              </a:rPr>
              <a:t>tollerances</a:t>
            </a:r>
            <a:r>
              <a:rPr lang="en-GB" sz="3200" dirty="0" smtClean="0">
                <a:latin typeface="+mj-lt"/>
              </a:rPr>
              <a:t> :</a:t>
            </a:r>
            <a:endParaRPr kumimoji="0" lang="en-GB" altLang="it-IT" sz="3200" strike="noStrike" cap="none" normalizeH="0" baseline="0" dirty="0">
              <a:ln>
                <a:noFill/>
              </a:ln>
              <a:solidFill>
                <a:schemeClr val="tx1"/>
              </a:solidFill>
              <a:effectLst/>
              <a:latin typeface="+mj-lt"/>
            </a:endParaRPr>
          </a:p>
        </p:txBody>
      </p:sp>
      <p:sp>
        <p:nvSpPr>
          <p:cNvPr id="66" name="TextBox 13">
            <a:extLst>
              <a:ext uri="{FF2B5EF4-FFF2-40B4-BE49-F238E27FC236}">
                <a16:creationId xmlns:a16="http://schemas.microsoft.com/office/drawing/2014/main" id="{97928743-1F18-4B82-A8DB-8B5E20C2655B}"/>
              </a:ext>
            </a:extLst>
          </p:cNvPr>
          <p:cNvSpPr txBox="1"/>
          <p:nvPr/>
        </p:nvSpPr>
        <p:spPr>
          <a:xfrm>
            <a:off x="10117099" y="25277259"/>
            <a:ext cx="8601075" cy="1569660"/>
          </a:xfrm>
          <a:prstGeom prst="rect">
            <a:avLst/>
          </a:prstGeom>
          <a:noFill/>
        </p:spPr>
        <p:txBody>
          <a:bodyPr>
            <a:spAutoFit/>
          </a:bodyPr>
          <a:lstStyle/>
          <a:p>
            <a:pPr>
              <a:defRPr/>
            </a:pPr>
            <a:r>
              <a:rPr lang="en-GB" sz="3200" dirty="0" smtClean="0">
                <a:latin typeface="+mj-lt"/>
              </a:rPr>
              <a:t>This </a:t>
            </a:r>
            <a:r>
              <a:rPr lang="en-GB" sz="3200" dirty="0">
                <a:latin typeface="+mj-lt"/>
              </a:rPr>
              <a:t>phase is very challenging, so </a:t>
            </a:r>
            <a:r>
              <a:rPr lang="en-GB" sz="3200" dirty="0">
                <a:solidFill>
                  <a:srgbClr val="000000"/>
                </a:solidFill>
                <a:latin typeface="+mj-lt"/>
              </a:rPr>
              <a:t>for this reason it was decided to make the least handling possible, positioning the laboratory near the storage ring.</a:t>
            </a:r>
            <a:endParaRPr lang="en-GB" sz="13800" dirty="0">
              <a:latin typeface="+mj-lt"/>
            </a:endParaRPr>
          </a:p>
        </p:txBody>
      </p:sp>
      <p:pic>
        <p:nvPicPr>
          <p:cNvPr id="29" name="Immagine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91109" y="40750331"/>
            <a:ext cx="9048750" cy="1962150"/>
          </a:xfrm>
          <a:prstGeom prst="rect">
            <a:avLst/>
          </a:prstGeom>
        </p:spPr>
      </p:pic>
      <p:sp>
        <p:nvSpPr>
          <p:cNvPr id="34" name="CasellaDiTesto 54">
            <a:extLst>
              <a:ext uri="{FF2B5EF4-FFF2-40B4-BE49-F238E27FC236}">
                <a16:creationId xmlns:a16="http://schemas.microsoft.com/office/drawing/2014/main" id="{DCAC6F59-B6BB-4E27-99C1-C48B9499C955}"/>
              </a:ext>
            </a:extLst>
          </p:cNvPr>
          <p:cNvSpPr txBox="1">
            <a:spLocks noChangeArrowheads="1"/>
          </p:cNvSpPr>
          <p:nvPr/>
        </p:nvSpPr>
        <p:spPr bwMode="auto">
          <a:xfrm>
            <a:off x="16362799" y="40576362"/>
            <a:ext cx="1087644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altLang="it-IT" sz="2800" b="1" dirty="0" err="1">
                <a:solidFill>
                  <a:schemeClr val="bg1"/>
                </a:solidFill>
              </a:rPr>
              <a:t>Contacts</a:t>
            </a:r>
            <a:r>
              <a:rPr lang="it-IT" altLang="it-IT" sz="2800" b="1" dirty="0">
                <a:solidFill>
                  <a:schemeClr val="bg1"/>
                </a:solidFill>
              </a:rPr>
              <a:t>:</a:t>
            </a:r>
          </a:p>
          <a:p>
            <a:r>
              <a:rPr lang="it-IT" altLang="it-IT" sz="2800" dirty="0">
                <a:solidFill>
                  <a:schemeClr val="bg1"/>
                </a:solidFill>
              </a:rPr>
              <a:t>alessandro.coronica@elettra.eu          paolo.furlan@elettra.eu                        davide.vivoda@elettra.eu                     alessandro.gubertini@elettra.eu</a:t>
            </a:r>
          </a:p>
          <a:p>
            <a:r>
              <a:rPr lang="it-IT" altLang="it-IT" sz="2800" dirty="0">
                <a:solidFill>
                  <a:schemeClr val="bg1"/>
                </a:solidFill>
              </a:rPr>
              <a:t>roberto.sauro@elettra.eu                     davide.castronovo@elettra.eu </a:t>
            </a:r>
          </a:p>
          <a:p>
            <a:r>
              <a:rPr lang="it-IT" altLang="it-IT" sz="2800" dirty="0">
                <a:solidFill>
                  <a:schemeClr val="bg1"/>
                </a:solidFill>
              </a:rPr>
              <a:t>domenico.caiazza@elettra.eu</a:t>
            </a:r>
          </a:p>
          <a:p>
            <a:endParaRPr lang="it-IT" altLang="it-IT" sz="2800" dirty="0">
              <a:solidFill>
                <a:schemeClr val="bg1"/>
              </a:solidFill>
            </a:endParaRPr>
          </a:p>
          <a:p>
            <a:endParaRPr lang="it-IT" altLang="it-IT" sz="2800" dirty="0">
              <a:solidFill>
                <a:schemeClr val="bg1"/>
              </a:solidFill>
            </a:endParaRPr>
          </a:p>
        </p:txBody>
      </p:sp>
      <p:graphicFrame>
        <p:nvGraphicFramePr>
          <p:cNvPr id="4" name="Tabella 3"/>
          <p:cNvGraphicFramePr>
            <a:graphicFrameLocks noGrp="1"/>
          </p:cNvGraphicFramePr>
          <p:nvPr>
            <p:extLst>
              <p:ext uri="{D42A27DB-BD31-4B8C-83A1-F6EECF244321}">
                <p14:modId xmlns:p14="http://schemas.microsoft.com/office/powerpoint/2010/main" val="1186688202"/>
              </p:ext>
            </p:extLst>
          </p:nvPr>
        </p:nvGraphicFramePr>
        <p:xfrm>
          <a:off x="19450365" y="35256390"/>
          <a:ext cx="7433243" cy="5147818"/>
        </p:xfrm>
        <a:graphic>
          <a:graphicData uri="http://schemas.openxmlformats.org/drawingml/2006/table">
            <a:tbl>
              <a:tblPr firstRow="1" firstCol="1" bandRow="1">
                <a:tableStyleId>{5C22544A-7EE6-4342-B048-85BDC9FD1C3A}</a:tableStyleId>
              </a:tblPr>
              <a:tblGrid>
                <a:gridCol w="2174301">
                  <a:extLst>
                    <a:ext uri="{9D8B030D-6E8A-4147-A177-3AD203B41FA5}">
                      <a16:colId xmlns:a16="http://schemas.microsoft.com/office/drawing/2014/main" val="1823362363"/>
                    </a:ext>
                  </a:extLst>
                </a:gridCol>
                <a:gridCol w="1978526">
                  <a:extLst>
                    <a:ext uri="{9D8B030D-6E8A-4147-A177-3AD203B41FA5}">
                      <a16:colId xmlns:a16="http://schemas.microsoft.com/office/drawing/2014/main" val="1790176585"/>
                    </a:ext>
                  </a:extLst>
                </a:gridCol>
                <a:gridCol w="1648162">
                  <a:extLst>
                    <a:ext uri="{9D8B030D-6E8A-4147-A177-3AD203B41FA5}">
                      <a16:colId xmlns:a16="http://schemas.microsoft.com/office/drawing/2014/main" val="929404838"/>
                    </a:ext>
                  </a:extLst>
                </a:gridCol>
                <a:gridCol w="1632254">
                  <a:extLst>
                    <a:ext uri="{9D8B030D-6E8A-4147-A177-3AD203B41FA5}">
                      <a16:colId xmlns:a16="http://schemas.microsoft.com/office/drawing/2014/main" val="73121521"/>
                    </a:ext>
                  </a:extLst>
                </a:gridCol>
              </a:tblGrid>
              <a:tr h="118260">
                <a:tc>
                  <a:txBody>
                    <a:bodyPr/>
                    <a:lstStyle/>
                    <a:p>
                      <a:pPr>
                        <a:lnSpc>
                          <a:spcPct val="115000"/>
                        </a:lnSpc>
                        <a:spcAft>
                          <a:spcPts val="0"/>
                        </a:spcAft>
                      </a:pPr>
                      <a:r>
                        <a:rPr lang="en-GB" sz="1200">
                          <a:effectLst/>
                        </a:rPr>
                        <a:t>Element Type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Parameter</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Value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a:effectLst/>
                        </a:rPr>
                        <a:t>Unit</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5940090"/>
                  </a:ext>
                </a:extLst>
              </a:tr>
              <a:tr h="118260">
                <a:tc rowSpan="5">
                  <a:txBody>
                    <a:bodyPr/>
                    <a:lstStyle/>
                    <a:p>
                      <a:pPr algn="ctr">
                        <a:lnSpc>
                          <a:spcPct val="115000"/>
                        </a:lnSpc>
                        <a:spcAft>
                          <a:spcPts val="0"/>
                        </a:spcAft>
                      </a:pPr>
                      <a:r>
                        <a:rPr lang="en-GB" sz="1200">
                          <a:effectLst/>
                        </a:rPr>
                        <a:t>Dipoles</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200" dirty="0" err="1">
                          <a:effectLst/>
                        </a:rPr>
                        <a:t>Dx</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20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smtClean="0">
                          <a:effectLst/>
                        </a:rPr>
                        <a:t>µm</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5943961"/>
                  </a:ext>
                </a:extLst>
              </a:tr>
              <a:tr h="118260">
                <a:tc vMerge="1">
                  <a:txBody>
                    <a:bodyPr/>
                    <a:lstStyle/>
                    <a:p>
                      <a:endParaRPr lang="it-IT"/>
                    </a:p>
                  </a:txBody>
                  <a:tcPr/>
                </a:tc>
                <a:tc>
                  <a:txBody>
                    <a:bodyPr/>
                    <a:lstStyle/>
                    <a:p>
                      <a:pPr algn="ctr">
                        <a:lnSpc>
                          <a:spcPct val="115000"/>
                        </a:lnSpc>
                        <a:spcAft>
                          <a:spcPts val="0"/>
                        </a:spcAft>
                      </a:pPr>
                      <a:r>
                        <a:rPr lang="en-GB" sz="1200">
                          <a:effectLst/>
                        </a:rPr>
                        <a:t>Dy</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20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2088444" rtl="0" eaLnBrk="1" fontAlgn="auto" latinLnBrk="0" hangingPunct="1">
                        <a:lnSpc>
                          <a:spcPct val="115000"/>
                        </a:lnSpc>
                        <a:spcBef>
                          <a:spcPts val="0"/>
                        </a:spcBef>
                        <a:spcAft>
                          <a:spcPts val="0"/>
                        </a:spcAft>
                        <a:buClrTx/>
                        <a:buSzTx/>
                        <a:buFontTx/>
                        <a:buNone/>
                        <a:tabLst/>
                        <a:defRPr/>
                      </a:pPr>
                      <a:r>
                        <a:rPr lang="en-GB" sz="1200" dirty="0" smtClean="0">
                          <a:effectLst/>
                        </a:rPr>
                        <a:t>µm</a:t>
                      </a:r>
                      <a:endParaRPr lang="it-IT"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7429165"/>
                  </a:ext>
                </a:extLst>
              </a:tr>
              <a:tr h="118260">
                <a:tc vMerge="1">
                  <a:txBody>
                    <a:bodyPr/>
                    <a:lstStyle/>
                    <a:p>
                      <a:endParaRPr lang="it-IT"/>
                    </a:p>
                  </a:txBody>
                  <a:tcPr/>
                </a:tc>
                <a:tc>
                  <a:txBody>
                    <a:bodyPr/>
                    <a:lstStyle/>
                    <a:p>
                      <a:pPr algn="ctr">
                        <a:lnSpc>
                          <a:spcPct val="115000"/>
                        </a:lnSpc>
                        <a:spcAft>
                          <a:spcPts val="0"/>
                        </a:spcAft>
                      </a:pPr>
                      <a:r>
                        <a:rPr lang="en-GB" sz="1200">
                          <a:effectLst/>
                        </a:rPr>
                        <a:t>Dz</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300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smtClean="0">
                          <a:effectLst/>
                        </a:rPr>
                        <a:t>µm</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8443007"/>
                  </a:ext>
                </a:extLst>
              </a:tr>
              <a:tr h="118260">
                <a:tc vMerge="1">
                  <a:txBody>
                    <a:bodyPr/>
                    <a:lstStyle/>
                    <a:p>
                      <a:endParaRPr lang="it-IT"/>
                    </a:p>
                  </a:txBody>
                  <a:tcPr/>
                </a:tc>
                <a:tc>
                  <a:txBody>
                    <a:bodyPr/>
                    <a:lstStyle/>
                    <a:p>
                      <a:pPr algn="ctr">
                        <a:lnSpc>
                          <a:spcPct val="115000"/>
                        </a:lnSpc>
                        <a:spcAft>
                          <a:spcPts val="0"/>
                        </a:spcAft>
                      </a:pPr>
                      <a:r>
                        <a:rPr lang="en-GB" sz="1200">
                          <a:effectLst/>
                        </a:rPr>
                        <a:t>Roll angle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100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smtClean="0">
                          <a:effectLst/>
                        </a:rPr>
                        <a:t>µ</a:t>
                      </a:r>
                      <a:r>
                        <a:rPr lang="en-GB" sz="1200" dirty="0" smtClean="0">
                          <a:effectLst/>
                        </a:rPr>
                        <a:t>rad</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9079457"/>
                  </a:ext>
                </a:extLst>
              </a:tr>
              <a:tr h="118260">
                <a:tc vMerge="1">
                  <a:txBody>
                    <a:bodyPr/>
                    <a:lstStyle/>
                    <a:p>
                      <a:endParaRPr lang="it-IT"/>
                    </a:p>
                  </a:txBody>
                  <a:tcPr/>
                </a:tc>
                <a:tc>
                  <a:txBody>
                    <a:bodyPr/>
                    <a:lstStyle/>
                    <a:p>
                      <a:pPr algn="ctr">
                        <a:lnSpc>
                          <a:spcPct val="115000"/>
                        </a:lnSpc>
                        <a:spcAft>
                          <a:spcPts val="0"/>
                        </a:spcAft>
                      </a:pPr>
                      <a:r>
                        <a:rPr lang="en-GB" sz="1200">
                          <a:effectLst/>
                        </a:rPr>
                        <a:t>DBl/Bl</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0.01</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7648739"/>
                  </a:ext>
                </a:extLst>
              </a:tr>
              <a:tr h="118260">
                <a:tc rowSpan="5">
                  <a:txBody>
                    <a:bodyPr/>
                    <a:lstStyle/>
                    <a:p>
                      <a:pPr algn="ctr">
                        <a:lnSpc>
                          <a:spcPct val="115000"/>
                        </a:lnSpc>
                        <a:spcAft>
                          <a:spcPts val="0"/>
                        </a:spcAft>
                      </a:pPr>
                      <a:r>
                        <a:rPr lang="en-GB" sz="1200">
                          <a:effectLst/>
                        </a:rPr>
                        <a:t>Quadrupoles on the girder</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200">
                          <a:effectLst/>
                        </a:rPr>
                        <a:t>Dx</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20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smtClean="0">
                          <a:effectLst/>
                        </a:rPr>
                        <a:t>µm</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8970528"/>
                  </a:ext>
                </a:extLst>
              </a:tr>
              <a:tr h="118260">
                <a:tc vMerge="1">
                  <a:txBody>
                    <a:bodyPr/>
                    <a:lstStyle/>
                    <a:p>
                      <a:endParaRPr lang="it-IT"/>
                    </a:p>
                  </a:txBody>
                  <a:tcPr/>
                </a:tc>
                <a:tc>
                  <a:txBody>
                    <a:bodyPr/>
                    <a:lstStyle/>
                    <a:p>
                      <a:pPr algn="ctr">
                        <a:lnSpc>
                          <a:spcPct val="115000"/>
                        </a:lnSpc>
                        <a:spcAft>
                          <a:spcPts val="0"/>
                        </a:spcAft>
                      </a:pPr>
                      <a:r>
                        <a:rPr lang="en-GB" sz="1200">
                          <a:effectLst/>
                        </a:rPr>
                        <a:t>Dy</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20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smtClean="0">
                          <a:effectLst/>
                        </a:rPr>
                        <a:t>µm</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4669751"/>
                  </a:ext>
                </a:extLst>
              </a:tr>
              <a:tr h="118260">
                <a:tc vMerge="1">
                  <a:txBody>
                    <a:bodyPr/>
                    <a:lstStyle/>
                    <a:p>
                      <a:endParaRPr lang="it-IT"/>
                    </a:p>
                  </a:txBody>
                  <a:tcPr/>
                </a:tc>
                <a:tc>
                  <a:txBody>
                    <a:bodyPr/>
                    <a:lstStyle/>
                    <a:p>
                      <a:pPr algn="ctr">
                        <a:lnSpc>
                          <a:spcPct val="115000"/>
                        </a:lnSpc>
                        <a:spcAft>
                          <a:spcPts val="0"/>
                        </a:spcAft>
                      </a:pPr>
                      <a:r>
                        <a:rPr lang="en-GB" sz="1200">
                          <a:effectLst/>
                        </a:rPr>
                        <a:t>Dz</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300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smtClean="0">
                          <a:effectLst/>
                        </a:rPr>
                        <a:t>µm</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1741458"/>
                  </a:ext>
                </a:extLst>
              </a:tr>
              <a:tr h="118260">
                <a:tc vMerge="1">
                  <a:txBody>
                    <a:bodyPr/>
                    <a:lstStyle/>
                    <a:p>
                      <a:endParaRPr lang="it-IT"/>
                    </a:p>
                  </a:txBody>
                  <a:tcPr/>
                </a:tc>
                <a:tc>
                  <a:txBody>
                    <a:bodyPr/>
                    <a:lstStyle/>
                    <a:p>
                      <a:pPr algn="ctr">
                        <a:lnSpc>
                          <a:spcPct val="115000"/>
                        </a:lnSpc>
                        <a:spcAft>
                          <a:spcPts val="0"/>
                        </a:spcAft>
                      </a:pPr>
                      <a:r>
                        <a:rPr lang="en-GB" sz="1200">
                          <a:effectLst/>
                        </a:rPr>
                        <a:t>Roll angle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a:effectLst/>
                        </a:rPr>
                        <a:t>50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smtClean="0">
                          <a:effectLst/>
                        </a:rPr>
                        <a:t>µ</a:t>
                      </a:r>
                      <a:r>
                        <a:rPr lang="en-GB" sz="1200" dirty="0" smtClean="0">
                          <a:effectLst/>
                        </a:rPr>
                        <a:t>rad</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7703462"/>
                  </a:ext>
                </a:extLst>
              </a:tr>
              <a:tr h="118260">
                <a:tc vMerge="1">
                  <a:txBody>
                    <a:bodyPr/>
                    <a:lstStyle/>
                    <a:p>
                      <a:endParaRPr lang="it-IT"/>
                    </a:p>
                  </a:txBody>
                  <a:tcPr/>
                </a:tc>
                <a:tc>
                  <a:txBody>
                    <a:bodyPr/>
                    <a:lstStyle/>
                    <a:p>
                      <a:pPr algn="ctr">
                        <a:lnSpc>
                          <a:spcPct val="115000"/>
                        </a:lnSpc>
                        <a:spcAft>
                          <a:spcPts val="0"/>
                        </a:spcAft>
                      </a:pPr>
                      <a:r>
                        <a:rPr lang="en-GB" sz="1200">
                          <a:effectLst/>
                        </a:rPr>
                        <a:t>DBl/Bl</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0.03</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4357740"/>
                  </a:ext>
                </a:extLst>
              </a:tr>
              <a:tr h="118260">
                <a:tc rowSpan="5">
                  <a:txBody>
                    <a:bodyPr/>
                    <a:lstStyle/>
                    <a:p>
                      <a:pPr algn="ctr">
                        <a:lnSpc>
                          <a:spcPct val="115000"/>
                        </a:lnSpc>
                        <a:spcAft>
                          <a:spcPts val="0"/>
                        </a:spcAft>
                      </a:pPr>
                      <a:r>
                        <a:rPr lang="en-GB" sz="1200">
                          <a:effectLst/>
                        </a:rPr>
                        <a:t>Sextupole</a:t>
                      </a:r>
                      <a:endParaRPr lang="it-IT" sz="1200">
                        <a:effectLst/>
                      </a:endParaRPr>
                    </a:p>
                    <a:p>
                      <a:pPr algn="ctr">
                        <a:lnSpc>
                          <a:spcPct val="115000"/>
                        </a:lnSpc>
                        <a:spcAft>
                          <a:spcPts val="0"/>
                        </a:spcAft>
                      </a:pPr>
                      <a:r>
                        <a:rPr lang="en-GB" sz="1200">
                          <a:effectLst/>
                        </a:rPr>
                        <a:t>/multipoles on the girder</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200">
                          <a:effectLst/>
                        </a:rPr>
                        <a:t>Dx</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20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smtClean="0">
                          <a:effectLst/>
                        </a:rPr>
                        <a:t>µm</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8897975"/>
                  </a:ext>
                </a:extLst>
              </a:tr>
              <a:tr h="118260">
                <a:tc vMerge="1">
                  <a:txBody>
                    <a:bodyPr/>
                    <a:lstStyle/>
                    <a:p>
                      <a:endParaRPr lang="it-IT"/>
                    </a:p>
                  </a:txBody>
                  <a:tcPr/>
                </a:tc>
                <a:tc>
                  <a:txBody>
                    <a:bodyPr/>
                    <a:lstStyle/>
                    <a:p>
                      <a:pPr algn="ctr">
                        <a:lnSpc>
                          <a:spcPct val="115000"/>
                        </a:lnSpc>
                        <a:spcAft>
                          <a:spcPts val="0"/>
                        </a:spcAft>
                      </a:pPr>
                      <a:r>
                        <a:rPr lang="en-GB" sz="1200">
                          <a:effectLst/>
                        </a:rPr>
                        <a:t>Dy</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20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smtClean="0">
                          <a:effectLst/>
                        </a:rPr>
                        <a:t>µm</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7284262"/>
                  </a:ext>
                </a:extLst>
              </a:tr>
              <a:tr h="118260">
                <a:tc vMerge="1">
                  <a:txBody>
                    <a:bodyPr/>
                    <a:lstStyle/>
                    <a:p>
                      <a:endParaRPr lang="it-IT"/>
                    </a:p>
                  </a:txBody>
                  <a:tcPr/>
                </a:tc>
                <a:tc>
                  <a:txBody>
                    <a:bodyPr/>
                    <a:lstStyle/>
                    <a:p>
                      <a:pPr algn="ctr">
                        <a:lnSpc>
                          <a:spcPct val="115000"/>
                        </a:lnSpc>
                        <a:spcAft>
                          <a:spcPts val="0"/>
                        </a:spcAft>
                      </a:pPr>
                      <a:r>
                        <a:rPr lang="en-GB" sz="1200">
                          <a:effectLst/>
                        </a:rPr>
                        <a:t>Dz</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300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smtClean="0">
                          <a:effectLst/>
                        </a:rPr>
                        <a:t>µm</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3642583"/>
                  </a:ext>
                </a:extLst>
              </a:tr>
              <a:tr h="118260">
                <a:tc vMerge="1">
                  <a:txBody>
                    <a:bodyPr/>
                    <a:lstStyle/>
                    <a:p>
                      <a:endParaRPr lang="it-IT"/>
                    </a:p>
                  </a:txBody>
                  <a:tcPr/>
                </a:tc>
                <a:tc>
                  <a:txBody>
                    <a:bodyPr/>
                    <a:lstStyle/>
                    <a:p>
                      <a:pPr algn="ctr">
                        <a:lnSpc>
                          <a:spcPct val="115000"/>
                        </a:lnSpc>
                        <a:spcAft>
                          <a:spcPts val="0"/>
                        </a:spcAft>
                      </a:pPr>
                      <a:r>
                        <a:rPr lang="en-GB" sz="1200">
                          <a:effectLst/>
                        </a:rPr>
                        <a:t>Roll angle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50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smtClean="0">
                          <a:effectLst/>
                        </a:rPr>
                        <a:t>µ</a:t>
                      </a:r>
                      <a:r>
                        <a:rPr lang="en-GB" sz="1200" dirty="0" smtClean="0">
                          <a:effectLst/>
                        </a:rPr>
                        <a:t>rad</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2537577"/>
                  </a:ext>
                </a:extLst>
              </a:tr>
              <a:tr h="118260">
                <a:tc vMerge="1">
                  <a:txBody>
                    <a:bodyPr/>
                    <a:lstStyle/>
                    <a:p>
                      <a:endParaRPr lang="it-IT"/>
                    </a:p>
                  </a:txBody>
                  <a:tcPr/>
                </a:tc>
                <a:tc>
                  <a:txBody>
                    <a:bodyPr/>
                    <a:lstStyle/>
                    <a:p>
                      <a:pPr algn="ctr">
                        <a:lnSpc>
                          <a:spcPct val="115000"/>
                        </a:lnSpc>
                        <a:spcAft>
                          <a:spcPts val="0"/>
                        </a:spcAft>
                      </a:pPr>
                      <a:r>
                        <a:rPr lang="en-GB" sz="1200">
                          <a:effectLst/>
                        </a:rPr>
                        <a:t>DBl/Bl</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0.03</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8862906"/>
                  </a:ext>
                </a:extLst>
              </a:tr>
              <a:tr h="118260">
                <a:tc rowSpan="2">
                  <a:txBody>
                    <a:bodyPr/>
                    <a:lstStyle/>
                    <a:p>
                      <a:pPr algn="ctr">
                        <a:lnSpc>
                          <a:spcPct val="115000"/>
                        </a:lnSpc>
                        <a:spcAft>
                          <a:spcPts val="0"/>
                        </a:spcAft>
                      </a:pPr>
                      <a:r>
                        <a:rPr lang="en-GB" sz="1200">
                          <a:effectLst/>
                        </a:rPr>
                        <a:t>Correctors</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200">
                          <a:effectLst/>
                        </a:rPr>
                        <a:t>Dz</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20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2088444" rtl="0" eaLnBrk="1" fontAlgn="auto" latinLnBrk="0" hangingPunct="1">
                        <a:lnSpc>
                          <a:spcPct val="115000"/>
                        </a:lnSpc>
                        <a:spcBef>
                          <a:spcPts val="0"/>
                        </a:spcBef>
                        <a:spcAft>
                          <a:spcPts val="0"/>
                        </a:spcAft>
                        <a:buClrTx/>
                        <a:buSzTx/>
                        <a:buFontTx/>
                        <a:buNone/>
                        <a:tabLst/>
                        <a:defRPr/>
                      </a:pPr>
                      <a:r>
                        <a:rPr lang="en-GB" sz="1200" dirty="0" smtClean="0">
                          <a:effectLst/>
                        </a:rPr>
                        <a:t>µm</a:t>
                      </a:r>
                      <a:endParaRPr lang="it-IT"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3782270"/>
                  </a:ext>
                </a:extLst>
              </a:tr>
              <a:tr h="118260">
                <a:tc vMerge="1">
                  <a:txBody>
                    <a:bodyPr/>
                    <a:lstStyle/>
                    <a:p>
                      <a:endParaRPr lang="it-IT"/>
                    </a:p>
                  </a:txBody>
                  <a:tcPr/>
                </a:tc>
                <a:tc>
                  <a:txBody>
                    <a:bodyPr/>
                    <a:lstStyle/>
                    <a:p>
                      <a:pPr algn="ctr">
                        <a:lnSpc>
                          <a:spcPct val="115000"/>
                        </a:lnSpc>
                        <a:spcAft>
                          <a:spcPts val="0"/>
                        </a:spcAft>
                      </a:pPr>
                      <a:r>
                        <a:rPr lang="en-GB" sz="1200">
                          <a:effectLst/>
                        </a:rPr>
                        <a:t>Roll angle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100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smtClean="0">
                          <a:effectLst/>
                        </a:rPr>
                        <a:t>µ</a:t>
                      </a:r>
                      <a:r>
                        <a:rPr lang="en-GB" sz="1200" dirty="0" smtClean="0">
                          <a:effectLst/>
                        </a:rPr>
                        <a:t>rad</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5973454"/>
                  </a:ext>
                </a:extLst>
              </a:tr>
              <a:tr h="118260">
                <a:tc rowSpan="4">
                  <a:txBody>
                    <a:bodyPr/>
                    <a:lstStyle/>
                    <a:p>
                      <a:pPr algn="ctr">
                        <a:lnSpc>
                          <a:spcPct val="115000"/>
                        </a:lnSpc>
                        <a:spcAft>
                          <a:spcPts val="0"/>
                        </a:spcAft>
                      </a:pPr>
                      <a:r>
                        <a:rPr lang="en-GB" sz="1200">
                          <a:effectLst/>
                        </a:rPr>
                        <a:t>BPMs</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200">
                          <a:effectLst/>
                        </a:rPr>
                        <a:t>Dx</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20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smtClean="0">
                          <a:effectLst/>
                        </a:rPr>
                        <a:t>µm</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5387978"/>
                  </a:ext>
                </a:extLst>
              </a:tr>
              <a:tr h="118260">
                <a:tc vMerge="1">
                  <a:txBody>
                    <a:bodyPr/>
                    <a:lstStyle/>
                    <a:p>
                      <a:endParaRPr lang="it-IT"/>
                    </a:p>
                  </a:txBody>
                  <a:tcPr/>
                </a:tc>
                <a:tc>
                  <a:txBody>
                    <a:bodyPr/>
                    <a:lstStyle/>
                    <a:p>
                      <a:pPr algn="ctr">
                        <a:lnSpc>
                          <a:spcPct val="115000"/>
                        </a:lnSpc>
                        <a:spcAft>
                          <a:spcPts val="0"/>
                        </a:spcAft>
                      </a:pPr>
                      <a:r>
                        <a:rPr lang="en-GB" sz="1200">
                          <a:effectLst/>
                        </a:rPr>
                        <a:t>Dy</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20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smtClean="0">
                          <a:effectLst/>
                        </a:rPr>
                        <a:t>µm</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4064654"/>
                  </a:ext>
                </a:extLst>
              </a:tr>
              <a:tr h="118260">
                <a:tc vMerge="1">
                  <a:txBody>
                    <a:bodyPr/>
                    <a:lstStyle/>
                    <a:p>
                      <a:endParaRPr lang="it-IT"/>
                    </a:p>
                  </a:txBody>
                  <a:tcPr/>
                </a:tc>
                <a:tc>
                  <a:txBody>
                    <a:bodyPr/>
                    <a:lstStyle/>
                    <a:p>
                      <a:pPr algn="ctr">
                        <a:lnSpc>
                          <a:spcPct val="115000"/>
                        </a:lnSpc>
                        <a:spcAft>
                          <a:spcPts val="0"/>
                        </a:spcAft>
                      </a:pPr>
                      <a:r>
                        <a:rPr lang="en-GB" sz="1200">
                          <a:effectLst/>
                        </a:rPr>
                        <a:t>Dz</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300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smtClean="0">
                          <a:effectLst/>
                        </a:rPr>
                        <a:t>µm</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5017799"/>
                  </a:ext>
                </a:extLst>
              </a:tr>
              <a:tr h="118260">
                <a:tc vMerge="1">
                  <a:txBody>
                    <a:bodyPr/>
                    <a:lstStyle/>
                    <a:p>
                      <a:endParaRPr lang="it-IT"/>
                    </a:p>
                  </a:txBody>
                  <a:tcPr/>
                </a:tc>
                <a:tc>
                  <a:txBody>
                    <a:bodyPr/>
                    <a:lstStyle/>
                    <a:p>
                      <a:pPr algn="ctr">
                        <a:lnSpc>
                          <a:spcPct val="115000"/>
                        </a:lnSpc>
                        <a:spcAft>
                          <a:spcPts val="0"/>
                        </a:spcAft>
                      </a:pPr>
                      <a:r>
                        <a:rPr lang="en-GB" sz="1200">
                          <a:effectLst/>
                        </a:rPr>
                        <a:t>Roll angle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100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smtClean="0">
                          <a:effectLst/>
                        </a:rPr>
                        <a:t>µ</a:t>
                      </a:r>
                      <a:r>
                        <a:rPr lang="en-GB" sz="1200" dirty="0" smtClean="0">
                          <a:effectLst/>
                        </a:rPr>
                        <a:t>rad</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9995528"/>
                  </a:ext>
                </a:extLst>
              </a:tr>
              <a:tr h="118260">
                <a:tc rowSpan="4">
                  <a:txBody>
                    <a:bodyPr/>
                    <a:lstStyle/>
                    <a:p>
                      <a:pPr algn="ctr">
                        <a:lnSpc>
                          <a:spcPct val="115000"/>
                        </a:lnSpc>
                        <a:spcAft>
                          <a:spcPts val="0"/>
                        </a:spcAft>
                      </a:pPr>
                      <a:r>
                        <a:rPr lang="en-GB" sz="1200">
                          <a:effectLst/>
                        </a:rPr>
                        <a:t> </a:t>
                      </a:r>
                      <a:endParaRPr lang="it-IT" sz="1200">
                        <a:effectLst/>
                      </a:endParaRPr>
                    </a:p>
                    <a:p>
                      <a:pPr algn="ctr">
                        <a:lnSpc>
                          <a:spcPct val="115000"/>
                        </a:lnSpc>
                        <a:spcAft>
                          <a:spcPts val="0"/>
                        </a:spcAft>
                      </a:pPr>
                      <a:r>
                        <a:rPr lang="en-GB" sz="1200">
                          <a:effectLst/>
                        </a:rPr>
                        <a:t> </a:t>
                      </a:r>
                      <a:endParaRPr lang="it-IT" sz="1200">
                        <a:effectLst/>
                      </a:endParaRPr>
                    </a:p>
                    <a:p>
                      <a:pPr algn="ctr">
                        <a:lnSpc>
                          <a:spcPct val="115000"/>
                        </a:lnSpc>
                        <a:spcAft>
                          <a:spcPts val="0"/>
                        </a:spcAft>
                      </a:pPr>
                      <a:r>
                        <a:rPr lang="en-GB" sz="1200">
                          <a:effectLst/>
                        </a:rPr>
                        <a:t>Girders</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Dx</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50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smtClean="0">
                          <a:effectLst/>
                        </a:rPr>
                        <a:t>µm</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7108404"/>
                  </a:ext>
                </a:extLst>
              </a:tr>
              <a:tr h="118260">
                <a:tc vMerge="1">
                  <a:txBody>
                    <a:bodyPr/>
                    <a:lstStyle/>
                    <a:p>
                      <a:endParaRPr lang="it-IT"/>
                    </a:p>
                  </a:txBody>
                  <a:tcPr/>
                </a:tc>
                <a:tc>
                  <a:txBody>
                    <a:bodyPr/>
                    <a:lstStyle/>
                    <a:p>
                      <a:pPr algn="ctr">
                        <a:lnSpc>
                          <a:spcPct val="115000"/>
                        </a:lnSpc>
                        <a:spcAft>
                          <a:spcPts val="0"/>
                        </a:spcAft>
                      </a:pPr>
                      <a:r>
                        <a:rPr lang="en-GB" sz="1200">
                          <a:effectLst/>
                        </a:rPr>
                        <a:t>Dy</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50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smtClean="0">
                          <a:effectLst/>
                        </a:rPr>
                        <a:t>µm</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9833470"/>
                  </a:ext>
                </a:extLst>
              </a:tr>
              <a:tr h="118260">
                <a:tc vMerge="1">
                  <a:txBody>
                    <a:bodyPr/>
                    <a:lstStyle/>
                    <a:p>
                      <a:endParaRPr lang="it-IT"/>
                    </a:p>
                  </a:txBody>
                  <a:tcPr/>
                </a:tc>
                <a:tc>
                  <a:txBody>
                    <a:bodyPr/>
                    <a:lstStyle/>
                    <a:p>
                      <a:pPr algn="ctr">
                        <a:lnSpc>
                          <a:spcPct val="115000"/>
                        </a:lnSpc>
                        <a:spcAft>
                          <a:spcPts val="0"/>
                        </a:spcAft>
                      </a:pPr>
                      <a:r>
                        <a:rPr lang="en-GB" sz="1200">
                          <a:effectLst/>
                        </a:rPr>
                        <a:t>Dz</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300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smtClean="0">
                          <a:effectLst/>
                        </a:rPr>
                        <a:t>µm</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9131071"/>
                  </a:ext>
                </a:extLst>
              </a:tr>
              <a:tr h="118260">
                <a:tc vMerge="1">
                  <a:txBody>
                    <a:bodyPr/>
                    <a:lstStyle/>
                    <a:p>
                      <a:endParaRPr lang="it-IT"/>
                    </a:p>
                  </a:txBody>
                  <a:tcPr/>
                </a:tc>
                <a:tc>
                  <a:txBody>
                    <a:bodyPr/>
                    <a:lstStyle/>
                    <a:p>
                      <a:pPr algn="ctr">
                        <a:lnSpc>
                          <a:spcPct val="115000"/>
                        </a:lnSpc>
                        <a:spcAft>
                          <a:spcPts val="0"/>
                        </a:spcAft>
                      </a:pPr>
                      <a:r>
                        <a:rPr lang="en-GB" sz="1200">
                          <a:effectLst/>
                        </a:rPr>
                        <a:t>Roll angle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a:effectLst/>
                        </a:rPr>
                        <a:t>100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smtClean="0">
                          <a:effectLst/>
                        </a:rPr>
                        <a:t>µ</a:t>
                      </a:r>
                      <a:r>
                        <a:rPr lang="en-GB" sz="1200" dirty="0" smtClean="0">
                          <a:effectLst/>
                        </a:rPr>
                        <a:t>rad</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7879005"/>
                  </a:ext>
                </a:extLst>
              </a:tr>
            </a:tbl>
          </a:graphicData>
        </a:graphic>
      </p:graphicFrame>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1884</TotalTime>
  <Words>1069</Words>
  <Application>Microsoft Office PowerPoint</Application>
  <PresentationFormat>Personalizzato</PresentationFormat>
  <Paragraphs>144</Paragraphs>
  <Slides>1</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vt:i4>
      </vt:variant>
    </vt:vector>
  </HeadingPairs>
  <TitlesOfParts>
    <vt:vector size="9" baseType="lpstr">
      <vt:lpstr>MS PGothic</vt:lpstr>
      <vt:lpstr>MS PGothic</vt:lpstr>
      <vt:lpstr>Arial</vt:lpstr>
      <vt:lpstr>Calibri</vt:lpstr>
      <vt:lpstr>Franklin Gothic Heavy</vt:lpstr>
      <vt:lpstr>Times New Roman</vt:lpstr>
      <vt:lpstr>Wingdings</vt:lpstr>
      <vt:lpstr>Tema di Office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MioNonno</dc:creator>
  <cp:lastModifiedBy>alessandro.coronica</cp:lastModifiedBy>
  <cp:revision>167</cp:revision>
  <cp:lastPrinted>2023-08-07T12:47:37Z</cp:lastPrinted>
  <dcterms:created xsi:type="dcterms:W3CDTF">2013-08-09T08:09:42Z</dcterms:created>
  <dcterms:modified xsi:type="dcterms:W3CDTF">2023-08-31T10:27:22Z</dcterms:modified>
</cp:coreProperties>
</file>