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9931400" cy="14363700"/>
  <p:defaultTextStyle>
    <a:defPPr>
      <a:defRPr lang="en-US"/>
    </a:defPPr>
    <a:lvl1pPr marL="0" algn="l" defTabSz="3507730" rtl="0" eaLnBrk="1" latinLnBrk="0" hangingPunct="1">
      <a:defRPr sz="6905" kern="1200">
        <a:solidFill>
          <a:schemeClr val="tx1"/>
        </a:solidFill>
        <a:latin typeface="+mn-lt"/>
        <a:ea typeface="+mn-ea"/>
        <a:cs typeface="+mn-cs"/>
      </a:defRPr>
    </a:lvl1pPr>
    <a:lvl2pPr marL="1753865" algn="l" defTabSz="3507730" rtl="0" eaLnBrk="1" latinLnBrk="0" hangingPunct="1">
      <a:defRPr sz="6905" kern="1200">
        <a:solidFill>
          <a:schemeClr val="tx1"/>
        </a:solidFill>
        <a:latin typeface="+mn-lt"/>
        <a:ea typeface="+mn-ea"/>
        <a:cs typeface="+mn-cs"/>
      </a:defRPr>
    </a:lvl2pPr>
    <a:lvl3pPr marL="3507730" algn="l" defTabSz="3507730" rtl="0" eaLnBrk="1" latinLnBrk="0" hangingPunct="1">
      <a:defRPr sz="6905" kern="1200">
        <a:solidFill>
          <a:schemeClr val="tx1"/>
        </a:solidFill>
        <a:latin typeface="+mn-lt"/>
        <a:ea typeface="+mn-ea"/>
        <a:cs typeface="+mn-cs"/>
      </a:defRPr>
    </a:lvl3pPr>
    <a:lvl4pPr marL="5261595" algn="l" defTabSz="3507730" rtl="0" eaLnBrk="1" latinLnBrk="0" hangingPunct="1">
      <a:defRPr sz="6905" kern="1200">
        <a:solidFill>
          <a:schemeClr val="tx1"/>
        </a:solidFill>
        <a:latin typeface="+mn-lt"/>
        <a:ea typeface="+mn-ea"/>
        <a:cs typeface="+mn-cs"/>
      </a:defRPr>
    </a:lvl4pPr>
    <a:lvl5pPr marL="7015460" algn="l" defTabSz="3507730" rtl="0" eaLnBrk="1" latinLnBrk="0" hangingPunct="1">
      <a:defRPr sz="6905" kern="1200">
        <a:solidFill>
          <a:schemeClr val="tx1"/>
        </a:solidFill>
        <a:latin typeface="+mn-lt"/>
        <a:ea typeface="+mn-ea"/>
        <a:cs typeface="+mn-cs"/>
      </a:defRPr>
    </a:lvl5pPr>
    <a:lvl6pPr marL="8769325" algn="l" defTabSz="3507730" rtl="0" eaLnBrk="1" latinLnBrk="0" hangingPunct="1">
      <a:defRPr sz="6905" kern="1200">
        <a:solidFill>
          <a:schemeClr val="tx1"/>
        </a:solidFill>
        <a:latin typeface="+mn-lt"/>
        <a:ea typeface="+mn-ea"/>
        <a:cs typeface="+mn-cs"/>
      </a:defRPr>
    </a:lvl6pPr>
    <a:lvl7pPr marL="10523190" algn="l" defTabSz="3507730" rtl="0" eaLnBrk="1" latinLnBrk="0" hangingPunct="1">
      <a:defRPr sz="6905" kern="1200">
        <a:solidFill>
          <a:schemeClr val="tx1"/>
        </a:solidFill>
        <a:latin typeface="+mn-lt"/>
        <a:ea typeface="+mn-ea"/>
        <a:cs typeface="+mn-cs"/>
      </a:defRPr>
    </a:lvl7pPr>
    <a:lvl8pPr marL="12277054" algn="l" defTabSz="3507730" rtl="0" eaLnBrk="1" latinLnBrk="0" hangingPunct="1">
      <a:defRPr sz="6905" kern="1200">
        <a:solidFill>
          <a:schemeClr val="tx1"/>
        </a:solidFill>
        <a:latin typeface="+mn-lt"/>
        <a:ea typeface="+mn-ea"/>
        <a:cs typeface="+mn-cs"/>
      </a:defRPr>
    </a:lvl8pPr>
    <a:lvl9pPr marL="14030919" algn="l" defTabSz="3507730" rtl="0" eaLnBrk="1" latinLnBrk="0"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37" userDrawn="1">
          <p15:clr>
            <a:srgbClr val="A4A3A4"/>
          </p15:clr>
        </p15:guide>
        <p15:guide id="2" pos="9490" userDrawn="1">
          <p15:clr>
            <a:srgbClr val="A4A3A4"/>
          </p15:clr>
        </p15:guide>
        <p15:guide id="3" pos="668" userDrawn="1">
          <p15:clr>
            <a:srgbClr val="A4A3A4"/>
          </p15:clr>
        </p15:guide>
        <p15:guide id="4" pos="18403" userDrawn="1">
          <p15:clr>
            <a:srgbClr val="A4A3A4"/>
          </p15:clr>
        </p15:guide>
        <p15:guide id="5" pos="9785" userDrawn="1">
          <p15:clr>
            <a:srgbClr val="A4A3A4"/>
          </p15:clr>
        </p15:guide>
        <p15:guide id="6" pos="350" userDrawn="1">
          <p15:clr>
            <a:srgbClr val="A4A3A4"/>
          </p15:clr>
        </p15:guide>
        <p15:guide id="7" pos="18743" userDrawn="1">
          <p15:clr>
            <a:srgbClr val="A4A3A4"/>
          </p15:clr>
        </p15:guide>
        <p15:guide id="8" pos="2641" userDrawn="1">
          <p15:clr>
            <a:srgbClr val="A4A3A4"/>
          </p15:clr>
        </p15:guide>
        <p15:guide id="9" orient="horz" pos="2890" userDrawn="1">
          <p15:clr>
            <a:srgbClr val="A4A3A4"/>
          </p15:clr>
        </p15:guide>
        <p15:guide id="10" orient="horz" pos="7358" userDrawn="1">
          <p15:clr>
            <a:srgbClr val="A4A3A4"/>
          </p15:clr>
        </p15:guide>
        <p15:guide id="11" orient="horz" pos="3344" userDrawn="1">
          <p15:clr>
            <a:srgbClr val="A4A3A4"/>
          </p15:clr>
        </p15:guide>
        <p15:guide id="12" orient="horz" pos="26522" userDrawn="1">
          <p15:clr>
            <a:srgbClr val="A4A3A4"/>
          </p15:clr>
        </p15:guide>
        <p15:guide id="13" orient="horz" pos="2434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577"/>
    <a:srgbClr val="3232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93" autoAdjust="0"/>
    <p:restoredTop sz="94660"/>
  </p:normalViewPr>
  <p:slideViewPr>
    <p:cSldViewPr snapToGrid="0">
      <p:cViewPr>
        <p:scale>
          <a:sx n="70" d="100"/>
          <a:sy n="70" d="100"/>
        </p:scale>
        <p:origin x="594" y="-8346"/>
      </p:cViewPr>
      <p:guideLst>
        <p:guide orient="horz" pos="4137"/>
        <p:guide pos="9490"/>
        <p:guide pos="668"/>
        <p:guide pos="18403"/>
        <p:guide pos="9785"/>
        <p:guide pos="350"/>
        <p:guide pos="18743"/>
        <p:guide pos="2641"/>
        <p:guide orient="horz" pos="2890"/>
        <p:guide orient="horz" pos="7358"/>
        <p:guide orient="horz" pos="3344"/>
        <p:guide orient="horz" pos="26522"/>
        <p:guide orient="horz" pos="2434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smtClean="0"/>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D33EC4A-3FF0-485D-A4DA-680A92703423}" type="datetimeFigureOut">
              <a:rPr lang="en-GB" smtClean="0"/>
              <a:t>28/08/2023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3E1617-1F54-459E-BD4A-FD3EC4686F89}" type="slidenum">
              <a:rPr lang="en-GB" smtClean="0"/>
              <a:t>‹#›</a:t>
            </a:fld>
            <a:endParaRPr lang="en-GB"/>
          </a:p>
        </p:txBody>
      </p:sp>
    </p:spTree>
    <p:extLst>
      <p:ext uri="{BB962C8B-B14F-4D97-AF65-F5344CB8AC3E}">
        <p14:creationId xmlns:p14="http://schemas.microsoft.com/office/powerpoint/2010/main" val="2262688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33EC4A-3FF0-485D-A4DA-680A92703423}" type="datetimeFigureOut">
              <a:rPr lang="en-GB" smtClean="0"/>
              <a:t>28/08/2023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3E1617-1F54-459E-BD4A-FD3EC4686F89}" type="slidenum">
              <a:rPr lang="en-GB" smtClean="0"/>
              <a:t>‹#›</a:t>
            </a:fld>
            <a:endParaRPr lang="en-GB"/>
          </a:p>
        </p:txBody>
      </p:sp>
    </p:spTree>
    <p:extLst>
      <p:ext uri="{BB962C8B-B14F-4D97-AF65-F5344CB8AC3E}">
        <p14:creationId xmlns:p14="http://schemas.microsoft.com/office/powerpoint/2010/main" val="2668967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33EC4A-3FF0-485D-A4DA-680A92703423}" type="datetimeFigureOut">
              <a:rPr lang="en-GB" smtClean="0"/>
              <a:t>28/08/2023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3E1617-1F54-459E-BD4A-FD3EC4686F89}" type="slidenum">
              <a:rPr lang="en-GB" smtClean="0"/>
              <a:t>‹#›</a:t>
            </a:fld>
            <a:endParaRPr lang="en-GB"/>
          </a:p>
        </p:txBody>
      </p:sp>
    </p:spTree>
    <p:extLst>
      <p:ext uri="{BB962C8B-B14F-4D97-AF65-F5344CB8AC3E}">
        <p14:creationId xmlns:p14="http://schemas.microsoft.com/office/powerpoint/2010/main" val="1069975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33EC4A-3FF0-485D-A4DA-680A92703423}" type="datetimeFigureOut">
              <a:rPr lang="en-GB" smtClean="0"/>
              <a:t>28/08/2023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3E1617-1F54-459E-BD4A-FD3EC4686F89}" type="slidenum">
              <a:rPr lang="en-GB" smtClean="0"/>
              <a:t>‹#›</a:t>
            </a:fld>
            <a:endParaRPr lang="en-GB"/>
          </a:p>
        </p:txBody>
      </p:sp>
    </p:spTree>
    <p:extLst>
      <p:ext uri="{BB962C8B-B14F-4D97-AF65-F5344CB8AC3E}">
        <p14:creationId xmlns:p14="http://schemas.microsoft.com/office/powerpoint/2010/main" val="696682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smtClean="0"/>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33EC4A-3FF0-485D-A4DA-680A92703423}" type="datetimeFigureOut">
              <a:rPr lang="en-GB" smtClean="0"/>
              <a:t>28/08/2023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3E1617-1F54-459E-BD4A-FD3EC4686F89}" type="slidenum">
              <a:rPr lang="en-GB" smtClean="0"/>
              <a:t>‹#›</a:t>
            </a:fld>
            <a:endParaRPr lang="en-GB"/>
          </a:p>
        </p:txBody>
      </p:sp>
    </p:spTree>
    <p:extLst>
      <p:ext uri="{BB962C8B-B14F-4D97-AF65-F5344CB8AC3E}">
        <p14:creationId xmlns:p14="http://schemas.microsoft.com/office/powerpoint/2010/main" val="3139163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33EC4A-3FF0-485D-A4DA-680A92703423}" type="datetimeFigureOut">
              <a:rPr lang="en-GB" smtClean="0"/>
              <a:t>28/08/2023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3E1617-1F54-459E-BD4A-FD3EC4686F89}" type="slidenum">
              <a:rPr lang="en-GB" smtClean="0"/>
              <a:t>‹#›</a:t>
            </a:fld>
            <a:endParaRPr lang="en-GB"/>
          </a:p>
        </p:txBody>
      </p:sp>
    </p:spTree>
    <p:extLst>
      <p:ext uri="{BB962C8B-B14F-4D97-AF65-F5344CB8AC3E}">
        <p14:creationId xmlns:p14="http://schemas.microsoft.com/office/powerpoint/2010/main" val="102358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smtClean="0"/>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smtClean="0"/>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33EC4A-3FF0-485D-A4DA-680A92703423}" type="datetimeFigureOut">
              <a:rPr lang="en-GB" smtClean="0"/>
              <a:t>28/08/2023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53E1617-1F54-459E-BD4A-FD3EC4686F89}" type="slidenum">
              <a:rPr lang="en-GB" smtClean="0"/>
              <a:t>‹#›</a:t>
            </a:fld>
            <a:endParaRPr lang="en-GB"/>
          </a:p>
        </p:txBody>
      </p:sp>
    </p:spTree>
    <p:extLst>
      <p:ext uri="{BB962C8B-B14F-4D97-AF65-F5344CB8AC3E}">
        <p14:creationId xmlns:p14="http://schemas.microsoft.com/office/powerpoint/2010/main" val="8970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33EC4A-3FF0-485D-A4DA-680A92703423}" type="datetimeFigureOut">
              <a:rPr lang="en-GB" smtClean="0"/>
              <a:t>28/08/2023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53E1617-1F54-459E-BD4A-FD3EC4686F89}" type="slidenum">
              <a:rPr lang="en-GB" smtClean="0"/>
              <a:t>‹#›</a:t>
            </a:fld>
            <a:endParaRPr lang="en-GB"/>
          </a:p>
        </p:txBody>
      </p:sp>
    </p:spTree>
    <p:extLst>
      <p:ext uri="{BB962C8B-B14F-4D97-AF65-F5344CB8AC3E}">
        <p14:creationId xmlns:p14="http://schemas.microsoft.com/office/powerpoint/2010/main" val="759471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33EC4A-3FF0-485D-A4DA-680A92703423}" type="datetimeFigureOut">
              <a:rPr lang="en-GB" smtClean="0"/>
              <a:t>28/08/2023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53E1617-1F54-459E-BD4A-FD3EC4686F89}" type="slidenum">
              <a:rPr lang="en-GB" smtClean="0"/>
              <a:t>‹#›</a:t>
            </a:fld>
            <a:endParaRPr lang="en-GB"/>
          </a:p>
        </p:txBody>
      </p:sp>
    </p:spTree>
    <p:extLst>
      <p:ext uri="{BB962C8B-B14F-4D97-AF65-F5344CB8AC3E}">
        <p14:creationId xmlns:p14="http://schemas.microsoft.com/office/powerpoint/2010/main" val="1387503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smtClean="0"/>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33EC4A-3FF0-485D-A4DA-680A92703423}" type="datetimeFigureOut">
              <a:rPr lang="en-GB" smtClean="0"/>
              <a:t>28/08/2023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3E1617-1F54-459E-BD4A-FD3EC4686F89}" type="slidenum">
              <a:rPr lang="en-GB" smtClean="0"/>
              <a:t>‹#›</a:t>
            </a:fld>
            <a:endParaRPr lang="en-GB"/>
          </a:p>
        </p:txBody>
      </p:sp>
    </p:spTree>
    <p:extLst>
      <p:ext uri="{BB962C8B-B14F-4D97-AF65-F5344CB8AC3E}">
        <p14:creationId xmlns:p14="http://schemas.microsoft.com/office/powerpoint/2010/main" val="3899491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smtClean="0"/>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33EC4A-3FF0-485D-A4DA-680A92703423}" type="datetimeFigureOut">
              <a:rPr lang="en-GB" smtClean="0"/>
              <a:t>28/08/2023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3E1617-1F54-459E-BD4A-FD3EC4686F89}" type="slidenum">
              <a:rPr lang="en-GB" smtClean="0"/>
              <a:t>‹#›</a:t>
            </a:fld>
            <a:endParaRPr lang="en-GB"/>
          </a:p>
        </p:txBody>
      </p:sp>
    </p:spTree>
    <p:extLst>
      <p:ext uri="{BB962C8B-B14F-4D97-AF65-F5344CB8AC3E}">
        <p14:creationId xmlns:p14="http://schemas.microsoft.com/office/powerpoint/2010/main" val="3335113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6D33EC4A-3FF0-485D-A4DA-680A92703423}" type="datetimeFigureOut">
              <a:rPr lang="en-GB" smtClean="0"/>
              <a:t>28/08/2023</a:t>
            </a:fld>
            <a:endParaRPr lang="en-GB"/>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B53E1617-1F54-459E-BD4A-FD3EC4686F89}" type="slidenum">
              <a:rPr lang="en-GB" smtClean="0"/>
              <a:t>‹#›</a:t>
            </a:fld>
            <a:endParaRPr lang="en-GB"/>
          </a:p>
        </p:txBody>
      </p:sp>
    </p:spTree>
    <p:extLst>
      <p:ext uri="{BB962C8B-B14F-4D97-AF65-F5344CB8AC3E}">
        <p14:creationId xmlns:p14="http://schemas.microsoft.com/office/powerpoint/2010/main" val="762022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9" Type="http://schemas.openxmlformats.org/officeDocument/2006/relationships/image" Target="../media/image37.jpg"/><Relationship Id="rId3" Type="http://schemas.microsoft.com/office/2007/relationships/hdphoto" Target="../media/hdphoto1.wdp"/><Relationship Id="rId21" Type="http://schemas.openxmlformats.org/officeDocument/2006/relationships/image" Target="../media/image19.png"/><Relationship Id="rId34" Type="http://schemas.openxmlformats.org/officeDocument/2006/relationships/image" Target="../media/image32.jpg"/><Relationship Id="rId42" Type="http://schemas.openxmlformats.org/officeDocument/2006/relationships/image" Target="../media/image40.png"/><Relationship Id="rId47" Type="http://schemas.openxmlformats.org/officeDocument/2006/relationships/image" Target="../media/image45.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png"/><Relationship Id="rId38" Type="http://schemas.openxmlformats.org/officeDocument/2006/relationships/image" Target="../media/image36.jpg"/><Relationship Id="rId46" Type="http://schemas.openxmlformats.org/officeDocument/2006/relationships/image" Target="../media/image44.png"/><Relationship Id="rId2" Type="http://schemas.openxmlformats.org/officeDocument/2006/relationships/image" Target="../media/image1.pn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jpeg"/><Relationship Id="rId41" Type="http://schemas.openxmlformats.org/officeDocument/2006/relationships/image" Target="../media/image39.jp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37" Type="http://schemas.openxmlformats.org/officeDocument/2006/relationships/image" Target="../media/image35.png"/><Relationship Id="rId40" Type="http://schemas.openxmlformats.org/officeDocument/2006/relationships/image" Target="../media/image38.jpg"/><Relationship Id="rId45" Type="http://schemas.openxmlformats.org/officeDocument/2006/relationships/image" Target="../media/image43.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36" Type="http://schemas.openxmlformats.org/officeDocument/2006/relationships/image" Target="../media/image34.jpg"/><Relationship Id="rId49" Type="http://schemas.openxmlformats.org/officeDocument/2006/relationships/image" Target="../media/image47.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jpeg"/><Relationship Id="rId44" Type="http://schemas.openxmlformats.org/officeDocument/2006/relationships/image" Target="../media/image42.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jpeg"/><Relationship Id="rId35" Type="http://schemas.openxmlformats.org/officeDocument/2006/relationships/image" Target="../media/image33.png"/><Relationship Id="rId43" Type="http://schemas.openxmlformats.org/officeDocument/2006/relationships/image" Target="../media/image41.png"/><Relationship Id="rId48" Type="http://schemas.openxmlformats.org/officeDocument/2006/relationships/image" Target="../media/image46.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9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84827" y="31619740"/>
            <a:ext cx="12737553" cy="8322492"/>
          </a:xfrm>
          <a:prstGeom prst="rect">
            <a:avLst/>
          </a:prstGeom>
          <a:pattFill prst="pct5">
            <a:fgClr>
              <a:schemeClr val="accent1"/>
            </a:fgClr>
            <a:bgClr>
              <a:schemeClr val="accent5">
                <a:lumMod val="20000"/>
                <a:lumOff val="80000"/>
              </a:schemeClr>
            </a:bgClr>
          </a:pattFill>
          <a:effectLst>
            <a:outerShdw blurRad="50800" dist="50800" dir="5400000" algn="ctr" rotWithShape="0">
              <a:srgbClr val="000000">
                <a:alpha val="54000"/>
              </a:srgbClr>
            </a:outerShdw>
          </a:effectLst>
        </p:spPr>
      </p:pic>
      <p:sp>
        <p:nvSpPr>
          <p:cNvPr id="88" name="Text Box 17"/>
          <p:cNvSpPr txBox="1">
            <a:spLocks noChangeArrowheads="1"/>
          </p:cNvSpPr>
          <p:nvPr/>
        </p:nvSpPr>
        <p:spPr bwMode="auto">
          <a:xfrm>
            <a:off x="355432" y="21418731"/>
            <a:ext cx="14506875" cy="2069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9314" tIns="64657" rIns="129314" bIns="64657">
            <a:spAutoFit/>
          </a:bodyPr>
          <a:lstStyle>
            <a:lvl1pPr defTabSz="1474788">
              <a:defRPr>
                <a:solidFill>
                  <a:schemeClr val="tx1"/>
                </a:solidFill>
                <a:latin typeface="Arial" panose="020B0604020202020204" pitchFamily="34" charset="0"/>
              </a:defRPr>
            </a:lvl1pPr>
            <a:lvl2pPr marL="646113" defTabSz="1474788">
              <a:defRPr>
                <a:solidFill>
                  <a:schemeClr val="tx1"/>
                </a:solidFill>
                <a:latin typeface="Arial" panose="020B0604020202020204" pitchFamily="34" charset="0"/>
              </a:defRPr>
            </a:lvl2pPr>
            <a:lvl3pPr marL="1293813" defTabSz="1474788">
              <a:defRPr>
                <a:solidFill>
                  <a:schemeClr val="tx1"/>
                </a:solidFill>
                <a:latin typeface="Arial" panose="020B0604020202020204" pitchFamily="34" charset="0"/>
              </a:defRPr>
            </a:lvl3pPr>
            <a:lvl4pPr marL="1939925" defTabSz="1474788">
              <a:defRPr>
                <a:solidFill>
                  <a:schemeClr val="tx1"/>
                </a:solidFill>
                <a:latin typeface="Arial" panose="020B0604020202020204" pitchFamily="34" charset="0"/>
              </a:defRPr>
            </a:lvl4pPr>
            <a:lvl5pPr marL="2586038" defTabSz="1474788">
              <a:defRPr>
                <a:solidFill>
                  <a:schemeClr val="tx1"/>
                </a:solidFill>
                <a:latin typeface="Arial" panose="020B0604020202020204" pitchFamily="34" charset="0"/>
              </a:defRPr>
            </a:lvl5pPr>
            <a:lvl6pPr marL="3043238" defTabSz="1474788" fontAlgn="base">
              <a:spcBef>
                <a:spcPct val="0"/>
              </a:spcBef>
              <a:spcAft>
                <a:spcPct val="0"/>
              </a:spcAft>
              <a:defRPr>
                <a:solidFill>
                  <a:schemeClr val="tx1"/>
                </a:solidFill>
                <a:latin typeface="Arial" panose="020B0604020202020204" pitchFamily="34" charset="0"/>
              </a:defRPr>
            </a:lvl6pPr>
            <a:lvl7pPr marL="3500438" defTabSz="1474788" fontAlgn="base">
              <a:spcBef>
                <a:spcPct val="0"/>
              </a:spcBef>
              <a:spcAft>
                <a:spcPct val="0"/>
              </a:spcAft>
              <a:defRPr>
                <a:solidFill>
                  <a:schemeClr val="tx1"/>
                </a:solidFill>
                <a:latin typeface="Arial" panose="020B0604020202020204" pitchFamily="34" charset="0"/>
              </a:defRPr>
            </a:lvl7pPr>
            <a:lvl8pPr marL="3957638" defTabSz="1474788" fontAlgn="base">
              <a:spcBef>
                <a:spcPct val="0"/>
              </a:spcBef>
              <a:spcAft>
                <a:spcPct val="0"/>
              </a:spcAft>
              <a:defRPr>
                <a:solidFill>
                  <a:schemeClr val="tx1"/>
                </a:solidFill>
                <a:latin typeface="Arial" panose="020B0604020202020204" pitchFamily="34" charset="0"/>
              </a:defRPr>
            </a:lvl8pPr>
            <a:lvl9pPr marL="4414838" defTabSz="1474788" fontAlgn="base">
              <a:spcBef>
                <a:spcPct val="0"/>
              </a:spcBef>
              <a:spcAft>
                <a:spcPct val="0"/>
              </a:spcAft>
              <a:defRPr>
                <a:solidFill>
                  <a:schemeClr val="tx1"/>
                </a:solidFill>
                <a:latin typeface="Arial" panose="020B0604020202020204" pitchFamily="34" charset="0"/>
              </a:defRPr>
            </a:lvl9pPr>
          </a:lstStyle>
          <a:p>
            <a:pPr marL="457200" indent="-457200" defTabSz="890588">
              <a:spcBef>
                <a:spcPct val="50000"/>
              </a:spcBef>
              <a:buFont typeface="Arial" panose="020B0604020202020204" pitchFamily="34" charset="0"/>
              <a:buChar char="•"/>
              <a:tabLst>
                <a:tab pos="528638" algn="l"/>
              </a:tabLst>
            </a:pPr>
            <a:r>
              <a:rPr lang="en-US" sz="2800" dirty="0" err="1" smtClean="0">
                <a:solidFill>
                  <a:srgbClr val="132577"/>
                </a:solidFill>
                <a:cs typeface="Arial" panose="020B0604020202020204" pitchFamily="34" charset="0"/>
              </a:rPr>
              <a:t>PyTango</a:t>
            </a:r>
            <a:r>
              <a:rPr lang="en-US" sz="2800" dirty="0" smtClean="0">
                <a:solidFill>
                  <a:srgbClr val="132577"/>
                </a:solidFill>
                <a:cs typeface="Arial" panose="020B0604020202020204" pitchFamily="34" charset="0"/>
              </a:rPr>
              <a:t> is a </a:t>
            </a:r>
            <a:r>
              <a:rPr lang="en-US" sz="2800" dirty="0">
                <a:solidFill>
                  <a:srgbClr val="132577"/>
                </a:solidFill>
                <a:cs typeface="Arial" panose="020B0604020202020204" pitchFamily="34" charset="0"/>
              </a:rPr>
              <a:t>Python binding to </a:t>
            </a:r>
            <a:r>
              <a:rPr lang="en-US" sz="2800" dirty="0" smtClean="0">
                <a:solidFill>
                  <a:srgbClr val="132577"/>
                </a:solidFill>
                <a:cs typeface="Arial" panose="020B0604020202020204" pitchFamily="34" charset="0"/>
              </a:rPr>
              <a:t>Tango for accessing the Devices Historical Database…</a:t>
            </a:r>
          </a:p>
          <a:p>
            <a:pPr marL="457200" indent="-457200" defTabSz="890588">
              <a:spcBef>
                <a:spcPct val="50000"/>
              </a:spcBef>
              <a:buFont typeface="Arial" panose="020B0604020202020204" pitchFamily="34" charset="0"/>
              <a:buChar char="•"/>
              <a:tabLst>
                <a:tab pos="528638" algn="l"/>
              </a:tabLst>
            </a:pPr>
            <a:r>
              <a:rPr lang="en-US" sz="2800" dirty="0" smtClean="0">
                <a:solidFill>
                  <a:srgbClr val="132577"/>
                </a:solidFill>
                <a:cs typeface="Arial" panose="020B0604020202020204" pitchFamily="34" charset="0"/>
              </a:rPr>
              <a:t>Following a lifetime accident the operator launch the application giving the date , time of the events, then some plots were produced to show the localization of the losses.</a:t>
            </a:r>
            <a:br>
              <a:rPr lang="en-US" sz="2800" dirty="0" smtClean="0">
                <a:solidFill>
                  <a:srgbClr val="132577"/>
                </a:solidFill>
                <a:cs typeface="Arial" panose="020B0604020202020204" pitchFamily="34" charset="0"/>
              </a:rPr>
            </a:br>
            <a:r>
              <a:rPr lang="en-US" sz="2800" dirty="0" smtClean="0">
                <a:solidFill>
                  <a:srgbClr val="132577"/>
                </a:solidFill>
                <a:cs typeface="Arial" panose="020B0604020202020204" pitchFamily="34" charset="0"/>
              </a:rPr>
              <a:t> </a:t>
            </a:r>
          </a:p>
        </p:txBody>
      </p:sp>
      <p:sp>
        <p:nvSpPr>
          <p:cNvPr id="83" name="Rectangle 82"/>
          <p:cNvSpPr/>
          <p:nvPr/>
        </p:nvSpPr>
        <p:spPr>
          <a:xfrm>
            <a:off x="238022" y="28394397"/>
            <a:ext cx="29879303" cy="1170234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78335" y="28577808"/>
            <a:ext cx="18253994" cy="6617345"/>
          </a:xfrm>
          <a:prstGeom prst="rect">
            <a:avLst/>
          </a:prstGeom>
        </p:spPr>
      </p:pic>
      <p:sp>
        <p:nvSpPr>
          <p:cNvPr id="34" name="Rectangle 33"/>
          <p:cNvSpPr/>
          <p:nvPr/>
        </p:nvSpPr>
        <p:spPr>
          <a:xfrm>
            <a:off x="274563" y="11524495"/>
            <a:ext cx="20425077" cy="8206234"/>
          </a:xfrm>
          <a:prstGeom prst="rect">
            <a:avLst/>
          </a:prstGeom>
          <a:noFill/>
          <a:ln w="571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a:blip r:embed="rId5"/>
          <a:stretch>
            <a:fillRect/>
          </a:stretch>
        </p:blipFill>
        <p:spPr>
          <a:xfrm>
            <a:off x="21925000" y="5627501"/>
            <a:ext cx="7945763" cy="5372304"/>
          </a:xfrm>
          <a:prstGeom prst="rect">
            <a:avLst/>
          </a:prstGeom>
        </p:spPr>
      </p:pic>
      <p:sp>
        <p:nvSpPr>
          <p:cNvPr id="5" name="Rectangle 6"/>
          <p:cNvSpPr>
            <a:spLocks noChangeArrowheads="1"/>
          </p:cNvSpPr>
          <p:nvPr/>
        </p:nvSpPr>
        <p:spPr bwMode="auto">
          <a:xfrm>
            <a:off x="5828472" y="-19454"/>
            <a:ext cx="24446741" cy="5125254"/>
          </a:xfrm>
          <a:prstGeom prst="rect">
            <a:avLst/>
          </a:prstGeom>
          <a:solidFill>
            <a:srgbClr val="323265"/>
          </a:solidFill>
          <a:ln>
            <a:noFill/>
          </a:ln>
          <a:effectLst/>
        </p:spPr>
        <p:txBody>
          <a:bodyPr wrap="none" anchor="ctr"/>
          <a:lstStyle/>
          <a:p>
            <a:endParaRPr lang="en-GB" dirty="0"/>
          </a:p>
        </p:txBody>
      </p:sp>
      <p:sp>
        <p:nvSpPr>
          <p:cNvPr id="6" name="Rectangle 2"/>
          <p:cNvSpPr>
            <a:spLocks noGrp="1" noChangeArrowheads="1"/>
          </p:cNvSpPr>
          <p:nvPr>
            <p:ph type="ctrTitle"/>
          </p:nvPr>
        </p:nvSpPr>
        <p:spPr>
          <a:xfrm>
            <a:off x="6244542" y="472449"/>
            <a:ext cx="17535877" cy="3385370"/>
          </a:xfrm>
        </p:spPr>
        <p:txBody>
          <a:bodyPr>
            <a:normAutofit/>
          </a:bodyPr>
          <a:lstStyle/>
          <a:p>
            <a:r>
              <a:rPr lang="en-US" sz="8000" b="1" dirty="0" smtClean="0">
                <a:solidFill>
                  <a:schemeClr val="bg1"/>
                </a:solidFill>
                <a:latin typeface="Arial" panose="020B0604020202020204" pitchFamily="34" charset="0"/>
                <a:cs typeface="Arial" panose="020B0604020202020204" pitchFamily="34" charset="0"/>
              </a:rPr>
              <a:t>Tools / Developments done by the on Shift Operators</a:t>
            </a:r>
            <a:br>
              <a:rPr lang="en-US" sz="8000" b="1" dirty="0" smtClean="0">
                <a:solidFill>
                  <a:schemeClr val="bg1"/>
                </a:solidFill>
                <a:latin typeface="Arial" panose="020B0604020202020204" pitchFamily="34" charset="0"/>
                <a:cs typeface="Arial" panose="020B0604020202020204" pitchFamily="34" charset="0"/>
              </a:rPr>
            </a:br>
            <a:endParaRPr lang="en-GB" sz="8000" b="1" dirty="0">
              <a:solidFill>
                <a:schemeClr val="bg1"/>
              </a:solidFill>
              <a:latin typeface="Arial" panose="020B0604020202020204" pitchFamily="34" charset="0"/>
              <a:cs typeface="Arial" panose="020B0604020202020204" pitchFamily="34" charset="0"/>
            </a:endParaRPr>
          </a:p>
        </p:txBody>
      </p:sp>
      <p:sp>
        <p:nvSpPr>
          <p:cNvPr id="7" name="Text Box 28"/>
          <p:cNvSpPr txBox="1">
            <a:spLocks noChangeArrowheads="1"/>
          </p:cNvSpPr>
          <p:nvPr/>
        </p:nvSpPr>
        <p:spPr bwMode="auto">
          <a:xfrm>
            <a:off x="5994507" y="3221743"/>
            <a:ext cx="18507847" cy="123857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9314" tIns="64657" rIns="129314" bIns="64657">
            <a:spAutoFit/>
          </a:bodyPr>
          <a:lstStyle>
            <a:lvl1pPr defTabSz="1474788">
              <a:defRPr>
                <a:solidFill>
                  <a:schemeClr val="tx1"/>
                </a:solidFill>
                <a:latin typeface="Arial" panose="020B0604020202020204" pitchFamily="34" charset="0"/>
              </a:defRPr>
            </a:lvl1pPr>
            <a:lvl2pPr marL="646113" defTabSz="1474788">
              <a:defRPr>
                <a:solidFill>
                  <a:schemeClr val="tx1"/>
                </a:solidFill>
                <a:latin typeface="Arial" panose="020B0604020202020204" pitchFamily="34" charset="0"/>
              </a:defRPr>
            </a:lvl2pPr>
            <a:lvl3pPr marL="1293813" defTabSz="1474788">
              <a:defRPr>
                <a:solidFill>
                  <a:schemeClr val="tx1"/>
                </a:solidFill>
                <a:latin typeface="Arial" panose="020B0604020202020204" pitchFamily="34" charset="0"/>
              </a:defRPr>
            </a:lvl3pPr>
            <a:lvl4pPr marL="1939925" defTabSz="1474788">
              <a:defRPr>
                <a:solidFill>
                  <a:schemeClr val="tx1"/>
                </a:solidFill>
                <a:latin typeface="Arial" panose="020B0604020202020204" pitchFamily="34" charset="0"/>
              </a:defRPr>
            </a:lvl4pPr>
            <a:lvl5pPr marL="2586038" defTabSz="1474788">
              <a:defRPr>
                <a:solidFill>
                  <a:schemeClr val="tx1"/>
                </a:solidFill>
                <a:latin typeface="Arial" panose="020B0604020202020204" pitchFamily="34" charset="0"/>
              </a:defRPr>
            </a:lvl5pPr>
            <a:lvl6pPr marL="3043238" defTabSz="1474788" fontAlgn="base">
              <a:spcBef>
                <a:spcPct val="0"/>
              </a:spcBef>
              <a:spcAft>
                <a:spcPct val="0"/>
              </a:spcAft>
              <a:defRPr>
                <a:solidFill>
                  <a:schemeClr val="tx1"/>
                </a:solidFill>
                <a:latin typeface="Arial" panose="020B0604020202020204" pitchFamily="34" charset="0"/>
              </a:defRPr>
            </a:lvl6pPr>
            <a:lvl7pPr marL="3500438" defTabSz="1474788" fontAlgn="base">
              <a:spcBef>
                <a:spcPct val="0"/>
              </a:spcBef>
              <a:spcAft>
                <a:spcPct val="0"/>
              </a:spcAft>
              <a:defRPr>
                <a:solidFill>
                  <a:schemeClr val="tx1"/>
                </a:solidFill>
                <a:latin typeface="Arial" panose="020B0604020202020204" pitchFamily="34" charset="0"/>
              </a:defRPr>
            </a:lvl7pPr>
            <a:lvl8pPr marL="3957638" defTabSz="1474788" fontAlgn="base">
              <a:spcBef>
                <a:spcPct val="0"/>
              </a:spcBef>
              <a:spcAft>
                <a:spcPct val="0"/>
              </a:spcAft>
              <a:defRPr>
                <a:solidFill>
                  <a:schemeClr val="tx1"/>
                </a:solidFill>
                <a:latin typeface="Arial" panose="020B0604020202020204" pitchFamily="34" charset="0"/>
              </a:defRPr>
            </a:lvl8pPr>
            <a:lvl9pPr marL="4414838" defTabSz="1474788" fontAlgn="base">
              <a:spcBef>
                <a:spcPct val="0"/>
              </a:spcBef>
              <a:spcAft>
                <a:spcPct val="0"/>
              </a:spcAft>
              <a:defRPr>
                <a:solidFill>
                  <a:schemeClr val="tx1"/>
                </a:solidFill>
                <a:latin typeface="Arial" panose="020B0604020202020204" pitchFamily="34" charset="0"/>
              </a:defRPr>
            </a:lvl9pPr>
          </a:lstStyle>
          <a:p>
            <a:pPr algn="ctr"/>
            <a:r>
              <a:rPr lang="en-GB" sz="3600" dirty="0">
                <a:solidFill>
                  <a:schemeClr val="bg1"/>
                </a:solidFill>
              </a:rPr>
              <a:t>G. </a:t>
            </a:r>
            <a:r>
              <a:rPr lang="en-GB" sz="3600" dirty="0" err="1">
                <a:solidFill>
                  <a:schemeClr val="bg1"/>
                </a:solidFill>
              </a:rPr>
              <a:t>Chazot</a:t>
            </a:r>
            <a:r>
              <a:rPr lang="en-GB" sz="3600" dirty="0">
                <a:solidFill>
                  <a:schemeClr val="bg1"/>
                </a:solidFill>
              </a:rPr>
              <a:t> on behalf of the ESRF operator's </a:t>
            </a:r>
            <a:r>
              <a:rPr lang="en-GB" sz="3600" dirty="0" smtClean="0">
                <a:solidFill>
                  <a:schemeClr val="bg1"/>
                </a:solidFill>
              </a:rPr>
              <a:t>team : </a:t>
            </a:r>
            <a:r>
              <a:rPr lang="en-GB" sz="3600" dirty="0">
                <a:solidFill>
                  <a:schemeClr val="bg1"/>
                </a:solidFill>
              </a:rPr>
              <a:t>G </a:t>
            </a:r>
            <a:r>
              <a:rPr lang="en-GB" sz="3600" dirty="0" err="1">
                <a:solidFill>
                  <a:schemeClr val="bg1"/>
                </a:solidFill>
              </a:rPr>
              <a:t>Garnodon</a:t>
            </a:r>
            <a:r>
              <a:rPr lang="en-GB" sz="3600" dirty="0" smtClean="0">
                <a:solidFill>
                  <a:schemeClr val="bg1"/>
                </a:solidFill>
              </a:rPr>
              <a:t>, P Guerin, P </a:t>
            </a:r>
            <a:r>
              <a:rPr lang="en-GB" sz="3600" dirty="0" err="1" smtClean="0">
                <a:solidFill>
                  <a:schemeClr val="bg1"/>
                </a:solidFill>
              </a:rPr>
              <a:t>Jodar</a:t>
            </a:r>
            <a:r>
              <a:rPr lang="en-GB" sz="3600" dirty="0" smtClean="0">
                <a:solidFill>
                  <a:schemeClr val="bg1"/>
                </a:solidFill>
              </a:rPr>
              <a:t>, R Karakas, M. Rodrigues, S</a:t>
            </a:r>
            <a:r>
              <a:rPr lang="en-GB" sz="3600" dirty="0">
                <a:solidFill>
                  <a:schemeClr val="bg1"/>
                </a:solidFill>
              </a:rPr>
              <a:t>. </a:t>
            </a:r>
            <a:r>
              <a:rPr lang="en-GB" sz="3600" dirty="0" err="1" smtClean="0">
                <a:solidFill>
                  <a:schemeClr val="bg1"/>
                </a:solidFill>
              </a:rPr>
              <a:t>Chiappinelli</a:t>
            </a:r>
            <a:r>
              <a:rPr lang="en-GB" sz="3600" dirty="0" smtClean="0">
                <a:solidFill>
                  <a:schemeClr val="bg1"/>
                </a:solidFill>
              </a:rPr>
              <a:t>, B</a:t>
            </a:r>
            <a:r>
              <a:rPr lang="en-GB" sz="3600" dirty="0">
                <a:solidFill>
                  <a:schemeClr val="bg1"/>
                </a:solidFill>
              </a:rPr>
              <a:t>. </a:t>
            </a:r>
            <a:r>
              <a:rPr lang="en-GB" sz="3600" dirty="0" err="1" smtClean="0">
                <a:solidFill>
                  <a:schemeClr val="bg1"/>
                </a:solidFill>
              </a:rPr>
              <a:t>Vedder</a:t>
            </a:r>
            <a:endParaRPr lang="en-GB" sz="3200" i="1" dirty="0">
              <a:solidFill>
                <a:schemeClr val="bg1"/>
              </a:solidFill>
            </a:endParaRPr>
          </a:p>
        </p:txBody>
      </p:sp>
      <p:sp>
        <p:nvSpPr>
          <p:cNvPr id="9" name="Rectangle 3"/>
          <p:cNvSpPr>
            <a:spLocks noGrp="1" noChangeArrowheads="1"/>
          </p:cNvSpPr>
          <p:nvPr>
            <p:ph type="subTitle" idx="1"/>
          </p:nvPr>
        </p:nvSpPr>
        <p:spPr>
          <a:xfrm>
            <a:off x="238021" y="5579967"/>
            <a:ext cx="12560763" cy="5319121"/>
          </a:xfrm>
          <a:solidFill>
            <a:schemeClr val="bg1">
              <a:lumMod val="85000"/>
            </a:schemeClr>
          </a:solidFill>
        </p:spPr>
        <p:txBody>
          <a:bodyPr lIns="180000" tIns="180000" rIns="180000" bIns="180000">
            <a:noAutofit/>
          </a:bodyPr>
          <a:lstStyle/>
          <a:p>
            <a:pPr algn="l">
              <a:spcBef>
                <a:spcPts val="0"/>
              </a:spcBef>
            </a:pPr>
            <a:r>
              <a:rPr lang="en-US" sz="3200" dirty="0">
                <a:solidFill>
                  <a:srgbClr val="132577"/>
                </a:solidFill>
                <a:latin typeface="Arial" panose="020B0604020202020204" pitchFamily="34" charset="0"/>
                <a:cs typeface="Arial" panose="020B0604020202020204" pitchFamily="34" charset="0"/>
              </a:rPr>
              <a:t>The European Synchrotron Radiation Facility - </a:t>
            </a:r>
            <a:r>
              <a:rPr lang="en-US" sz="3200" dirty="0" smtClean="0">
                <a:solidFill>
                  <a:srgbClr val="132577"/>
                </a:solidFill>
                <a:latin typeface="Arial" panose="020B0604020202020204" pitchFamily="34" charset="0"/>
                <a:cs typeface="Arial" panose="020B0604020202020204" pitchFamily="34" charset="0"/>
              </a:rPr>
              <a:t>Extremely </a:t>
            </a:r>
            <a:r>
              <a:rPr lang="en-US" sz="3200" dirty="0">
                <a:solidFill>
                  <a:srgbClr val="132577"/>
                </a:solidFill>
                <a:latin typeface="Arial" panose="020B0604020202020204" pitchFamily="34" charset="0"/>
                <a:cs typeface="Arial" panose="020B0604020202020204" pitchFamily="34" charset="0"/>
              </a:rPr>
              <a:t>Brilliant Source (ESRF-EBS) is a facility upgrade allowing its scientific users to take advantage of the first high-energy 4th generation storage ring light </a:t>
            </a:r>
            <a:r>
              <a:rPr lang="en-US" sz="3200" dirty="0" smtClean="0">
                <a:solidFill>
                  <a:srgbClr val="132577"/>
                </a:solidFill>
                <a:latin typeface="Arial" panose="020B0604020202020204" pitchFamily="34" charset="0"/>
                <a:cs typeface="Arial" panose="020B0604020202020204" pitchFamily="34" charset="0"/>
              </a:rPr>
              <a:t>source.</a:t>
            </a:r>
            <a:br>
              <a:rPr lang="en-US" sz="3200" dirty="0" smtClean="0">
                <a:solidFill>
                  <a:srgbClr val="132577"/>
                </a:solidFill>
                <a:latin typeface="Arial" panose="020B0604020202020204" pitchFamily="34" charset="0"/>
                <a:cs typeface="Arial" panose="020B0604020202020204" pitchFamily="34" charset="0"/>
              </a:rPr>
            </a:br>
            <a:r>
              <a:rPr lang="en-US" sz="3200" dirty="0" smtClean="0">
                <a:solidFill>
                  <a:srgbClr val="132577"/>
                </a:solidFill>
                <a:latin typeface="Arial" panose="020B0604020202020204" pitchFamily="34" charset="0"/>
                <a:cs typeface="Arial" panose="020B0604020202020204" pitchFamily="34" charset="0"/>
              </a:rPr>
              <a:t>Since years, some developments have been made by the operators to follow up the accelerators components, monitoring on line, or post mortem analysis, the machine parameters, in complement of the dedicated standard application developed by the Accelerator Control Unit. </a:t>
            </a:r>
            <a:br>
              <a:rPr lang="en-US" sz="3200" dirty="0" smtClean="0">
                <a:solidFill>
                  <a:srgbClr val="132577"/>
                </a:solidFill>
                <a:latin typeface="Arial" panose="020B0604020202020204" pitchFamily="34" charset="0"/>
                <a:cs typeface="Arial" panose="020B0604020202020204" pitchFamily="34" charset="0"/>
              </a:rPr>
            </a:br>
            <a:r>
              <a:rPr lang="en-US" sz="3200" dirty="0" smtClean="0">
                <a:solidFill>
                  <a:srgbClr val="132577"/>
                </a:solidFill>
                <a:latin typeface="Arial" panose="020B0604020202020204" pitchFamily="34" charset="0"/>
                <a:cs typeface="Arial" panose="020B0604020202020204" pitchFamily="34" charset="0"/>
              </a:rPr>
              <a:t>Some examples described here were developed in Java, Python or using application builder provide by the Tango community</a:t>
            </a:r>
            <a:endParaRPr lang="en-GB" sz="3200" dirty="0">
              <a:solidFill>
                <a:srgbClr val="132577"/>
              </a:solidFill>
              <a:latin typeface="Arial" panose="020B0604020202020204" pitchFamily="34" charset="0"/>
              <a:cs typeface="Arial" panose="020B0604020202020204" pitchFamily="34" charset="0"/>
            </a:endParaRPr>
          </a:p>
        </p:txBody>
      </p:sp>
      <p:sp>
        <p:nvSpPr>
          <p:cNvPr id="12" name="Text Box 17"/>
          <p:cNvSpPr txBox="1">
            <a:spLocks noChangeArrowheads="1"/>
          </p:cNvSpPr>
          <p:nvPr/>
        </p:nvSpPr>
        <p:spPr bwMode="auto">
          <a:xfrm>
            <a:off x="551912" y="30122932"/>
            <a:ext cx="10553120" cy="3091579"/>
          </a:xfrm>
          <a:prstGeom prst="rect">
            <a:avLst/>
          </a:prstGeom>
          <a:gradFill>
            <a:gsLst>
              <a:gs pos="0">
                <a:schemeClr val="accent1">
                  <a:lumMod val="5000"/>
                  <a:lumOff val="95000"/>
                </a:schemeClr>
              </a:gs>
              <a:gs pos="8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50800" dir="5400000" algn="ctr" rotWithShape="0">
              <a:schemeClr val="bg1"/>
            </a:outerShdw>
          </a:effectLst>
          <a:extLst/>
        </p:spPr>
        <p:txBody>
          <a:bodyPr wrap="square" lIns="144000" tIns="144000" rIns="144000" bIns="144000">
            <a:spAutoFit/>
          </a:bodyPr>
          <a:lstStyle>
            <a:lvl1pPr defTabSz="1474788">
              <a:defRPr>
                <a:solidFill>
                  <a:schemeClr val="tx1"/>
                </a:solidFill>
                <a:latin typeface="Arial" panose="020B0604020202020204" pitchFamily="34" charset="0"/>
              </a:defRPr>
            </a:lvl1pPr>
            <a:lvl2pPr marL="646113" defTabSz="1474788">
              <a:defRPr>
                <a:solidFill>
                  <a:schemeClr val="tx1"/>
                </a:solidFill>
                <a:latin typeface="Arial" panose="020B0604020202020204" pitchFamily="34" charset="0"/>
              </a:defRPr>
            </a:lvl2pPr>
            <a:lvl3pPr marL="1293813" defTabSz="1474788">
              <a:defRPr>
                <a:solidFill>
                  <a:schemeClr val="tx1"/>
                </a:solidFill>
                <a:latin typeface="Arial" panose="020B0604020202020204" pitchFamily="34" charset="0"/>
              </a:defRPr>
            </a:lvl3pPr>
            <a:lvl4pPr marL="1939925" defTabSz="1474788">
              <a:defRPr>
                <a:solidFill>
                  <a:schemeClr val="tx1"/>
                </a:solidFill>
                <a:latin typeface="Arial" panose="020B0604020202020204" pitchFamily="34" charset="0"/>
              </a:defRPr>
            </a:lvl4pPr>
            <a:lvl5pPr marL="2586038" defTabSz="1474788">
              <a:defRPr>
                <a:solidFill>
                  <a:schemeClr val="tx1"/>
                </a:solidFill>
                <a:latin typeface="Arial" panose="020B0604020202020204" pitchFamily="34" charset="0"/>
              </a:defRPr>
            </a:lvl5pPr>
            <a:lvl6pPr marL="3043238" defTabSz="1474788" fontAlgn="base">
              <a:spcBef>
                <a:spcPct val="0"/>
              </a:spcBef>
              <a:spcAft>
                <a:spcPct val="0"/>
              </a:spcAft>
              <a:defRPr>
                <a:solidFill>
                  <a:schemeClr val="tx1"/>
                </a:solidFill>
                <a:latin typeface="Arial" panose="020B0604020202020204" pitchFamily="34" charset="0"/>
              </a:defRPr>
            </a:lvl6pPr>
            <a:lvl7pPr marL="3500438" defTabSz="1474788" fontAlgn="base">
              <a:spcBef>
                <a:spcPct val="0"/>
              </a:spcBef>
              <a:spcAft>
                <a:spcPct val="0"/>
              </a:spcAft>
              <a:defRPr>
                <a:solidFill>
                  <a:schemeClr val="tx1"/>
                </a:solidFill>
                <a:latin typeface="Arial" panose="020B0604020202020204" pitchFamily="34" charset="0"/>
              </a:defRPr>
            </a:lvl7pPr>
            <a:lvl8pPr marL="3957638" defTabSz="1474788" fontAlgn="base">
              <a:spcBef>
                <a:spcPct val="0"/>
              </a:spcBef>
              <a:spcAft>
                <a:spcPct val="0"/>
              </a:spcAft>
              <a:defRPr>
                <a:solidFill>
                  <a:schemeClr val="tx1"/>
                </a:solidFill>
                <a:latin typeface="Arial" panose="020B0604020202020204" pitchFamily="34" charset="0"/>
              </a:defRPr>
            </a:lvl8pPr>
            <a:lvl9pPr marL="4414838" defTabSz="1474788" fontAlgn="base">
              <a:spcBef>
                <a:spcPct val="0"/>
              </a:spcBef>
              <a:spcAft>
                <a:spcPct val="0"/>
              </a:spcAft>
              <a:defRPr>
                <a:solidFill>
                  <a:schemeClr val="tx1"/>
                </a:solidFill>
                <a:latin typeface="Arial" panose="020B0604020202020204" pitchFamily="34" charset="0"/>
              </a:defRPr>
            </a:lvl9pPr>
          </a:lstStyle>
          <a:p>
            <a:pPr defTabSz="890588">
              <a:spcBef>
                <a:spcPct val="50000"/>
              </a:spcBef>
              <a:tabLst>
                <a:tab pos="528638" algn="l"/>
              </a:tabLst>
            </a:pPr>
            <a:r>
              <a:rPr lang="en-US" sz="2800" dirty="0" smtClean="0">
                <a:solidFill>
                  <a:srgbClr val="132577"/>
                </a:solidFill>
                <a:cs typeface="Arial" panose="020B0604020202020204" pitchFamily="34" charset="0"/>
              </a:rPr>
              <a:t>Python code in the J5 server space is used to add logics between tables in particular on log entry (add, modify, delete) in the </a:t>
            </a:r>
            <a:r>
              <a:rPr lang="en-US" sz="2800" dirty="0" err="1" smtClean="0">
                <a:solidFill>
                  <a:srgbClr val="132577"/>
                </a:solidFill>
                <a:cs typeface="Arial" panose="020B0604020202020204" pitchFamily="34" charset="0"/>
              </a:rPr>
              <a:t>ctrm</a:t>
            </a:r>
            <a:r>
              <a:rPr lang="en-US" sz="2800" dirty="0" smtClean="0">
                <a:solidFill>
                  <a:srgbClr val="132577"/>
                </a:solidFill>
                <a:cs typeface="Arial" panose="020B0604020202020204" pitchFamily="34" charset="0"/>
              </a:rPr>
              <a:t>-logbook (the main logbook shared between operators, technician, </a:t>
            </a:r>
            <a:r>
              <a:rPr lang="en-US" sz="2800" dirty="0" err="1" smtClean="0">
                <a:solidFill>
                  <a:srgbClr val="132577"/>
                </a:solidFill>
                <a:cs typeface="Arial" panose="020B0604020202020204" pitchFamily="34" charset="0"/>
              </a:rPr>
              <a:t>ingenieur</a:t>
            </a:r>
            <a:r>
              <a:rPr lang="en-US" sz="2800" dirty="0" smtClean="0">
                <a:solidFill>
                  <a:srgbClr val="132577"/>
                </a:solidFill>
                <a:cs typeface="Arial" panose="020B0604020202020204" pitchFamily="34" charset="0"/>
              </a:rPr>
              <a:t>, scientist)</a:t>
            </a:r>
          </a:p>
          <a:p>
            <a:pPr defTabSz="890588">
              <a:spcBef>
                <a:spcPct val="50000"/>
              </a:spcBef>
              <a:tabLst>
                <a:tab pos="528638" algn="l"/>
              </a:tabLst>
            </a:pPr>
            <a:r>
              <a:rPr lang="en-US" sz="2800" dirty="0" smtClean="0">
                <a:solidFill>
                  <a:srgbClr val="132577"/>
                </a:solidFill>
                <a:cs typeface="Arial" panose="020B0604020202020204" pitchFamily="34" charset="0"/>
              </a:rPr>
              <a:t>Implementation of </a:t>
            </a:r>
            <a:r>
              <a:rPr lang="en-US" sz="2800" dirty="0" err="1" smtClean="0">
                <a:solidFill>
                  <a:srgbClr val="132577"/>
                </a:solidFill>
                <a:cs typeface="Arial" panose="020B0604020202020204" pitchFamily="34" charset="0"/>
              </a:rPr>
              <a:t>PyTango</a:t>
            </a:r>
            <a:r>
              <a:rPr lang="en-US" sz="2800" dirty="0">
                <a:solidFill>
                  <a:srgbClr val="132577"/>
                </a:solidFill>
                <a:cs typeface="Arial" panose="020B0604020202020204" pitchFamily="34" charset="0"/>
              </a:rPr>
              <a:t> </a:t>
            </a:r>
            <a:r>
              <a:rPr lang="en-US" sz="2800" dirty="0" smtClean="0">
                <a:solidFill>
                  <a:srgbClr val="132577"/>
                </a:solidFill>
                <a:cs typeface="Arial" panose="020B0604020202020204" pitchFamily="34" charset="0"/>
              </a:rPr>
              <a:t>in this system, allow logbook entry that record devices values (current, voltage, pressure…)</a:t>
            </a:r>
            <a:endParaRPr lang="en-GB" sz="2800" dirty="0" smtClean="0">
              <a:solidFill>
                <a:srgbClr val="132577"/>
              </a:solidFill>
              <a:cs typeface="Arial" panose="020B0604020202020204" pitchFamily="34" charset="0"/>
            </a:endParaRPr>
          </a:p>
        </p:txBody>
      </p:sp>
      <p:sp>
        <p:nvSpPr>
          <p:cNvPr id="13" name="Text Box 24"/>
          <p:cNvSpPr txBox="1">
            <a:spLocks noChangeArrowheads="1"/>
          </p:cNvSpPr>
          <p:nvPr/>
        </p:nvSpPr>
        <p:spPr bwMode="auto">
          <a:xfrm>
            <a:off x="813376" y="40591926"/>
            <a:ext cx="29156678" cy="111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9314" tIns="64657" rIns="129314" bIns="64657">
            <a:spAutoFit/>
          </a:bodyPr>
          <a:lstStyle>
            <a:lvl1pPr defTabSz="1474788">
              <a:defRPr>
                <a:solidFill>
                  <a:schemeClr val="tx1"/>
                </a:solidFill>
                <a:latin typeface="Arial" panose="020B0604020202020204" pitchFamily="34" charset="0"/>
              </a:defRPr>
            </a:lvl1pPr>
            <a:lvl2pPr marL="646113" defTabSz="1474788">
              <a:defRPr>
                <a:solidFill>
                  <a:schemeClr val="tx1"/>
                </a:solidFill>
                <a:latin typeface="Arial" panose="020B0604020202020204" pitchFamily="34" charset="0"/>
              </a:defRPr>
            </a:lvl2pPr>
            <a:lvl3pPr marL="1293813" defTabSz="1474788">
              <a:defRPr>
                <a:solidFill>
                  <a:schemeClr val="tx1"/>
                </a:solidFill>
                <a:latin typeface="Arial" panose="020B0604020202020204" pitchFamily="34" charset="0"/>
              </a:defRPr>
            </a:lvl3pPr>
            <a:lvl4pPr marL="1939925" defTabSz="1474788">
              <a:defRPr>
                <a:solidFill>
                  <a:schemeClr val="tx1"/>
                </a:solidFill>
                <a:latin typeface="Arial" panose="020B0604020202020204" pitchFamily="34" charset="0"/>
              </a:defRPr>
            </a:lvl4pPr>
            <a:lvl5pPr marL="2586038" defTabSz="1474788">
              <a:defRPr>
                <a:solidFill>
                  <a:schemeClr val="tx1"/>
                </a:solidFill>
                <a:latin typeface="Arial" panose="020B0604020202020204" pitchFamily="34" charset="0"/>
              </a:defRPr>
            </a:lvl5pPr>
            <a:lvl6pPr marL="3043238" defTabSz="1474788" fontAlgn="base">
              <a:spcBef>
                <a:spcPct val="0"/>
              </a:spcBef>
              <a:spcAft>
                <a:spcPct val="0"/>
              </a:spcAft>
              <a:defRPr>
                <a:solidFill>
                  <a:schemeClr val="tx1"/>
                </a:solidFill>
                <a:latin typeface="Arial" panose="020B0604020202020204" pitchFamily="34" charset="0"/>
              </a:defRPr>
            </a:lvl6pPr>
            <a:lvl7pPr marL="3500438" defTabSz="1474788" fontAlgn="base">
              <a:spcBef>
                <a:spcPct val="0"/>
              </a:spcBef>
              <a:spcAft>
                <a:spcPct val="0"/>
              </a:spcAft>
              <a:defRPr>
                <a:solidFill>
                  <a:schemeClr val="tx1"/>
                </a:solidFill>
                <a:latin typeface="Arial" panose="020B0604020202020204" pitchFamily="34" charset="0"/>
              </a:defRPr>
            </a:lvl7pPr>
            <a:lvl8pPr marL="3957638" defTabSz="1474788" fontAlgn="base">
              <a:spcBef>
                <a:spcPct val="0"/>
              </a:spcBef>
              <a:spcAft>
                <a:spcPct val="0"/>
              </a:spcAft>
              <a:defRPr>
                <a:solidFill>
                  <a:schemeClr val="tx1"/>
                </a:solidFill>
                <a:latin typeface="Arial" panose="020B0604020202020204" pitchFamily="34" charset="0"/>
              </a:defRPr>
            </a:lvl8pPr>
            <a:lvl9pPr marL="4414838" defTabSz="1474788" fontAlgn="base">
              <a:spcBef>
                <a:spcPct val="0"/>
              </a:spcBef>
              <a:spcAft>
                <a:spcPct val="0"/>
              </a:spcAft>
              <a:defRPr>
                <a:solidFill>
                  <a:schemeClr val="tx1"/>
                </a:solidFill>
                <a:latin typeface="Arial" panose="020B0604020202020204" pitchFamily="34" charset="0"/>
              </a:defRPr>
            </a:lvl9pPr>
          </a:lstStyle>
          <a:p>
            <a:r>
              <a:rPr lang="en-US" sz="3200" dirty="0">
                <a:solidFill>
                  <a:srgbClr val="132577"/>
                </a:solidFill>
              </a:rPr>
              <a:t>13th Workshop on Accelerator </a:t>
            </a:r>
            <a:r>
              <a:rPr lang="en-US" sz="3200" dirty="0" smtClean="0">
                <a:solidFill>
                  <a:srgbClr val="132577"/>
                </a:solidFill>
              </a:rPr>
              <a:t>Operations, Tsukuba, Japan, 10th </a:t>
            </a:r>
            <a:r>
              <a:rPr lang="en-US" sz="3200" dirty="0">
                <a:solidFill>
                  <a:srgbClr val="132577"/>
                </a:solidFill>
              </a:rPr>
              <a:t>- 15th September 2023</a:t>
            </a:r>
            <a:r>
              <a:rPr lang="en-GB" sz="3200" dirty="0" smtClean="0">
                <a:solidFill>
                  <a:srgbClr val="132577"/>
                </a:solidFill>
              </a:rPr>
              <a:t/>
            </a:r>
            <a:br>
              <a:rPr lang="en-GB" sz="3200" dirty="0" smtClean="0">
                <a:solidFill>
                  <a:srgbClr val="132577"/>
                </a:solidFill>
              </a:rPr>
            </a:br>
            <a:r>
              <a:rPr lang="en-GB" sz="3200" b="1" dirty="0" smtClean="0">
                <a:solidFill>
                  <a:srgbClr val="132577"/>
                </a:solidFill>
              </a:rPr>
              <a:t>ESRF</a:t>
            </a:r>
            <a:r>
              <a:rPr lang="en-GB" sz="3200" dirty="0" smtClean="0">
                <a:solidFill>
                  <a:srgbClr val="132577"/>
                </a:solidFill>
              </a:rPr>
              <a:t> – The European Synchrotron – 71 Avenue des Martyrs, Grenoble, FRANCE - Tel +33 (0)4 76 88 20 00</a:t>
            </a:r>
            <a:endParaRPr lang="en-GB" sz="3200" dirty="0">
              <a:solidFill>
                <a:srgbClr val="132577"/>
              </a:solidFill>
            </a:endParaRPr>
          </a:p>
        </p:txBody>
      </p:sp>
      <p:cxnSp>
        <p:nvCxnSpPr>
          <p:cNvPr id="15" name="Straight Connector 14"/>
          <p:cNvCxnSpPr/>
          <p:nvPr/>
        </p:nvCxnSpPr>
        <p:spPr>
          <a:xfrm>
            <a:off x="869089" y="40222479"/>
            <a:ext cx="29163240" cy="72008"/>
          </a:xfrm>
          <a:prstGeom prst="line">
            <a:avLst/>
          </a:prstGeom>
          <a:ln>
            <a:solidFill>
              <a:srgbClr val="132577"/>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846" y="-27231"/>
            <a:ext cx="5327335" cy="5158848"/>
          </a:xfrm>
          <a:prstGeom prst="rect">
            <a:avLst/>
          </a:prstGeom>
        </p:spPr>
      </p:pic>
      <p:grpSp>
        <p:nvGrpSpPr>
          <p:cNvPr id="4" name="Group 3"/>
          <p:cNvGrpSpPr/>
          <p:nvPr/>
        </p:nvGrpSpPr>
        <p:grpSpPr>
          <a:xfrm>
            <a:off x="19664428" y="5598071"/>
            <a:ext cx="6380437" cy="1112487"/>
            <a:chOff x="23094315" y="5394486"/>
            <a:chExt cx="5493556" cy="804536"/>
          </a:xfrm>
        </p:grpSpPr>
        <p:grpSp>
          <p:nvGrpSpPr>
            <p:cNvPr id="56" name="Group 55"/>
            <p:cNvGrpSpPr/>
            <p:nvPr/>
          </p:nvGrpSpPr>
          <p:grpSpPr>
            <a:xfrm>
              <a:off x="23094315" y="5394486"/>
              <a:ext cx="5493556" cy="339432"/>
              <a:chOff x="755576" y="800708"/>
              <a:chExt cx="6228692" cy="314326"/>
            </a:xfrm>
            <a:solidFill>
              <a:schemeClr val="bg1"/>
            </a:solidFill>
          </p:grpSpPr>
          <p:pic>
            <p:nvPicPr>
              <p:cNvPr id="57" name="Picture 2" descr="flag of Belgium"/>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55576" y="800708"/>
                <a:ext cx="457200" cy="314326"/>
              </a:xfrm>
              <a:prstGeom prst="rect">
                <a:avLst/>
              </a:prstGeom>
              <a:grpFill/>
            </p:spPr>
          </p:pic>
          <p:pic>
            <p:nvPicPr>
              <p:cNvPr id="58" name="Picture 4" descr="flag of Denmark"/>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236534" y="800708"/>
                <a:ext cx="457200" cy="314326"/>
              </a:xfrm>
              <a:prstGeom prst="rect">
                <a:avLst/>
              </a:prstGeom>
              <a:grpFill/>
            </p:spPr>
          </p:pic>
          <p:pic>
            <p:nvPicPr>
              <p:cNvPr id="59" name="Picture 6" descr="flag of Finland"/>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717492" y="800708"/>
                <a:ext cx="457200" cy="314326"/>
              </a:xfrm>
              <a:prstGeom prst="rect">
                <a:avLst/>
              </a:prstGeom>
              <a:grpFill/>
            </p:spPr>
          </p:pic>
          <p:pic>
            <p:nvPicPr>
              <p:cNvPr id="60" name="Picture 8" descr="flag of France"/>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2198450" y="800708"/>
                <a:ext cx="457200" cy="314326"/>
              </a:xfrm>
              <a:prstGeom prst="rect">
                <a:avLst/>
              </a:prstGeom>
              <a:grpFill/>
            </p:spPr>
          </p:pic>
          <p:pic>
            <p:nvPicPr>
              <p:cNvPr id="61" name="Picture 10" descr="flag of Germany"/>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2679408" y="800708"/>
                <a:ext cx="457200" cy="314326"/>
              </a:xfrm>
              <a:prstGeom prst="rect">
                <a:avLst/>
              </a:prstGeom>
              <a:grpFill/>
            </p:spPr>
          </p:pic>
          <p:pic>
            <p:nvPicPr>
              <p:cNvPr id="62" name="Picture 12" descr="flag of Italy"/>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3160366" y="800708"/>
                <a:ext cx="457200" cy="314326"/>
              </a:xfrm>
              <a:prstGeom prst="rect">
                <a:avLst/>
              </a:prstGeom>
              <a:grpFill/>
            </p:spPr>
          </p:pic>
          <p:pic>
            <p:nvPicPr>
              <p:cNvPr id="63" name="Picture 14" descr="flag of Netherlands"/>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3641324" y="800708"/>
                <a:ext cx="457200" cy="314326"/>
              </a:xfrm>
              <a:prstGeom prst="rect">
                <a:avLst/>
              </a:prstGeom>
              <a:grpFill/>
            </p:spPr>
          </p:pic>
          <p:pic>
            <p:nvPicPr>
              <p:cNvPr id="64" name="Picture 63" descr="flag of Norway"/>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4122282" y="800708"/>
                <a:ext cx="457200" cy="314326"/>
              </a:xfrm>
              <a:prstGeom prst="rect">
                <a:avLst/>
              </a:prstGeom>
              <a:grpFill/>
            </p:spPr>
          </p:pic>
          <p:pic>
            <p:nvPicPr>
              <p:cNvPr id="65" name="Picture 18" descr="flag of Russia"/>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4603240" y="800708"/>
                <a:ext cx="457200" cy="314326"/>
              </a:xfrm>
              <a:prstGeom prst="rect">
                <a:avLst/>
              </a:prstGeom>
              <a:grpFill/>
              <a:ln>
                <a:noFill/>
              </a:ln>
            </p:spPr>
          </p:pic>
          <p:pic>
            <p:nvPicPr>
              <p:cNvPr id="66" name="Picture 65" descr="flag of Spain"/>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5084198" y="800708"/>
                <a:ext cx="457200" cy="314326"/>
              </a:xfrm>
              <a:prstGeom prst="rect">
                <a:avLst/>
              </a:prstGeom>
              <a:grpFill/>
            </p:spPr>
          </p:pic>
          <p:pic>
            <p:nvPicPr>
              <p:cNvPr id="67" name="Picture 22" descr="flag of Sweden"/>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5565156" y="800708"/>
                <a:ext cx="457200" cy="314326"/>
              </a:xfrm>
              <a:prstGeom prst="rect">
                <a:avLst/>
              </a:prstGeom>
              <a:grpFill/>
            </p:spPr>
          </p:pic>
          <p:pic>
            <p:nvPicPr>
              <p:cNvPr id="68" name="Picture 33" descr="flag of Switzerland"/>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6046114" y="800708"/>
                <a:ext cx="457200" cy="314326"/>
              </a:xfrm>
              <a:prstGeom prst="rect">
                <a:avLst/>
              </a:prstGeom>
              <a:grpFill/>
            </p:spPr>
          </p:pic>
          <p:pic>
            <p:nvPicPr>
              <p:cNvPr id="69" name="Picture 26" descr="flag of United Kingdom"/>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6527068" y="800708"/>
                <a:ext cx="457200" cy="314326"/>
              </a:xfrm>
              <a:prstGeom prst="rect">
                <a:avLst/>
              </a:prstGeom>
              <a:grpFill/>
            </p:spPr>
          </p:pic>
        </p:grpSp>
        <p:grpSp>
          <p:nvGrpSpPr>
            <p:cNvPr id="70" name="Group 41"/>
            <p:cNvGrpSpPr/>
            <p:nvPr/>
          </p:nvGrpSpPr>
          <p:grpSpPr>
            <a:xfrm>
              <a:off x="23313871" y="5869234"/>
              <a:ext cx="3981382" cy="329788"/>
              <a:chOff x="4150804" y="620688"/>
              <a:chExt cx="3794720" cy="314326"/>
            </a:xfrm>
          </p:grpSpPr>
          <p:pic>
            <p:nvPicPr>
              <p:cNvPr id="71" name="Picture 2" descr="flag of Austria"/>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4150804" y="620688"/>
                <a:ext cx="457200" cy="314326"/>
              </a:xfrm>
              <a:prstGeom prst="rect">
                <a:avLst/>
              </a:prstGeom>
              <a:noFill/>
            </p:spPr>
          </p:pic>
          <p:pic>
            <p:nvPicPr>
              <p:cNvPr id="72" name="Picture 4" descr="flag of Czech Republic"/>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4627593" y="620688"/>
                <a:ext cx="457200" cy="314326"/>
              </a:xfrm>
              <a:prstGeom prst="rect">
                <a:avLst/>
              </a:prstGeom>
              <a:noFill/>
            </p:spPr>
          </p:pic>
          <p:pic>
            <p:nvPicPr>
              <p:cNvPr id="73" name="Picture 6" descr="flag of Hungary"/>
              <p:cNvPicPr>
                <a:picLocks noChangeAspect="1" noChangeArrowheads="1"/>
              </p:cNvPicPr>
              <p:nvPr/>
            </p:nvPicPr>
            <p:blipFill>
              <a:blip r:embed="rId22" cstate="print">
                <a:extLst>
                  <a:ext uri="{28A0092B-C50C-407E-A947-70E740481C1C}">
                    <a14:useLocalDpi xmlns:a14="http://schemas.microsoft.com/office/drawing/2010/main"/>
                  </a:ext>
                </a:extLst>
              </a:blip>
              <a:srcRect/>
              <a:stretch>
                <a:fillRect/>
              </a:stretch>
            </p:blipFill>
            <p:spPr bwMode="auto">
              <a:xfrm>
                <a:off x="5104382" y="620688"/>
                <a:ext cx="457200" cy="314326"/>
              </a:xfrm>
              <a:prstGeom prst="rect">
                <a:avLst/>
              </a:prstGeom>
              <a:noFill/>
            </p:spPr>
          </p:pic>
          <p:pic>
            <p:nvPicPr>
              <p:cNvPr id="74" name="Picture 8" descr="flag of Israel"/>
              <p:cNvPicPr>
                <a:picLocks noChangeAspect="1" noChangeArrowheads="1"/>
              </p:cNvPicPr>
              <p:nvPr/>
            </p:nvPicPr>
            <p:blipFill>
              <a:blip r:embed="rId23" cstate="print">
                <a:extLst>
                  <a:ext uri="{28A0092B-C50C-407E-A947-70E740481C1C}">
                    <a14:useLocalDpi xmlns:a14="http://schemas.microsoft.com/office/drawing/2010/main"/>
                  </a:ext>
                </a:extLst>
              </a:blip>
              <a:srcRect/>
              <a:stretch>
                <a:fillRect/>
              </a:stretch>
            </p:blipFill>
            <p:spPr bwMode="auto">
              <a:xfrm>
                <a:off x="5581171" y="620688"/>
                <a:ext cx="457200" cy="314326"/>
              </a:xfrm>
              <a:prstGeom prst="rect">
                <a:avLst/>
              </a:prstGeom>
              <a:noFill/>
            </p:spPr>
          </p:pic>
          <p:pic>
            <p:nvPicPr>
              <p:cNvPr id="75" name="Picture 10" descr="flag of Poland"/>
              <p:cNvPicPr>
                <a:picLocks noChangeAspect="1" noChangeArrowheads="1"/>
              </p:cNvPicPr>
              <p:nvPr/>
            </p:nvPicPr>
            <p:blipFill>
              <a:blip r:embed="rId24" cstate="print">
                <a:extLst>
                  <a:ext uri="{28A0092B-C50C-407E-A947-70E740481C1C}">
                    <a14:useLocalDpi xmlns:a14="http://schemas.microsoft.com/office/drawing/2010/main"/>
                  </a:ext>
                </a:extLst>
              </a:blip>
              <a:srcRect/>
              <a:stretch>
                <a:fillRect/>
              </a:stretch>
            </p:blipFill>
            <p:spPr bwMode="auto">
              <a:xfrm>
                <a:off x="6057960" y="620688"/>
                <a:ext cx="457200" cy="314326"/>
              </a:xfrm>
              <a:prstGeom prst="rect">
                <a:avLst/>
              </a:prstGeom>
              <a:noFill/>
            </p:spPr>
          </p:pic>
          <p:pic>
            <p:nvPicPr>
              <p:cNvPr id="76" name="Picture 12" descr="flag of Portugal"/>
              <p:cNvPicPr>
                <a:picLocks noChangeAspect="1" noChangeArrowheads="1"/>
              </p:cNvPicPr>
              <p:nvPr/>
            </p:nvPicPr>
            <p:blipFill>
              <a:blip r:embed="rId25" cstate="print">
                <a:extLst>
                  <a:ext uri="{28A0092B-C50C-407E-A947-70E740481C1C}">
                    <a14:useLocalDpi xmlns:a14="http://schemas.microsoft.com/office/drawing/2010/main"/>
                  </a:ext>
                </a:extLst>
              </a:blip>
              <a:srcRect/>
              <a:stretch>
                <a:fillRect/>
              </a:stretch>
            </p:blipFill>
            <p:spPr bwMode="auto">
              <a:xfrm>
                <a:off x="6534749" y="620688"/>
                <a:ext cx="457200" cy="314326"/>
              </a:xfrm>
              <a:prstGeom prst="rect">
                <a:avLst/>
              </a:prstGeom>
              <a:noFill/>
            </p:spPr>
          </p:pic>
          <p:pic>
            <p:nvPicPr>
              <p:cNvPr id="77" name="Picture 14" descr="flag of Slovakia"/>
              <p:cNvPicPr>
                <a:picLocks noChangeAspect="1" noChangeArrowheads="1"/>
              </p:cNvPicPr>
              <p:nvPr/>
            </p:nvPicPr>
            <p:blipFill>
              <a:blip r:embed="rId26" cstate="print">
                <a:extLst>
                  <a:ext uri="{28A0092B-C50C-407E-A947-70E740481C1C}">
                    <a14:useLocalDpi xmlns:a14="http://schemas.microsoft.com/office/drawing/2010/main"/>
                  </a:ext>
                </a:extLst>
              </a:blip>
              <a:srcRect/>
              <a:stretch>
                <a:fillRect/>
              </a:stretch>
            </p:blipFill>
            <p:spPr bwMode="auto">
              <a:xfrm>
                <a:off x="7011538" y="620688"/>
                <a:ext cx="457200" cy="314326"/>
              </a:xfrm>
              <a:prstGeom prst="rect">
                <a:avLst/>
              </a:prstGeom>
              <a:noFill/>
            </p:spPr>
          </p:pic>
          <p:pic>
            <p:nvPicPr>
              <p:cNvPr id="78" name="Picture 16" descr="flag of South Africa"/>
              <p:cNvPicPr>
                <a:picLocks noChangeAspect="1" noChangeArrowheads="1"/>
              </p:cNvPicPr>
              <p:nvPr/>
            </p:nvPicPr>
            <p:blipFill>
              <a:blip r:embed="rId27" cstate="print">
                <a:extLst>
                  <a:ext uri="{28A0092B-C50C-407E-A947-70E740481C1C}">
                    <a14:useLocalDpi xmlns:a14="http://schemas.microsoft.com/office/drawing/2010/main"/>
                  </a:ext>
                </a:extLst>
              </a:blip>
              <a:srcRect/>
              <a:stretch>
                <a:fillRect/>
              </a:stretch>
            </p:blipFill>
            <p:spPr bwMode="auto">
              <a:xfrm>
                <a:off x="7488324" y="620688"/>
                <a:ext cx="457200" cy="314326"/>
              </a:xfrm>
              <a:prstGeom prst="rect">
                <a:avLst/>
              </a:prstGeom>
              <a:noFill/>
            </p:spPr>
          </p:pic>
        </p:grpSp>
        <p:pic>
          <p:nvPicPr>
            <p:cNvPr id="79" name="Picture 78"/>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a:off x="27537867" y="5862096"/>
              <a:ext cx="501990" cy="332443"/>
            </a:xfrm>
            <a:prstGeom prst="rect">
              <a:avLst/>
            </a:prstGeom>
          </p:spPr>
        </p:pic>
      </p:grpSp>
      <p:sp>
        <p:nvSpPr>
          <p:cNvPr id="31" name="Rectangle 30"/>
          <p:cNvSpPr/>
          <p:nvPr/>
        </p:nvSpPr>
        <p:spPr>
          <a:xfrm>
            <a:off x="13124795" y="5329536"/>
            <a:ext cx="8493715" cy="2151441"/>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800" b="1" dirty="0">
                <a:solidFill>
                  <a:srgbClr val="132577"/>
                </a:solidFill>
              </a:rPr>
              <a:t>22 partner nations</a:t>
            </a:r>
          </a:p>
          <a:p>
            <a:r>
              <a:rPr lang="en-US" altLang="en-US" sz="2800" b="1" dirty="0">
                <a:solidFill>
                  <a:schemeClr val="tx1">
                    <a:lumMod val="65000"/>
                    <a:lumOff val="35000"/>
                  </a:schemeClr>
                </a:solidFill>
              </a:rPr>
              <a:t>Annual budget: </a:t>
            </a:r>
            <a:r>
              <a:rPr lang="en-US" altLang="en-US" sz="2800" b="1" dirty="0">
                <a:solidFill>
                  <a:srgbClr val="132577"/>
                </a:solidFill>
              </a:rPr>
              <a:t>100 million euros</a:t>
            </a:r>
          </a:p>
          <a:p>
            <a:r>
              <a:rPr lang="en-US" altLang="en-US" sz="2800" b="1" dirty="0">
                <a:solidFill>
                  <a:schemeClr val="tx1">
                    <a:lumMod val="65000"/>
                    <a:lumOff val="35000"/>
                  </a:schemeClr>
                </a:solidFill>
              </a:rPr>
              <a:t>Staff: </a:t>
            </a:r>
            <a:r>
              <a:rPr lang="en-US" altLang="en-US" sz="2800" b="1" dirty="0">
                <a:solidFill>
                  <a:srgbClr val="132577"/>
                </a:solidFill>
              </a:rPr>
              <a:t>630 people, 40 different nationalities</a:t>
            </a:r>
          </a:p>
          <a:p>
            <a:r>
              <a:rPr lang="en-US" altLang="en-US" sz="2800" b="1" dirty="0">
                <a:solidFill>
                  <a:schemeClr val="tx1">
                    <a:lumMod val="65000"/>
                    <a:lumOff val="35000"/>
                  </a:schemeClr>
                </a:solidFill>
              </a:rPr>
              <a:t>Legal status: </a:t>
            </a:r>
            <a:r>
              <a:rPr lang="en-GB" altLang="en-US" sz="2800" b="1" dirty="0">
                <a:solidFill>
                  <a:srgbClr val="132577"/>
                </a:solidFill>
              </a:rPr>
              <a:t>Private civil company subject to French law</a:t>
            </a:r>
          </a:p>
        </p:txBody>
      </p:sp>
      <p:graphicFrame>
        <p:nvGraphicFramePr>
          <p:cNvPr id="21" name="Table 20"/>
          <p:cNvGraphicFramePr>
            <a:graphicFrameLocks noGrp="1"/>
          </p:cNvGraphicFramePr>
          <p:nvPr>
            <p:extLst>
              <p:ext uri="{D42A27DB-BD31-4B8C-83A1-F6EECF244321}">
                <p14:modId xmlns:p14="http://schemas.microsoft.com/office/powerpoint/2010/main" val="2068515829"/>
              </p:ext>
            </p:extLst>
          </p:nvPr>
        </p:nvGraphicFramePr>
        <p:xfrm>
          <a:off x="13028712" y="7269989"/>
          <a:ext cx="8577838" cy="3901440"/>
        </p:xfrm>
        <a:graphic>
          <a:graphicData uri="http://schemas.openxmlformats.org/drawingml/2006/table">
            <a:tbl>
              <a:tblPr>
                <a:tableStyleId>{5C22544A-7EE6-4342-B048-85BDC9FD1C3A}</a:tableStyleId>
              </a:tblPr>
              <a:tblGrid>
                <a:gridCol w="2836908">
                  <a:extLst>
                    <a:ext uri="{9D8B030D-6E8A-4147-A177-3AD203B41FA5}">
                      <a16:colId xmlns:a16="http://schemas.microsoft.com/office/drawing/2014/main" val="2171283577"/>
                    </a:ext>
                  </a:extLst>
                </a:gridCol>
                <a:gridCol w="1505204">
                  <a:extLst>
                    <a:ext uri="{9D8B030D-6E8A-4147-A177-3AD203B41FA5}">
                      <a16:colId xmlns:a16="http://schemas.microsoft.com/office/drawing/2014/main" val="2825413704"/>
                    </a:ext>
                  </a:extLst>
                </a:gridCol>
                <a:gridCol w="1924310">
                  <a:extLst>
                    <a:ext uri="{9D8B030D-6E8A-4147-A177-3AD203B41FA5}">
                      <a16:colId xmlns:a16="http://schemas.microsoft.com/office/drawing/2014/main" val="362367899"/>
                    </a:ext>
                  </a:extLst>
                </a:gridCol>
                <a:gridCol w="2311416">
                  <a:extLst>
                    <a:ext uri="{9D8B030D-6E8A-4147-A177-3AD203B41FA5}">
                      <a16:colId xmlns:a16="http://schemas.microsoft.com/office/drawing/2014/main" val="2011420523"/>
                    </a:ext>
                  </a:extLst>
                </a:gridCol>
              </a:tblGrid>
              <a:tr h="450268">
                <a:tc>
                  <a:txBody>
                    <a:bodyPr/>
                    <a:lstStyle/>
                    <a:p>
                      <a:pPr algn="l">
                        <a:spcBef>
                          <a:spcPts val="100"/>
                        </a:spcBef>
                        <a:spcAft>
                          <a:spcPts val="100"/>
                        </a:spcAft>
                      </a:pPr>
                      <a:r>
                        <a:rPr lang="en-GB" sz="3200" kern="800">
                          <a:effectLst/>
                        </a:rPr>
                        <a:t> </a:t>
                      </a:r>
                      <a:endParaRPr lang="en-GB" sz="3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100"/>
                        </a:spcBef>
                        <a:spcAft>
                          <a:spcPts val="100"/>
                        </a:spcAft>
                      </a:pPr>
                      <a:r>
                        <a:rPr lang="en-GB" sz="3200" kern="800" dirty="0">
                          <a:effectLst/>
                        </a:rPr>
                        <a:t>Units</a:t>
                      </a:r>
                      <a:endParaRPr lang="en-GB"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100"/>
                        </a:spcBef>
                        <a:spcAft>
                          <a:spcPts val="100"/>
                        </a:spcAft>
                      </a:pPr>
                      <a:r>
                        <a:rPr lang="en-GB" sz="3200" kern="800" dirty="0">
                          <a:effectLst/>
                        </a:rPr>
                        <a:t>ESRF</a:t>
                      </a:r>
                      <a:endParaRPr lang="en-GB"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100"/>
                        </a:spcBef>
                        <a:spcAft>
                          <a:spcPts val="100"/>
                        </a:spcAft>
                      </a:pPr>
                      <a:r>
                        <a:rPr lang="en-GB" sz="3200" kern="800" dirty="0">
                          <a:effectLst/>
                        </a:rPr>
                        <a:t>ESRF-EBS</a:t>
                      </a:r>
                      <a:endParaRPr lang="en-GB" sz="3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93489057"/>
                  </a:ext>
                </a:extLst>
              </a:tr>
              <a:tr h="450268">
                <a:tc>
                  <a:txBody>
                    <a:bodyPr/>
                    <a:lstStyle/>
                    <a:p>
                      <a:pPr algn="l">
                        <a:spcBef>
                          <a:spcPts val="100"/>
                        </a:spcBef>
                        <a:spcAft>
                          <a:spcPts val="100"/>
                        </a:spcAft>
                      </a:pPr>
                      <a:r>
                        <a:rPr lang="en-GB" sz="3200" kern="800">
                          <a:effectLst/>
                        </a:rPr>
                        <a:t>Energy</a:t>
                      </a:r>
                      <a:endParaRPr lang="en-GB" sz="3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100"/>
                        </a:spcBef>
                        <a:spcAft>
                          <a:spcPts val="100"/>
                        </a:spcAft>
                      </a:pPr>
                      <a:r>
                        <a:rPr lang="en-GB" sz="3200" kern="800">
                          <a:effectLst/>
                        </a:rPr>
                        <a:t>GeV</a:t>
                      </a:r>
                      <a:endParaRPr lang="en-GB" sz="3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100"/>
                        </a:spcBef>
                        <a:spcAft>
                          <a:spcPts val="100"/>
                        </a:spcAft>
                      </a:pPr>
                      <a:r>
                        <a:rPr lang="en-GB" sz="3200" kern="800">
                          <a:effectLst/>
                        </a:rPr>
                        <a:t>6</a:t>
                      </a:r>
                      <a:endParaRPr lang="en-GB" sz="3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100"/>
                        </a:spcBef>
                        <a:spcAft>
                          <a:spcPts val="100"/>
                        </a:spcAft>
                      </a:pPr>
                      <a:r>
                        <a:rPr lang="en-GB" sz="3200" kern="800">
                          <a:effectLst/>
                        </a:rPr>
                        <a:t>6</a:t>
                      </a:r>
                      <a:endParaRPr lang="en-GB"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2730718"/>
                  </a:ext>
                </a:extLst>
              </a:tr>
              <a:tr h="450268">
                <a:tc>
                  <a:txBody>
                    <a:bodyPr/>
                    <a:lstStyle/>
                    <a:p>
                      <a:pPr algn="l">
                        <a:spcBef>
                          <a:spcPts val="100"/>
                        </a:spcBef>
                        <a:spcAft>
                          <a:spcPts val="100"/>
                        </a:spcAft>
                      </a:pPr>
                      <a:r>
                        <a:rPr lang="en-GB" sz="3200" kern="800" dirty="0">
                          <a:effectLst/>
                        </a:rPr>
                        <a:t>Circumference</a:t>
                      </a:r>
                      <a:endParaRPr lang="en-GB"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100"/>
                        </a:spcBef>
                        <a:spcAft>
                          <a:spcPts val="100"/>
                        </a:spcAft>
                      </a:pPr>
                      <a:r>
                        <a:rPr lang="en-GB" sz="3200" kern="800" dirty="0">
                          <a:effectLst/>
                        </a:rPr>
                        <a:t>m</a:t>
                      </a:r>
                      <a:endParaRPr lang="en-GB"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100"/>
                        </a:spcBef>
                        <a:spcAft>
                          <a:spcPts val="100"/>
                        </a:spcAft>
                      </a:pPr>
                      <a:r>
                        <a:rPr lang="en-GB" sz="3200" kern="800" dirty="0">
                          <a:effectLst/>
                        </a:rPr>
                        <a:t>844.4</a:t>
                      </a:r>
                      <a:endParaRPr lang="en-GB"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100"/>
                        </a:spcBef>
                        <a:spcAft>
                          <a:spcPts val="100"/>
                        </a:spcAft>
                      </a:pPr>
                      <a:r>
                        <a:rPr lang="en-GB" sz="3200" kern="800" dirty="0">
                          <a:effectLst/>
                        </a:rPr>
                        <a:t>844</a:t>
                      </a:r>
                      <a:endParaRPr lang="en-GB" sz="3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2801185"/>
                  </a:ext>
                </a:extLst>
              </a:tr>
              <a:tr h="450268">
                <a:tc>
                  <a:txBody>
                    <a:bodyPr/>
                    <a:lstStyle/>
                    <a:p>
                      <a:pPr algn="l">
                        <a:spcBef>
                          <a:spcPts val="100"/>
                        </a:spcBef>
                        <a:spcAft>
                          <a:spcPts val="100"/>
                        </a:spcAft>
                      </a:pPr>
                      <a:r>
                        <a:rPr lang="en-GB" sz="3200" kern="800">
                          <a:effectLst/>
                        </a:rPr>
                        <a:t>Lattice</a:t>
                      </a:r>
                      <a:endParaRPr lang="en-GB" sz="3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100"/>
                        </a:spcBef>
                        <a:spcAft>
                          <a:spcPts val="100"/>
                        </a:spcAft>
                      </a:pPr>
                      <a:r>
                        <a:rPr lang="en-GB" sz="3200" kern="800">
                          <a:effectLst/>
                        </a:rPr>
                        <a:t> </a:t>
                      </a:r>
                      <a:endParaRPr lang="en-GB" sz="3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100"/>
                        </a:spcBef>
                        <a:spcAft>
                          <a:spcPts val="100"/>
                        </a:spcAft>
                      </a:pPr>
                      <a:r>
                        <a:rPr lang="en-GB" sz="3200" kern="800" dirty="0">
                          <a:effectLst/>
                        </a:rPr>
                        <a:t>DBA</a:t>
                      </a:r>
                      <a:endParaRPr lang="en-GB"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100"/>
                        </a:spcBef>
                        <a:spcAft>
                          <a:spcPts val="100"/>
                        </a:spcAft>
                      </a:pPr>
                      <a:r>
                        <a:rPr lang="en-GB" sz="3200" kern="800">
                          <a:effectLst/>
                        </a:rPr>
                        <a:t>HMBA</a:t>
                      </a:r>
                      <a:endParaRPr lang="en-GB"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14034143"/>
                  </a:ext>
                </a:extLst>
              </a:tr>
              <a:tr h="450268">
                <a:tc>
                  <a:txBody>
                    <a:bodyPr/>
                    <a:lstStyle/>
                    <a:p>
                      <a:pPr algn="l">
                        <a:spcBef>
                          <a:spcPts val="100"/>
                        </a:spcBef>
                        <a:spcAft>
                          <a:spcPts val="100"/>
                        </a:spcAft>
                      </a:pPr>
                      <a:r>
                        <a:rPr lang="en-GB" sz="3200" kern="800">
                          <a:effectLst/>
                        </a:rPr>
                        <a:t>Current</a:t>
                      </a:r>
                      <a:endParaRPr lang="en-GB" sz="3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100"/>
                        </a:spcBef>
                        <a:spcAft>
                          <a:spcPts val="100"/>
                        </a:spcAft>
                      </a:pPr>
                      <a:r>
                        <a:rPr lang="en-GB" sz="3200" kern="800">
                          <a:effectLst/>
                        </a:rPr>
                        <a:t>mA</a:t>
                      </a:r>
                      <a:endParaRPr lang="en-GB" sz="3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100"/>
                        </a:spcBef>
                        <a:spcAft>
                          <a:spcPts val="100"/>
                        </a:spcAft>
                      </a:pPr>
                      <a:r>
                        <a:rPr lang="en-GB" sz="3200" kern="800" dirty="0">
                          <a:effectLst/>
                        </a:rPr>
                        <a:t>200</a:t>
                      </a:r>
                      <a:endParaRPr lang="en-GB"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100"/>
                        </a:spcBef>
                        <a:spcAft>
                          <a:spcPts val="100"/>
                        </a:spcAft>
                      </a:pPr>
                      <a:r>
                        <a:rPr lang="en-GB" sz="3200" kern="800">
                          <a:effectLst/>
                        </a:rPr>
                        <a:t>200</a:t>
                      </a:r>
                      <a:endParaRPr lang="en-GB"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98978684"/>
                  </a:ext>
                </a:extLst>
              </a:tr>
              <a:tr h="450268">
                <a:tc>
                  <a:txBody>
                    <a:bodyPr/>
                    <a:lstStyle/>
                    <a:p>
                      <a:pPr algn="l">
                        <a:spcBef>
                          <a:spcPts val="100"/>
                        </a:spcBef>
                        <a:spcAft>
                          <a:spcPts val="100"/>
                        </a:spcAft>
                      </a:pPr>
                      <a:r>
                        <a:rPr lang="en-GB" sz="3200" kern="800">
                          <a:effectLst/>
                        </a:rPr>
                        <a:t>Lifetime</a:t>
                      </a:r>
                      <a:endParaRPr lang="en-GB" sz="3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100"/>
                        </a:spcBef>
                        <a:spcAft>
                          <a:spcPts val="100"/>
                        </a:spcAft>
                      </a:pPr>
                      <a:r>
                        <a:rPr lang="en-GB" sz="3200" kern="800">
                          <a:effectLst/>
                        </a:rPr>
                        <a:t>h</a:t>
                      </a:r>
                      <a:endParaRPr lang="en-GB" sz="3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100"/>
                        </a:spcBef>
                        <a:spcAft>
                          <a:spcPts val="100"/>
                        </a:spcAft>
                      </a:pPr>
                      <a:r>
                        <a:rPr lang="en-GB" sz="3200" kern="800">
                          <a:effectLst/>
                        </a:rPr>
                        <a:t>50</a:t>
                      </a:r>
                      <a:endParaRPr lang="en-GB" sz="3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100"/>
                        </a:spcBef>
                        <a:spcAft>
                          <a:spcPts val="100"/>
                        </a:spcAft>
                      </a:pPr>
                      <a:r>
                        <a:rPr lang="en-GB" sz="3200" kern="800" dirty="0">
                          <a:effectLst/>
                        </a:rPr>
                        <a:t>23</a:t>
                      </a:r>
                      <a:endParaRPr lang="en-GB" sz="3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9317549"/>
                  </a:ext>
                </a:extLst>
              </a:tr>
              <a:tr h="450268">
                <a:tc>
                  <a:txBody>
                    <a:bodyPr/>
                    <a:lstStyle/>
                    <a:p>
                      <a:pPr algn="l">
                        <a:spcBef>
                          <a:spcPts val="100"/>
                        </a:spcBef>
                        <a:spcAft>
                          <a:spcPts val="100"/>
                        </a:spcAft>
                      </a:pPr>
                      <a:r>
                        <a:rPr lang="en-GB" sz="3200" kern="800" dirty="0">
                          <a:effectLst/>
                        </a:rPr>
                        <a:t>Emittance H</a:t>
                      </a:r>
                      <a:endParaRPr lang="en-GB"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100"/>
                        </a:spcBef>
                        <a:spcAft>
                          <a:spcPts val="100"/>
                        </a:spcAft>
                      </a:pPr>
                      <a:r>
                        <a:rPr lang="en-GB" sz="3200" kern="800" dirty="0">
                          <a:effectLst/>
                        </a:rPr>
                        <a:t>pm rad </a:t>
                      </a:r>
                      <a:endParaRPr lang="en-GB"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100"/>
                        </a:spcBef>
                        <a:spcAft>
                          <a:spcPts val="100"/>
                        </a:spcAft>
                      </a:pPr>
                      <a:r>
                        <a:rPr lang="en-GB" sz="3200" kern="800" dirty="0">
                          <a:effectLst/>
                        </a:rPr>
                        <a:t>4000</a:t>
                      </a:r>
                      <a:endParaRPr lang="en-GB"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100"/>
                        </a:spcBef>
                        <a:spcAft>
                          <a:spcPts val="100"/>
                        </a:spcAft>
                      </a:pPr>
                      <a:r>
                        <a:rPr lang="en-GB" sz="3200" kern="800">
                          <a:effectLst/>
                        </a:rPr>
                        <a:t>133</a:t>
                      </a:r>
                      <a:endParaRPr lang="en-GB"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53259370"/>
                  </a:ext>
                </a:extLst>
              </a:tr>
              <a:tr h="450268">
                <a:tc>
                  <a:txBody>
                    <a:bodyPr/>
                    <a:lstStyle/>
                    <a:p>
                      <a:pPr algn="l">
                        <a:spcBef>
                          <a:spcPts val="100"/>
                        </a:spcBef>
                        <a:spcAft>
                          <a:spcPts val="100"/>
                        </a:spcAft>
                      </a:pPr>
                      <a:r>
                        <a:rPr lang="en-GB" sz="3200" kern="800" dirty="0">
                          <a:effectLst/>
                        </a:rPr>
                        <a:t>Emittance V</a:t>
                      </a:r>
                      <a:endParaRPr lang="en-GB"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100"/>
                        </a:spcBef>
                        <a:spcAft>
                          <a:spcPts val="100"/>
                        </a:spcAft>
                      </a:pPr>
                      <a:r>
                        <a:rPr lang="en-GB" sz="3200" kern="800">
                          <a:effectLst/>
                        </a:rPr>
                        <a:t>pm rad </a:t>
                      </a:r>
                      <a:endParaRPr lang="en-GB" sz="3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100"/>
                        </a:spcBef>
                        <a:spcAft>
                          <a:spcPts val="100"/>
                        </a:spcAft>
                      </a:pPr>
                      <a:r>
                        <a:rPr lang="en-GB" sz="3200" kern="800">
                          <a:effectLst/>
                        </a:rPr>
                        <a:t>4</a:t>
                      </a:r>
                      <a:endParaRPr lang="en-GB" sz="3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100"/>
                        </a:spcBef>
                        <a:spcAft>
                          <a:spcPts val="100"/>
                        </a:spcAft>
                      </a:pPr>
                      <a:r>
                        <a:rPr lang="en-GB" sz="3200" kern="800" dirty="0">
                          <a:effectLst/>
                        </a:rPr>
                        <a:t>10</a:t>
                      </a:r>
                      <a:r>
                        <a:rPr lang="en-GB" sz="3200" dirty="0">
                          <a:effectLst/>
                        </a:rPr>
                        <a:t>*</a:t>
                      </a:r>
                      <a:endParaRPr lang="en-GB" sz="3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60210151"/>
                  </a:ext>
                </a:extLst>
              </a:tr>
            </a:tbl>
          </a:graphicData>
        </a:graphic>
      </p:graphicFrame>
      <p:pic>
        <p:nvPicPr>
          <p:cNvPr id="144" name="Picture 72" descr="toto.jpg"/>
          <p:cNvPicPr>
            <a:picLocks noChangeAspect="1"/>
          </p:cNvPicPr>
          <p:nvPr/>
        </p:nvPicPr>
        <p:blipFill>
          <a:blip r:embed="rId29" cstate="print">
            <a:extLst>
              <a:ext uri="{28A0092B-C50C-407E-A947-70E740481C1C}">
                <a14:useLocalDpi xmlns:a14="http://schemas.microsoft.com/office/drawing/2010/main"/>
              </a:ext>
            </a:extLst>
          </a:blip>
          <a:srcRect/>
          <a:stretch>
            <a:fillRect/>
          </a:stretch>
        </p:blipFill>
        <p:spPr bwMode="auto">
          <a:xfrm>
            <a:off x="17453084" y="10132230"/>
            <a:ext cx="1795694" cy="1011830"/>
          </a:xfrm>
          <a:prstGeom prst="rect">
            <a:avLst/>
          </a:prstGeom>
          <a:noFill/>
          <a:ln w="9525">
            <a:noFill/>
            <a:miter lim="800000"/>
            <a:headEnd/>
            <a:tailEnd/>
          </a:ln>
        </p:spPr>
      </p:pic>
      <p:pic>
        <p:nvPicPr>
          <p:cNvPr id="145" name="Picture 144" descr="untitled.jpg"/>
          <p:cNvPicPr>
            <a:picLocks/>
          </p:cNvPicPr>
          <p:nvPr/>
        </p:nvPicPr>
        <p:blipFill rotWithShape="1">
          <a:blip r:embed="rId30" cstate="print"/>
          <a:srcRect l="9520" r="8432" b="5966"/>
          <a:stretch/>
        </p:blipFill>
        <p:spPr>
          <a:xfrm>
            <a:off x="19418267" y="10041650"/>
            <a:ext cx="1958356" cy="1129779"/>
          </a:xfrm>
          <a:prstGeom prst="rect">
            <a:avLst/>
          </a:prstGeom>
        </p:spPr>
      </p:pic>
      <p:pic>
        <p:nvPicPr>
          <p:cNvPr id="150" name="Picture 149" descr="jocelynchavy_esrf_low-1.jpg"/>
          <p:cNvPicPr>
            <a:picLocks noChangeAspect="1"/>
          </p:cNvPicPr>
          <p:nvPr/>
        </p:nvPicPr>
        <p:blipFill rotWithShape="1">
          <a:blip r:embed="rId31" cstate="hqprint">
            <a:extLst>
              <a:ext uri="{28A0092B-C50C-407E-A947-70E740481C1C}">
                <a14:useLocalDpi xmlns:a14="http://schemas.microsoft.com/office/drawing/2010/main"/>
              </a:ext>
            </a:extLst>
          </a:blip>
          <a:srcRect/>
          <a:stretch/>
        </p:blipFill>
        <p:spPr>
          <a:xfrm>
            <a:off x="25224290" y="196973"/>
            <a:ext cx="4745051" cy="4554118"/>
          </a:xfrm>
          <a:prstGeom prst="rect">
            <a:avLst/>
          </a:prstGeom>
        </p:spPr>
      </p:pic>
      <p:sp>
        <p:nvSpPr>
          <p:cNvPr id="3" name="TextBox 2"/>
          <p:cNvSpPr txBox="1"/>
          <p:nvPr/>
        </p:nvSpPr>
        <p:spPr>
          <a:xfrm>
            <a:off x="27366799" y="13330232"/>
            <a:ext cx="2133605" cy="523220"/>
          </a:xfrm>
          <a:prstGeom prst="rect">
            <a:avLst/>
          </a:prstGeom>
          <a:noFill/>
        </p:spPr>
        <p:txBody>
          <a:bodyPr wrap="square" rtlCol="0">
            <a:spAutoFit/>
          </a:bodyPr>
          <a:lstStyle/>
          <a:p>
            <a:r>
              <a:rPr lang="en-GB" sz="2800" dirty="0" smtClean="0">
                <a:solidFill>
                  <a:schemeClr val="bg1"/>
                </a:solidFill>
              </a:rPr>
              <a:t>ESRF</a:t>
            </a:r>
            <a:endParaRPr lang="en-GB" sz="2800" dirty="0">
              <a:solidFill>
                <a:schemeClr val="bg1"/>
              </a:solidFill>
            </a:endParaRPr>
          </a:p>
        </p:txBody>
      </p:sp>
      <p:sp>
        <p:nvSpPr>
          <p:cNvPr id="80" name="TextBox 79"/>
          <p:cNvSpPr txBox="1"/>
          <p:nvPr/>
        </p:nvSpPr>
        <p:spPr>
          <a:xfrm>
            <a:off x="27337717" y="14614663"/>
            <a:ext cx="2133605" cy="523220"/>
          </a:xfrm>
          <a:prstGeom prst="rect">
            <a:avLst/>
          </a:prstGeom>
          <a:noFill/>
        </p:spPr>
        <p:txBody>
          <a:bodyPr wrap="square" rtlCol="0">
            <a:spAutoFit/>
          </a:bodyPr>
          <a:lstStyle/>
          <a:p>
            <a:r>
              <a:rPr lang="en-GB" sz="2800" dirty="0" smtClean="0">
                <a:solidFill>
                  <a:schemeClr val="bg1"/>
                </a:solidFill>
              </a:rPr>
              <a:t>ESRF_EBS</a:t>
            </a:r>
            <a:endParaRPr lang="en-GB" sz="2800" dirty="0">
              <a:solidFill>
                <a:schemeClr val="bg1"/>
              </a:solidFill>
            </a:endParaRPr>
          </a:p>
        </p:txBody>
      </p:sp>
      <p:sp>
        <p:nvSpPr>
          <p:cNvPr id="81" name="TextBox 80"/>
          <p:cNvSpPr txBox="1"/>
          <p:nvPr/>
        </p:nvSpPr>
        <p:spPr>
          <a:xfrm>
            <a:off x="274563" y="12531315"/>
            <a:ext cx="10683570" cy="3416320"/>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800" b="0" u="none" strike="noStrike" kern="1200" cap="none" spc="0" normalizeH="0" baseline="0" noProof="0" dirty="0" err="1" smtClean="0">
                <a:ln>
                  <a:noFill/>
                </a:ln>
                <a:solidFill>
                  <a:srgbClr val="132577"/>
                </a:solidFill>
                <a:effectLst/>
                <a:uLnTx/>
                <a:uFillTx/>
                <a:latin typeface="Arial"/>
              </a:rPr>
              <a:t>Jdraw</a:t>
            </a:r>
            <a:r>
              <a:rPr kumimoji="0" lang="en-US" sz="2800" b="0" u="none" strike="noStrike" kern="1200" cap="none" spc="0" normalizeH="0" baseline="0" noProof="0" dirty="0" smtClean="0">
                <a:ln>
                  <a:noFill/>
                </a:ln>
                <a:solidFill>
                  <a:srgbClr val="132577"/>
                </a:solidFill>
                <a:effectLst/>
                <a:uLnTx/>
                <a:uFillTx/>
                <a:latin typeface="Arial"/>
              </a:rPr>
              <a:t> is a </a:t>
            </a:r>
            <a:r>
              <a:rPr lang="en-US" sz="2800" dirty="0" smtClean="0">
                <a:solidFill>
                  <a:srgbClr val="132577"/>
                </a:solidFill>
                <a:latin typeface="Arial"/>
              </a:rPr>
              <a:t>Tango </a:t>
            </a:r>
            <a:r>
              <a:rPr kumimoji="0" lang="en-US" sz="2800" b="0" u="none" strike="noStrike" kern="1200" cap="none" spc="0" normalizeH="0" baseline="0" noProof="0" dirty="0" smtClean="0">
                <a:ln>
                  <a:noFill/>
                </a:ln>
                <a:solidFill>
                  <a:srgbClr val="132577"/>
                </a:solidFill>
                <a:effectLst/>
                <a:uLnTx/>
                <a:uFillTx/>
                <a:latin typeface="Arial"/>
              </a:rPr>
              <a:t>tools to build a simple GUI (Control Command,</a:t>
            </a:r>
            <a:r>
              <a:rPr kumimoji="0" lang="en-US" sz="2800" b="0" u="none" strike="noStrike" kern="1200" cap="none" spc="0" normalizeH="0" noProof="0" dirty="0" smtClean="0">
                <a:ln>
                  <a:noFill/>
                </a:ln>
                <a:solidFill>
                  <a:srgbClr val="132577"/>
                </a:solidFill>
                <a:effectLst/>
                <a:uLnTx/>
                <a:uFillTx/>
                <a:latin typeface="Arial"/>
              </a:rPr>
              <a:t> monitoring) without knowledge of programming language.</a:t>
            </a:r>
          </a:p>
          <a:p>
            <a:pPr marL="571500" marR="0" lvl="0" indent="-5715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800" b="0" u="none" strike="noStrike" kern="1200" cap="none" spc="0" normalizeH="0" noProof="0" dirty="0" smtClean="0">
                <a:ln>
                  <a:noFill/>
                </a:ln>
                <a:solidFill>
                  <a:srgbClr val="132577"/>
                </a:solidFill>
                <a:effectLst/>
                <a:uLnTx/>
                <a:uFillTx/>
                <a:latin typeface="Arial"/>
              </a:rPr>
              <a:t>Easy to setup (~1h) for a short or long term GUI. It could be a solution to setup a new device, awaiting a dedicated application written by Accelerator Control Unit group.</a:t>
            </a:r>
            <a:r>
              <a:rPr kumimoji="0" lang="en-US" sz="2800" b="0" u="none" strike="noStrike" kern="1200" cap="none" spc="0" normalizeH="0" baseline="0" noProof="0" dirty="0" smtClean="0">
                <a:ln>
                  <a:noFill/>
                </a:ln>
                <a:solidFill>
                  <a:srgbClr val="132577"/>
                </a:solidFill>
                <a:effectLst/>
                <a:uLnTx/>
                <a:uFillTx/>
                <a:latin typeface="Arial"/>
              </a:rPr>
              <a:t>.</a:t>
            </a: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GB" sz="2800" b="0" u="none" strike="noStrike" kern="1200" cap="none" spc="0" normalizeH="0" baseline="0" noProof="0" dirty="0">
              <a:ln>
                <a:noFill/>
              </a:ln>
              <a:solidFill>
                <a:srgbClr val="132577"/>
              </a:solidFill>
              <a:effectLst/>
              <a:uLnTx/>
              <a:uFillTx/>
              <a:latin typeface="Arial"/>
            </a:endParaRPr>
          </a:p>
        </p:txBody>
      </p:sp>
      <p:sp>
        <p:nvSpPr>
          <p:cNvPr id="82" name="Rectangle 81"/>
          <p:cNvSpPr/>
          <p:nvPr/>
        </p:nvSpPr>
        <p:spPr>
          <a:xfrm>
            <a:off x="20518889" y="35342020"/>
            <a:ext cx="9598436" cy="4746273"/>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 Box 17"/>
          <p:cNvSpPr txBox="1">
            <a:spLocks noChangeArrowheads="1"/>
          </p:cNvSpPr>
          <p:nvPr/>
        </p:nvSpPr>
        <p:spPr bwMode="auto">
          <a:xfrm>
            <a:off x="20626724" y="37226332"/>
            <a:ext cx="9372947" cy="2715900"/>
          </a:xfrm>
          <a:prstGeom prst="rect">
            <a:avLst/>
          </a:prstGeom>
          <a:gradFill>
            <a:gsLst>
              <a:gs pos="0">
                <a:srgbClr val="FFC000"/>
              </a:gs>
              <a:gs pos="56000">
                <a:schemeClr val="accent4">
                  <a:lumMod val="60000"/>
                  <a:lumOff val="40000"/>
                </a:schemeClr>
              </a:gs>
              <a:gs pos="83000">
                <a:schemeClr val="accent4">
                  <a:lumMod val="40000"/>
                  <a:lumOff val="60000"/>
                </a:schemeClr>
              </a:gs>
              <a:gs pos="100000">
                <a:schemeClr val="accent4">
                  <a:lumMod val="20000"/>
                  <a:lumOff val="80000"/>
                </a:schemeClr>
              </a:gs>
            </a:gsLst>
            <a:lin ang="5400000" scaled="1"/>
          </a:gradFill>
          <a:ln>
            <a:noFill/>
          </a:ln>
          <a:effectLst/>
          <a:extLst/>
        </p:spPr>
        <p:txBody>
          <a:bodyPr wrap="square" lIns="129314" tIns="64657" rIns="129314" bIns="64657">
            <a:spAutoFit/>
          </a:bodyPr>
          <a:lstStyle>
            <a:lvl1pPr defTabSz="1474788">
              <a:defRPr>
                <a:solidFill>
                  <a:schemeClr val="tx1"/>
                </a:solidFill>
                <a:latin typeface="Arial" panose="020B0604020202020204" pitchFamily="34" charset="0"/>
              </a:defRPr>
            </a:lvl1pPr>
            <a:lvl2pPr marL="646113" defTabSz="1474788">
              <a:defRPr>
                <a:solidFill>
                  <a:schemeClr val="tx1"/>
                </a:solidFill>
                <a:latin typeface="Arial" panose="020B0604020202020204" pitchFamily="34" charset="0"/>
              </a:defRPr>
            </a:lvl2pPr>
            <a:lvl3pPr marL="1293813" defTabSz="1474788">
              <a:defRPr>
                <a:solidFill>
                  <a:schemeClr val="tx1"/>
                </a:solidFill>
                <a:latin typeface="Arial" panose="020B0604020202020204" pitchFamily="34" charset="0"/>
              </a:defRPr>
            </a:lvl3pPr>
            <a:lvl4pPr marL="1939925" defTabSz="1474788">
              <a:defRPr>
                <a:solidFill>
                  <a:schemeClr val="tx1"/>
                </a:solidFill>
                <a:latin typeface="Arial" panose="020B0604020202020204" pitchFamily="34" charset="0"/>
              </a:defRPr>
            </a:lvl4pPr>
            <a:lvl5pPr marL="2586038" defTabSz="1474788">
              <a:defRPr>
                <a:solidFill>
                  <a:schemeClr val="tx1"/>
                </a:solidFill>
                <a:latin typeface="Arial" panose="020B0604020202020204" pitchFamily="34" charset="0"/>
              </a:defRPr>
            </a:lvl5pPr>
            <a:lvl6pPr marL="3043238" defTabSz="1474788" fontAlgn="base">
              <a:spcBef>
                <a:spcPct val="0"/>
              </a:spcBef>
              <a:spcAft>
                <a:spcPct val="0"/>
              </a:spcAft>
              <a:defRPr>
                <a:solidFill>
                  <a:schemeClr val="tx1"/>
                </a:solidFill>
                <a:latin typeface="Arial" panose="020B0604020202020204" pitchFamily="34" charset="0"/>
              </a:defRPr>
            </a:lvl6pPr>
            <a:lvl7pPr marL="3500438" defTabSz="1474788" fontAlgn="base">
              <a:spcBef>
                <a:spcPct val="0"/>
              </a:spcBef>
              <a:spcAft>
                <a:spcPct val="0"/>
              </a:spcAft>
              <a:defRPr>
                <a:solidFill>
                  <a:schemeClr val="tx1"/>
                </a:solidFill>
                <a:latin typeface="Arial" panose="020B0604020202020204" pitchFamily="34" charset="0"/>
              </a:defRPr>
            </a:lvl7pPr>
            <a:lvl8pPr marL="3957638" defTabSz="1474788" fontAlgn="base">
              <a:spcBef>
                <a:spcPct val="0"/>
              </a:spcBef>
              <a:spcAft>
                <a:spcPct val="0"/>
              </a:spcAft>
              <a:defRPr>
                <a:solidFill>
                  <a:schemeClr val="tx1"/>
                </a:solidFill>
                <a:latin typeface="Arial" panose="020B0604020202020204" pitchFamily="34" charset="0"/>
              </a:defRPr>
            </a:lvl8pPr>
            <a:lvl9pPr marL="4414838" defTabSz="1474788" fontAlgn="base">
              <a:spcBef>
                <a:spcPct val="0"/>
              </a:spcBef>
              <a:spcAft>
                <a:spcPct val="0"/>
              </a:spcAft>
              <a:defRPr>
                <a:solidFill>
                  <a:schemeClr val="tx1"/>
                </a:solidFill>
                <a:latin typeface="Arial" panose="020B0604020202020204" pitchFamily="34" charset="0"/>
              </a:defRPr>
            </a:lvl9pPr>
          </a:lstStyle>
          <a:p>
            <a:pPr marL="457200" indent="-457200" defTabSz="890588">
              <a:spcBef>
                <a:spcPct val="50000"/>
              </a:spcBef>
              <a:buFont typeface="Arial" panose="020B0604020202020204" pitchFamily="34" charset="0"/>
              <a:buChar char="•"/>
              <a:tabLst>
                <a:tab pos="528638" algn="l"/>
              </a:tabLst>
            </a:pPr>
            <a:r>
              <a:rPr lang="en-GB" sz="2800" dirty="0" smtClean="0">
                <a:solidFill>
                  <a:srgbClr val="132577"/>
                </a:solidFill>
                <a:cs typeface="Arial" panose="020B0604020202020204" pitchFamily="34" charset="0"/>
              </a:rPr>
              <a:t>Server and GUI to get with a high time stamp the origin of a </a:t>
            </a:r>
            <a:r>
              <a:rPr lang="en-GB" sz="2800" dirty="0" err="1" smtClean="0">
                <a:solidFill>
                  <a:srgbClr val="132577"/>
                </a:solidFill>
                <a:cs typeface="Arial" panose="020B0604020202020204" pitchFamily="34" charset="0"/>
              </a:rPr>
              <a:t>beamlost</a:t>
            </a:r>
            <a:endParaRPr lang="en-GB" sz="2800" dirty="0" smtClean="0">
              <a:solidFill>
                <a:srgbClr val="132577"/>
              </a:solidFill>
              <a:cs typeface="Arial" panose="020B0604020202020204" pitchFamily="34" charset="0"/>
            </a:endParaRPr>
          </a:p>
          <a:p>
            <a:pPr marL="457200" indent="-457200" defTabSz="890588">
              <a:spcBef>
                <a:spcPct val="50000"/>
              </a:spcBef>
              <a:buFont typeface="Arial" panose="020B0604020202020204" pitchFamily="34" charset="0"/>
              <a:buChar char="•"/>
              <a:tabLst>
                <a:tab pos="528638" algn="l"/>
              </a:tabLst>
            </a:pPr>
            <a:r>
              <a:rPr lang="en-GB" sz="2800" dirty="0" smtClean="0">
                <a:solidFill>
                  <a:srgbClr val="132577"/>
                </a:solidFill>
                <a:cs typeface="Arial" panose="020B0604020202020204" pitchFamily="34" charset="0"/>
              </a:rPr>
              <a:t>Automatic Report  from the CTRM e-logbook for failures statistics</a:t>
            </a:r>
          </a:p>
          <a:p>
            <a:pPr marL="457200" indent="-457200" defTabSz="890588">
              <a:spcBef>
                <a:spcPct val="50000"/>
              </a:spcBef>
              <a:buFont typeface="Arial" panose="020B0604020202020204" pitchFamily="34" charset="0"/>
              <a:buChar char="•"/>
              <a:tabLst>
                <a:tab pos="528638" algn="l"/>
              </a:tabLst>
            </a:pPr>
            <a:r>
              <a:rPr lang="en-GB" sz="2800" dirty="0">
                <a:solidFill>
                  <a:srgbClr val="132577"/>
                </a:solidFill>
                <a:cs typeface="Arial" panose="020B0604020202020204" pitchFamily="34" charset="0"/>
              </a:rPr>
              <a:t>Electronic PTW  for Accelerators Tunnels (J5)</a:t>
            </a:r>
          </a:p>
        </p:txBody>
      </p:sp>
      <p:sp>
        <p:nvSpPr>
          <p:cNvPr id="86" name="TextBox 85"/>
          <p:cNvSpPr txBox="1"/>
          <p:nvPr/>
        </p:nvSpPr>
        <p:spPr>
          <a:xfrm>
            <a:off x="355433" y="11643185"/>
            <a:ext cx="8231616" cy="839101"/>
          </a:xfrm>
          <a:prstGeom prst="rect">
            <a:avLst/>
          </a:prstGeom>
          <a:noFill/>
        </p:spPr>
        <p:txBody>
          <a:bodyPr wrap="square" rtlCol="0">
            <a:spAutoFit/>
          </a:bodyPr>
          <a:lstStyle/>
          <a:p>
            <a:pPr algn="ctr">
              <a:spcBef>
                <a:spcPct val="50000"/>
              </a:spcBef>
            </a:pPr>
            <a:r>
              <a:rPr lang="en-GB" sz="4800" b="1" dirty="0" smtClean="0">
                <a:solidFill>
                  <a:srgbClr val="132577"/>
                </a:solidFill>
                <a:latin typeface="Arial" panose="020B0604020202020204" pitchFamily="34" charset="0"/>
                <a:cs typeface="Arial" panose="020B0604020202020204" pitchFamily="34" charset="0"/>
              </a:rPr>
              <a:t>G.U.I using “</a:t>
            </a:r>
            <a:r>
              <a:rPr lang="en-GB" sz="4800" b="1" dirty="0" err="1" smtClean="0">
                <a:solidFill>
                  <a:srgbClr val="132577"/>
                </a:solidFill>
                <a:latin typeface="Arial" panose="020B0604020202020204" pitchFamily="34" charset="0"/>
                <a:cs typeface="Arial" panose="020B0604020202020204" pitchFamily="34" charset="0"/>
              </a:rPr>
              <a:t>Jdraw</a:t>
            </a:r>
            <a:r>
              <a:rPr lang="en-GB" sz="4800" b="1" dirty="0" smtClean="0">
                <a:solidFill>
                  <a:srgbClr val="132577"/>
                </a:solidFill>
                <a:latin typeface="Arial" panose="020B0604020202020204" pitchFamily="34" charset="0"/>
                <a:cs typeface="Arial" panose="020B0604020202020204" pitchFamily="34" charset="0"/>
              </a:rPr>
              <a:t>”</a:t>
            </a:r>
            <a:endParaRPr lang="en-GB" sz="4800" b="1" dirty="0">
              <a:solidFill>
                <a:srgbClr val="132577"/>
              </a:solidFill>
              <a:latin typeface="Arial" panose="020B0604020202020204" pitchFamily="34" charset="0"/>
              <a:cs typeface="Arial" panose="020B0604020202020204" pitchFamily="34" charset="0"/>
            </a:endParaRPr>
          </a:p>
        </p:txBody>
      </p:sp>
      <p:sp>
        <p:nvSpPr>
          <p:cNvPr id="17" name="TextBox 16"/>
          <p:cNvSpPr txBox="1"/>
          <p:nvPr/>
        </p:nvSpPr>
        <p:spPr>
          <a:xfrm>
            <a:off x="5725920" y="17579862"/>
            <a:ext cx="2598821" cy="461665"/>
          </a:xfrm>
          <a:prstGeom prst="rect">
            <a:avLst/>
          </a:prstGeom>
          <a:noFill/>
        </p:spPr>
        <p:txBody>
          <a:bodyPr wrap="square" rtlCol="0">
            <a:spAutoFit/>
          </a:bodyPr>
          <a:lstStyle/>
          <a:p>
            <a:pPr algn="ctr"/>
            <a:r>
              <a:rPr lang="en-GB" sz="2400" b="1" i="1" dirty="0" smtClean="0">
                <a:solidFill>
                  <a:schemeClr val="bg1"/>
                </a:solidFill>
              </a:rPr>
              <a:t>90 mA</a:t>
            </a:r>
            <a:endParaRPr lang="en-GB" sz="2400" b="1" i="1" dirty="0">
              <a:solidFill>
                <a:schemeClr val="bg1"/>
              </a:solidFill>
            </a:endParaRPr>
          </a:p>
        </p:txBody>
      </p:sp>
      <p:sp>
        <p:nvSpPr>
          <p:cNvPr id="87" name="Rectangle 86"/>
          <p:cNvSpPr/>
          <p:nvPr/>
        </p:nvSpPr>
        <p:spPr>
          <a:xfrm>
            <a:off x="238024" y="19897830"/>
            <a:ext cx="29879302" cy="831510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2"/>
          <a:stretch>
            <a:fillRect/>
          </a:stretch>
        </p:blipFill>
        <p:spPr>
          <a:xfrm>
            <a:off x="26269791" y="40428672"/>
            <a:ext cx="3749563" cy="1371791"/>
          </a:xfrm>
          <a:prstGeom prst="rect">
            <a:avLst/>
          </a:prstGeom>
        </p:spPr>
      </p:pic>
      <p:pic>
        <p:nvPicPr>
          <p:cNvPr id="8" name="Picture 7"/>
          <p:cNvPicPr>
            <a:picLocks noChangeAspect="1"/>
          </p:cNvPicPr>
          <p:nvPr/>
        </p:nvPicPr>
        <p:blipFill>
          <a:blip r:embed="rId33"/>
          <a:stretch>
            <a:fillRect/>
          </a:stretch>
        </p:blipFill>
        <p:spPr>
          <a:xfrm>
            <a:off x="8825388" y="11658041"/>
            <a:ext cx="2787404" cy="932627"/>
          </a:xfrm>
          <a:prstGeom prst="rect">
            <a:avLst/>
          </a:prstGeom>
        </p:spPr>
      </p:pic>
      <p:pic>
        <p:nvPicPr>
          <p:cNvPr id="30" name="Picture 29"/>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10981911" y="12944640"/>
            <a:ext cx="4676775" cy="6705600"/>
          </a:xfrm>
          <a:prstGeom prst="rect">
            <a:avLst/>
          </a:prstGeom>
        </p:spPr>
      </p:pic>
      <p:pic>
        <p:nvPicPr>
          <p:cNvPr id="14" name="Picture 13"/>
          <p:cNvPicPr>
            <a:picLocks noChangeAspect="1"/>
          </p:cNvPicPr>
          <p:nvPr/>
        </p:nvPicPr>
        <p:blipFill>
          <a:blip r:embed="rId35"/>
          <a:stretch>
            <a:fillRect/>
          </a:stretch>
        </p:blipFill>
        <p:spPr>
          <a:xfrm>
            <a:off x="13124795" y="28551256"/>
            <a:ext cx="4359248" cy="941201"/>
          </a:xfrm>
          <a:prstGeom prst="rect">
            <a:avLst/>
          </a:prstGeom>
        </p:spPr>
      </p:pic>
      <p:pic>
        <p:nvPicPr>
          <p:cNvPr id="16" name="Picture 15"/>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3329630" y="15488314"/>
            <a:ext cx="7391400" cy="4137641"/>
          </a:xfrm>
          <a:prstGeom prst="rect">
            <a:avLst/>
          </a:prstGeom>
        </p:spPr>
      </p:pic>
      <p:pic>
        <p:nvPicPr>
          <p:cNvPr id="18" name="Picture 17"/>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15757380" y="29287058"/>
            <a:ext cx="907794" cy="907794"/>
          </a:xfrm>
          <a:prstGeom prst="rect">
            <a:avLst/>
          </a:prstGeom>
        </p:spPr>
      </p:pic>
      <p:sp>
        <p:nvSpPr>
          <p:cNvPr id="85" name="Rectangle 84"/>
          <p:cNvSpPr/>
          <p:nvPr/>
        </p:nvSpPr>
        <p:spPr>
          <a:xfrm>
            <a:off x="20798334" y="11528967"/>
            <a:ext cx="9318991" cy="8220144"/>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21717016" y="13905334"/>
            <a:ext cx="6687503" cy="5805202"/>
          </a:xfrm>
          <a:prstGeom prst="rect">
            <a:avLst/>
          </a:prstGeom>
        </p:spPr>
      </p:pic>
      <p:sp>
        <p:nvSpPr>
          <p:cNvPr id="90" name="TextBox 89"/>
          <p:cNvSpPr txBox="1"/>
          <p:nvPr/>
        </p:nvSpPr>
        <p:spPr>
          <a:xfrm>
            <a:off x="20753994" y="12628953"/>
            <a:ext cx="9278335" cy="1384995"/>
          </a:xfrm>
          <a:prstGeom prst="rect">
            <a:avLst/>
          </a:prstGeom>
          <a:noFill/>
        </p:spPr>
        <p:txBody>
          <a:bodyPr wrap="square" rtlCol="0">
            <a:spAutoFit/>
          </a:bodyPr>
          <a:lstStyle/>
          <a:p>
            <a:pPr algn="ctr">
              <a:spcBef>
                <a:spcPct val="50000"/>
              </a:spcBef>
            </a:pPr>
            <a:r>
              <a:rPr lang="en-GB" sz="2800" dirty="0" smtClean="0">
                <a:solidFill>
                  <a:srgbClr val="132577"/>
                </a:solidFill>
                <a:latin typeface="Arial" panose="020B0604020202020204" pitchFamily="34" charset="0"/>
                <a:cs typeface="Arial" panose="020B0604020202020204" pitchFamily="34" charset="0"/>
              </a:rPr>
              <a:t>This is a Java application for Automatic measurements </a:t>
            </a:r>
            <a:r>
              <a:rPr lang="en-GB" sz="2800" dirty="0" smtClean="0">
                <a:solidFill>
                  <a:srgbClr val="132577"/>
                </a:solidFill>
                <a:latin typeface="Arial" panose="020B0604020202020204" pitchFamily="34" charset="0"/>
                <a:cs typeface="Arial" panose="020B0604020202020204" pitchFamily="34" charset="0"/>
              </a:rPr>
              <a:t>done during procedures to </a:t>
            </a:r>
            <a:r>
              <a:rPr lang="en-GB" sz="2800" dirty="0" smtClean="0">
                <a:solidFill>
                  <a:srgbClr val="132577"/>
                </a:solidFill>
                <a:latin typeface="Arial" panose="020B0604020202020204" pitchFamily="34" charset="0"/>
                <a:cs typeface="Arial" panose="020B0604020202020204" pitchFamily="34" charset="0"/>
              </a:rPr>
              <a:t>find a working point with the collimators position…</a:t>
            </a:r>
            <a:endParaRPr lang="en-GB" sz="2800" dirty="0">
              <a:solidFill>
                <a:srgbClr val="132577"/>
              </a:solidFill>
              <a:latin typeface="Arial" panose="020B0604020202020204" pitchFamily="34" charset="0"/>
              <a:cs typeface="Arial" panose="020B0604020202020204" pitchFamily="34" charset="0"/>
            </a:endParaRPr>
          </a:p>
        </p:txBody>
      </p:sp>
      <p:pic>
        <p:nvPicPr>
          <p:cNvPr id="91" name="Picture 90"/>
          <p:cNvPicPr>
            <a:picLocks noChangeAspect="1"/>
          </p:cNvPicPr>
          <p:nvPr/>
        </p:nvPicPr>
        <p:blipFill>
          <a:blip r:embed="rId33"/>
          <a:stretch>
            <a:fillRect/>
          </a:stretch>
        </p:blipFill>
        <p:spPr>
          <a:xfrm>
            <a:off x="27231950" y="11643185"/>
            <a:ext cx="2787404" cy="932627"/>
          </a:xfrm>
          <a:prstGeom prst="rect">
            <a:avLst/>
          </a:prstGeom>
        </p:spPr>
      </p:pic>
      <p:pic>
        <p:nvPicPr>
          <p:cNvPr id="92" name="Picture 91"/>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16863734" y="20036771"/>
            <a:ext cx="907794" cy="907794"/>
          </a:xfrm>
          <a:prstGeom prst="rect">
            <a:avLst/>
          </a:prstGeom>
        </p:spPr>
      </p:pic>
      <p:pic>
        <p:nvPicPr>
          <p:cNvPr id="25" name="Picture 24"/>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15757380" y="12268181"/>
            <a:ext cx="4703921" cy="7351395"/>
          </a:xfrm>
          <a:prstGeom prst="rect">
            <a:avLst/>
          </a:prstGeom>
        </p:spPr>
      </p:pic>
      <p:pic>
        <p:nvPicPr>
          <p:cNvPr id="29" name="Picture 28"/>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3689083" y="23621303"/>
            <a:ext cx="10058400" cy="3999250"/>
          </a:xfrm>
          <a:prstGeom prst="rect">
            <a:avLst/>
          </a:prstGeom>
        </p:spPr>
      </p:pic>
      <p:pic>
        <p:nvPicPr>
          <p:cNvPr id="32" name="Picture 31"/>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24168130" y="20628613"/>
            <a:ext cx="5552055" cy="3983465"/>
          </a:xfrm>
          <a:prstGeom prst="rect">
            <a:avLst/>
          </a:prstGeom>
        </p:spPr>
      </p:pic>
      <p:sp>
        <p:nvSpPr>
          <p:cNvPr id="89" name="TextBox 88"/>
          <p:cNvSpPr txBox="1"/>
          <p:nvPr/>
        </p:nvSpPr>
        <p:spPr>
          <a:xfrm>
            <a:off x="20937979" y="11616491"/>
            <a:ext cx="6339173" cy="830997"/>
          </a:xfrm>
          <a:prstGeom prst="rect">
            <a:avLst/>
          </a:prstGeom>
          <a:noFill/>
        </p:spPr>
        <p:txBody>
          <a:bodyPr wrap="square" rtlCol="0">
            <a:spAutoFit/>
          </a:bodyPr>
          <a:lstStyle/>
          <a:p>
            <a:pPr algn="ctr">
              <a:spcBef>
                <a:spcPct val="50000"/>
              </a:spcBef>
            </a:pPr>
            <a:r>
              <a:rPr lang="en-GB" sz="4800" b="1" dirty="0" smtClean="0">
                <a:solidFill>
                  <a:srgbClr val="132577"/>
                </a:solidFill>
                <a:latin typeface="Arial" panose="020B0604020202020204" pitchFamily="34" charset="0"/>
                <a:cs typeface="Arial" panose="020B0604020202020204" pitchFamily="34" charset="0"/>
              </a:rPr>
              <a:t>Java C++ GUI/Server</a:t>
            </a:r>
            <a:endParaRPr lang="en-GB" sz="4800" b="1" dirty="0">
              <a:solidFill>
                <a:srgbClr val="132577"/>
              </a:solidFill>
              <a:latin typeface="Arial" panose="020B0604020202020204" pitchFamily="34" charset="0"/>
              <a:cs typeface="Arial" panose="020B0604020202020204" pitchFamily="34" charset="0"/>
            </a:endParaRPr>
          </a:p>
        </p:txBody>
      </p:sp>
      <p:sp>
        <p:nvSpPr>
          <p:cNvPr id="93" name="TextBox 92"/>
          <p:cNvSpPr txBox="1"/>
          <p:nvPr/>
        </p:nvSpPr>
        <p:spPr>
          <a:xfrm>
            <a:off x="447037" y="20113568"/>
            <a:ext cx="13317066" cy="830997"/>
          </a:xfrm>
          <a:prstGeom prst="rect">
            <a:avLst/>
          </a:prstGeom>
          <a:noFill/>
        </p:spPr>
        <p:txBody>
          <a:bodyPr wrap="square" rtlCol="0">
            <a:spAutoFit/>
          </a:bodyPr>
          <a:lstStyle/>
          <a:p>
            <a:pPr algn="ctr">
              <a:spcBef>
                <a:spcPct val="50000"/>
              </a:spcBef>
            </a:pPr>
            <a:r>
              <a:rPr lang="en-GB" sz="4800" b="1" dirty="0">
                <a:solidFill>
                  <a:srgbClr val="132577"/>
                </a:solidFill>
                <a:latin typeface="Arial" panose="020B0604020202020204" pitchFamily="34" charset="0"/>
                <a:cs typeface="Arial" panose="020B0604020202020204" pitchFamily="34" charset="0"/>
              </a:rPr>
              <a:t>Python to </a:t>
            </a:r>
            <a:r>
              <a:rPr lang="en-GB" sz="4800" b="1" dirty="0" smtClean="0">
                <a:solidFill>
                  <a:srgbClr val="132577"/>
                </a:solidFill>
                <a:latin typeface="Arial" panose="020B0604020202020204" pitchFamily="34" charset="0"/>
                <a:cs typeface="Arial" panose="020B0604020202020204" pitchFamily="34" charset="0"/>
              </a:rPr>
              <a:t>track </a:t>
            </a:r>
            <a:r>
              <a:rPr lang="en-GB" sz="4800" b="1" dirty="0">
                <a:solidFill>
                  <a:srgbClr val="132577"/>
                </a:solidFill>
                <a:latin typeface="Arial" panose="020B0604020202020204" pitchFamily="34" charset="0"/>
                <a:cs typeface="Arial" panose="020B0604020202020204" pitchFamily="34" charset="0"/>
              </a:rPr>
              <a:t>l</a:t>
            </a:r>
            <a:r>
              <a:rPr lang="en-GB" sz="4800" b="1" dirty="0" smtClean="0">
                <a:solidFill>
                  <a:srgbClr val="132577"/>
                </a:solidFill>
                <a:latin typeface="Arial" panose="020B0604020202020204" pitchFamily="34" charset="0"/>
                <a:cs typeface="Arial" panose="020B0604020202020204" pitchFamily="34" charset="0"/>
              </a:rPr>
              <a:t>ifetime </a:t>
            </a:r>
            <a:r>
              <a:rPr lang="en-GB" sz="4800" b="1" dirty="0">
                <a:solidFill>
                  <a:srgbClr val="132577"/>
                </a:solidFill>
                <a:latin typeface="Arial" panose="020B0604020202020204" pitchFamily="34" charset="0"/>
                <a:cs typeface="Arial" panose="020B0604020202020204" pitchFamily="34" charset="0"/>
              </a:rPr>
              <a:t>accident </a:t>
            </a:r>
            <a:r>
              <a:rPr lang="en-GB" sz="4800" b="1" dirty="0" smtClean="0">
                <a:solidFill>
                  <a:srgbClr val="132577"/>
                </a:solidFill>
                <a:latin typeface="Arial" panose="020B0604020202020204" pitchFamily="34" charset="0"/>
                <a:cs typeface="Arial" panose="020B0604020202020204" pitchFamily="34" charset="0"/>
              </a:rPr>
              <a:t>origin</a:t>
            </a:r>
            <a:endParaRPr lang="en-GB" sz="4800" b="1" dirty="0">
              <a:solidFill>
                <a:srgbClr val="132577"/>
              </a:solidFill>
              <a:latin typeface="Arial" panose="020B0604020202020204" pitchFamily="34" charset="0"/>
              <a:cs typeface="Arial" panose="020B0604020202020204" pitchFamily="34" charset="0"/>
            </a:endParaRPr>
          </a:p>
        </p:txBody>
      </p:sp>
      <p:sp>
        <p:nvSpPr>
          <p:cNvPr id="94" name="TextBox 93"/>
          <p:cNvSpPr txBox="1"/>
          <p:nvPr/>
        </p:nvSpPr>
        <p:spPr>
          <a:xfrm>
            <a:off x="308670" y="28523926"/>
            <a:ext cx="12969179" cy="1569660"/>
          </a:xfrm>
          <a:prstGeom prst="rect">
            <a:avLst/>
          </a:prstGeom>
          <a:noFill/>
        </p:spPr>
        <p:txBody>
          <a:bodyPr wrap="square" rtlCol="0">
            <a:spAutoFit/>
          </a:bodyPr>
          <a:lstStyle/>
          <a:p>
            <a:pPr algn="ctr">
              <a:spcBef>
                <a:spcPct val="50000"/>
              </a:spcBef>
            </a:pPr>
            <a:r>
              <a:rPr lang="en-GB" sz="4800" b="1" dirty="0">
                <a:solidFill>
                  <a:srgbClr val="132577"/>
                </a:solidFill>
                <a:latin typeface="Arial" panose="020B0604020202020204" pitchFamily="34" charset="0"/>
                <a:cs typeface="Arial" panose="020B0604020202020204" pitchFamily="34" charset="0"/>
              </a:rPr>
              <a:t>Python for the e-logbook and the Database components system (J5)</a:t>
            </a:r>
          </a:p>
        </p:txBody>
      </p:sp>
      <p:sp>
        <p:nvSpPr>
          <p:cNvPr id="95" name="Text Box 17"/>
          <p:cNvSpPr txBox="1">
            <a:spLocks noChangeArrowheads="1"/>
          </p:cNvSpPr>
          <p:nvPr/>
        </p:nvSpPr>
        <p:spPr bwMode="auto">
          <a:xfrm>
            <a:off x="20753994" y="35441504"/>
            <a:ext cx="8868756" cy="1607904"/>
          </a:xfrm>
          <a:prstGeom prst="rect">
            <a:avLst/>
          </a:prstGeom>
          <a:gradFill>
            <a:gsLst>
              <a:gs pos="2000">
                <a:srgbClr val="FFC000"/>
              </a:gs>
              <a:gs pos="69000">
                <a:schemeClr val="accent4">
                  <a:lumMod val="40000"/>
                  <a:lumOff val="60000"/>
                </a:schemeClr>
              </a:gs>
              <a:gs pos="83000">
                <a:schemeClr val="accent4">
                  <a:lumMod val="20000"/>
                  <a:lumOff val="80000"/>
                </a:schemeClr>
              </a:gs>
              <a:gs pos="100000">
                <a:schemeClr val="accent4">
                  <a:lumMod val="20000"/>
                  <a:lumOff val="80000"/>
                </a:schemeClr>
              </a:gs>
            </a:gsLst>
            <a:lin ang="5400000" scaled="1"/>
          </a:gradFill>
          <a:ln>
            <a:noFill/>
          </a:ln>
          <a:effectLst/>
          <a:extLst/>
        </p:spPr>
        <p:txBody>
          <a:bodyPr wrap="square" lIns="129314" tIns="64657" rIns="129314" bIns="64657">
            <a:spAutoFit/>
          </a:bodyPr>
          <a:lstStyle>
            <a:lvl1pPr defTabSz="1474788">
              <a:defRPr>
                <a:solidFill>
                  <a:schemeClr val="tx1"/>
                </a:solidFill>
                <a:latin typeface="Arial" panose="020B0604020202020204" pitchFamily="34" charset="0"/>
              </a:defRPr>
            </a:lvl1pPr>
            <a:lvl2pPr marL="646113" defTabSz="1474788">
              <a:defRPr>
                <a:solidFill>
                  <a:schemeClr val="tx1"/>
                </a:solidFill>
                <a:latin typeface="Arial" panose="020B0604020202020204" pitchFamily="34" charset="0"/>
              </a:defRPr>
            </a:lvl2pPr>
            <a:lvl3pPr marL="1293813" defTabSz="1474788">
              <a:defRPr>
                <a:solidFill>
                  <a:schemeClr val="tx1"/>
                </a:solidFill>
                <a:latin typeface="Arial" panose="020B0604020202020204" pitchFamily="34" charset="0"/>
              </a:defRPr>
            </a:lvl3pPr>
            <a:lvl4pPr marL="1939925" defTabSz="1474788">
              <a:defRPr>
                <a:solidFill>
                  <a:schemeClr val="tx1"/>
                </a:solidFill>
                <a:latin typeface="Arial" panose="020B0604020202020204" pitchFamily="34" charset="0"/>
              </a:defRPr>
            </a:lvl4pPr>
            <a:lvl5pPr marL="2586038" defTabSz="1474788">
              <a:defRPr>
                <a:solidFill>
                  <a:schemeClr val="tx1"/>
                </a:solidFill>
                <a:latin typeface="Arial" panose="020B0604020202020204" pitchFamily="34" charset="0"/>
              </a:defRPr>
            </a:lvl5pPr>
            <a:lvl6pPr marL="3043238" defTabSz="1474788" fontAlgn="base">
              <a:spcBef>
                <a:spcPct val="0"/>
              </a:spcBef>
              <a:spcAft>
                <a:spcPct val="0"/>
              </a:spcAft>
              <a:defRPr>
                <a:solidFill>
                  <a:schemeClr val="tx1"/>
                </a:solidFill>
                <a:latin typeface="Arial" panose="020B0604020202020204" pitchFamily="34" charset="0"/>
              </a:defRPr>
            </a:lvl6pPr>
            <a:lvl7pPr marL="3500438" defTabSz="1474788" fontAlgn="base">
              <a:spcBef>
                <a:spcPct val="0"/>
              </a:spcBef>
              <a:spcAft>
                <a:spcPct val="0"/>
              </a:spcAft>
              <a:defRPr>
                <a:solidFill>
                  <a:schemeClr val="tx1"/>
                </a:solidFill>
                <a:latin typeface="Arial" panose="020B0604020202020204" pitchFamily="34" charset="0"/>
              </a:defRPr>
            </a:lvl7pPr>
            <a:lvl8pPr marL="3957638" defTabSz="1474788" fontAlgn="base">
              <a:spcBef>
                <a:spcPct val="0"/>
              </a:spcBef>
              <a:spcAft>
                <a:spcPct val="0"/>
              </a:spcAft>
              <a:defRPr>
                <a:solidFill>
                  <a:schemeClr val="tx1"/>
                </a:solidFill>
                <a:latin typeface="Arial" panose="020B0604020202020204" pitchFamily="34" charset="0"/>
              </a:defRPr>
            </a:lvl8pPr>
            <a:lvl9pPr marL="4414838" defTabSz="1474788"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GB" sz="4800" b="1" dirty="0" smtClean="0">
                <a:solidFill>
                  <a:srgbClr val="132577"/>
                </a:solidFill>
                <a:cs typeface="Arial" panose="020B0604020202020204" pitchFamily="34" charset="0"/>
              </a:rPr>
              <a:t>Other Developments in progress</a:t>
            </a:r>
            <a:endParaRPr lang="en-GB" sz="2800" dirty="0">
              <a:solidFill>
                <a:srgbClr val="132577"/>
              </a:solidFill>
              <a:cs typeface="Arial" panose="020B0604020202020204" pitchFamily="34" charset="0"/>
            </a:endParaRPr>
          </a:p>
        </p:txBody>
      </p:sp>
      <p:pic>
        <p:nvPicPr>
          <p:cNvPr id="28" name="Picture 27"/>
          <p:cNvPicPr>
            <a:picLocks noChangeAspect="1"/>
          </p:cNvPicPr>
          <p:nvPr/>
        </p:nvPicPr>
        <p:blipFill>
          <a:blip r:embed="rId42"/>
          <a:stretch>
            <a:fillRect/>
          </a:stretch>
        </p:blipFill>
        <p:spPr>
          <a:xfrm>
            <a:off x="28813129" y="35461709"/>
            <a:ext cx="1219200" cy="1219200"/>
          </a:xfrm>
          <a:prstGeom prst="rect">
            <a:avLst/>
          </a:prstGeom>
        </p:spPr>
      </p:pic>
      <p:pic>
        <p:nvPicPr>
          <p:cNvPr id="19" name="Picture 18"/>
          <p:cNvPicPr>
            <a:picLocks noChangeAspect="1"/>
          </p:cNvPicPr>
          <p:nvPr/>
        </p:nvPicPr>
        <p:blipFill>
          <a:blip r:embed="rId43"/>
          <a:stretch>
            <a:fillRect/>
          </a:stretch>
        </p:blipFill>
        <p:spPr>
          <a:xfrm>
            <a:off x="16025026" y="19984999"/>
            <a:ext cx="9288171" cy="8114147"/>
          </a:xfrm>
          <a:prstGeom prst="rect">
            <a:avLst/>
          </a:prstGeom>
        </p:spPr>
      </p:pic>
      <p:pic>
        <p:nvPicPr>
          <p:cNvPr id="11" name="Picture 10"/>
          <p:cNvPicPr>
            <a:picLocks noChangeAspect="1"/>
          </p:cNvPicPr>
          <p:nvPr/>
        </p:nvPicPr>
        <p:blipFill>
          <a:blip r:embed="rId44"/>
          <a:stretch>
            <a:fillRect/>
          </a:stretch>
        </p:blipFill>
        <p:spPr>
          <a:xfrm>
            <a:off x="13028712" y="20059734"/>
            <a:ext cx="2703572" cy="1267955"/>
          </a:xfrm>
          <a:prstGeom prst="rect">
            <a:avLst/>
          </a:prstGeom>
        </p:spPr>
      </p:pic>
      <p:pic>
        <p:nvPicPr>
          <p:cNvPr id="98" name="Picture 97"/>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14691226" y="21662141"/>
            <a:ext cx="1073057" cy="1073057"/>
          </a:xfrm>
          <a:prstGeom prst="rect">
            <a:avLst/>
          </a:prstGeom>
        </p:spPr>
      </p:pic>
      <p:sp>
        <p:nvSpPr>
          <p:cNvPr id="35" name="Oval Callout 34"/>
          <p:cNvSpPr/>
          <p:nvPr/>
        </p:nvSpPr>
        <p:spPr>
          <a:xfrm>
            <a:off x="355433" y="15774168"/>
            <a:ext cx="2149882" cy="1136826"/>
          </a:xfrm>
          <a:prstGeom prst="wedgeEllipseCallout">
            <a:avLst>
              <a:gd name="adj1" fmla="val 144166"/>
              <a:gd name="adj2" fmla="val 518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Temperature monitoring</a:t>
            </a:r>
            <a:endParaRPr lang="fr-FR" sz="1600" dirty="0"/>
          </a:p>
        </p:txBody>
      </p:sp>
      <p:sp>
        <p:nvSpPr>
          <p:cNvPr id="36" name="Cloud Callout 35"/>
          <p:cNvSpPr/>
          <p:nvPr/>
        </p:nvSpPr>
        <p:spPr>
          <a:xfrm>
            <a:off x="12003313" y="11781530"/>
            <a:ext cx="2858995" cy="1082621"/>
          </a:xfrm>
          <a:prstGeom prst="cloudCallout">
            <a:avLst>
              <a:gd name="adj1" fmla="val -8562"/>
              <a:gd name="adj2" fmla="val 95269"/>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Devices state and control</a:t>
            </a:r>
            <a:endParaRPr lang="fr-FR" sz="1800" dirty="0"/>
          </a:p>
        </p:txBody>
      </p:sp>
      <p:sp>
        <p:nvSpPr>
          <p:cNvPr id="101" name="Cloud Callout 100"/>
          <p:cNvSpPr/>
          <p:nvPr/>
        </p:nvSpPr>
        <p:spPr>
          <a:xfrm>
            <a:off x="16111820" y="11613562"/>
            <a:ext cx="4275386" cy="868724"/>
          </a:xfrm>
          <a:prstGeom prst="cloudCallout">
            <a:avLst>
              <a:gd name="adj1" fmla="val -8562"/>
              <a:gd name="adj2" fmla="val 95269"/>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Devices Settings follow up</a:t>
            </a:r>
            <a:endParaRPr lang="fr-FR" sz="1800" dirty="0"/>
          </a:p>
        </p:txBody>
      </p:sp>
      <p:pic>
        <p:nvPicPr>
          <p:cNvPr id="24" name="Picture 23"/>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3988416" y="34137222"/>
            <a:ext cx="13643609" cy="5851548"/>
          </a:xfrm>
          <a:prstGeom prst="rect">
            <a:avLst/>
          </a:prstGeom>
        </p:spPr>
      </p:pic>
      <p:pic>
        <p:nvPicPr>
          <p:cNvPr id="20" name="Picture 19"/>
          <p:cNvPicPr>
            <a:picLocks noChangeAspect="1"/>
          </p:cNvPicPr>
          <p:nvPr/>
        </p:nvPicPr>
        <p:blipFill>
          <a:blip r:embed="rId46"/>
          <a:stretch>
            <a:fillRect/>
          </a:stretch>
        </p:blipFill>
        <p:spPr>
          <a:xfrm>
            <a:off x="17771528" y="28563444"/>
            <a:ext cx="1711942" cy="801991"/>
          </a:xfrm>
          <a:prstGeom prst="rect">
            <a:avLst/>
          </a:prstGeom>
        </p:spPr>
      </p:pic>
      <p:pic>
        <p:nvPicPr>
          <p:cNvPr id="27" name="Picture 26"/>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29033408" y="13895725"/>
            <a:ext cx="676275" cy="1257300"/>
          </a:xfrm>
          <a:prstGeom prst="rect">
            <a:avLst/>
          </a:prstGeom>
        </p:spPr>
      </p:pic>
      <p:pic>
        <p:nvPicPr>
          <p:cNvPr id="33" name="Picture 32"/>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28813129" y="15248819"/>
            <a:ext cx="1092037" cy="1092037"/>
          </a:xfrm>
          <a:prstGeom prst="rect">
            <a:avLst/>
          </a:prstGeom>
        </p:spPr>
      </p:pic>
      <p:pic>
        <p:nvPicPr>
          <p:cNvPr id="37" name="Picture 36"/>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14008226" y="22997488"/>
            <a:ext cx="1939230" cy="1089601"/>
          </a:xfrm>
          <a:prstGeom prst="rect">
            <a:avLst/>
          </a:prstGeom>
          <a:effectLst>
            <a:outerShdw blurRad="50800" dist="50800" dir="5400000" algn="ctr" rotWithShape="0">
              <a:srgbClr val="000000">
                <a:alpha val="41000"/>
              </a:srgbClr>
            </a:outerShdw>
          </a:effectLst>
        </p:spPr>
      </p:pic>
    </p:spTree>
    <p:extLst>
      <p:ext uri="{BB962C8B-B14F-4D97-AF65-F5344CB8AC3E}">
        <p14:creationId xmlns:p14="http://schemas.microsoft.com/office/powerpoint/2010/main" val="3091136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sterA0-2015.potx" id="{71A9D228-CE2D-4AFE-A4CB-517C2D88A208}" vid="{19CFE0AD-F22A-4361-9484-E6667C0115D5}"/>
    </a:ext>
  </a:extLst>
</a:theme>
</file>

<file path=docProps/app.xml><?xml version="1.0" encoding="utf-8"?>
<Properties xmlns="http://schemas.openxmlformats.org/officeDocument/2006/extended-properties" xmlns:vt="http://schemas.openxmlformats.org/officeDocument/2006/docPropsVTypes">
  <Template>PosterA0-2015-1</Template>
  <TotalTime>0</TotalTime>
  <Words>515</Words>
  <Application>Microsoft Office PowerPoint</Application>
  <PresentationFormat>Custom</PresentationFormat>
  <Paragraphs>61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Tools / Developments done by the on Shift Operators </vt:lpstr>
    </vt:vector>
  </TitlesOfParts>
  <Company>ESRF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your title to this area of the page.</dc:title>
  <dc:creator>REVOL Jean-Luc</dc:creator>
  <cp:lastModifiedBy>CHAZOT Gilles</cp:lastModifiedBy>
  <cp:revision>172</cp:revision>
  <cp:lastPrinted>2023-08-28T06:08:05Z</cp:lastPrinted>
  <dcterms:created xsi:type="dcterms:W3CDTF">2018-04-18T10:16:16Z</dcterms:created>
  <dcterms:modified xsi:type="dcterms:W3CDTF">2023-08-28T07:15:49Z</dcterms:modified>
</cp:coreProperties>
</file>