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6"/>
  </p:handoutMasterIdLst>
  <p:sldIdLst>
    <p:sldId id="261" r:id="rId5"/>
  </p:sldIdLst>
  <p:sldSz cx="27432000" cy="36576000"/>
  <p:notesSz cx="6858000" cy="9144000"/>
  <p:defaultTextStyle>
    <a:defPPr>
      <a:defRPr lang="en-US"/>
    </a:defPPr>
    <a:lvl1pPr marL="0" algn="l" defTabSz="1828800" rtl="0" eaLnBrk="1" latinLnBrk="0" hangingPunct="1">
      <a:defRPr sz="7200" kern="1200">
        <a:solidFill>
          <a:schemeClr val="tx1"/>
        </a:solidFill>
        <a:latin typeface="+mn-lt"/>
        <a:ea typeface="+mn-ea"/>
        <a:cs typeface="+mn-cs"/>
      </a:defRPr>
    </a:lvl1pPr>
    <a:lvl2pPr marL="1828800" algn="l" defTabSz="1828800" rtl="0" eaLnBrk="1" latinLnBrk="0" hangingPunct="1">
      <a:defRPr sz="7200" kern="1200">
        <a:solidFill>
          <a:schemeClr val="tx1"/>
        </a:solidFill>
        <a:latin typeface="+mn-lt"/>
        <a:ea typeface="+mn-ea"/>
        <a:cs typeface="+mn-cs"/>
      </a:defRPr>
    </a:lvl2pPr>
    <a:lvl3pPr marL="3657600" algn="l" defTabSz="1828800" rtl="0" eaLnBrk="1" latinLnBrk="0" hangingPunct="1">
      <a:defRPr sz="7200" kern="1200">
        <a:solidFill>
          <a:schemeClr val="tx1"/>
        </a:solidFill>
        <a:latin typeface="+mn-lt"/>
        <a:ea typeface="+mn-ea"/>
        <a:cs typeface="+mn-cs"/>
      </a:defRPr>
    </a:lvl3pPr>
    <a:lvl4pPr marL="5486400" algn="l" defTabSz="1828800" rtl="0" eaLnBrk="1" latinLnBrk="0" hangingPunct="1">
      <a:defRPr sz="7200" kern="1200">
        <a:solidFill>
          <a:schemeClr val="tx1"/>
        </a:solidFill>
        <a:latin typeface="+mn-lt"/>
        <a:ea typeface="+mn-ea"/>
        <a:cs typeface="+mn-cs"/>
      </a:defRPr>
    </a:lvl4pPr>
    <a:lvl5pPr marL="7315200" algn="l" defTabSz="1828800" rtl="0" eaLnBrk="1" latinLnBrk="0" hangingPunct="1">
      <a:defRPr sz="7200" kern="1200">
        <a:solidFill>
          <a:schemeClr val="tx1"/>
        </a:solidFill>
        <a:latin typeface="+mn-lt"/>
        <a:ea typeface="+mn-ea"/>
        <a:cs typeface="+mn-cs"/>
      </a:defRPr>
    </a:lvl5pPr>
    <a:lvl6pPr marL="9144000" algn="l" defTabSz="1828800" rtl="0" eaLnBrk="1" latinLnBrk="0" hangingPunct="1">
      <a:defRPr sz="7200" kern="1200">
        <a:solidFill>
          <a:schemeClr val="tx1"/>
        </a:solidFill>
        <a:latin typeface="+mn-lt"/>
        <a:ea typeface="+mn-ea"/>
        <a:cs typeface="+mn-cs"/>
      </a:defRPr>
    </a:lvl6pPr>
    <a:lvl7pPr marL="10972800" algn="l" defTabSz="1828800" rtl="0" eaLnBrk="1" latinLnBrk="0" hangingPunct="1">
      <a:defRPr sz="7200" kern="1200">
        <a:solidFill>
          <a:schemeClr val="tx1"/>
        </a:solidFill>
        <a:latin typeface="+mn-lt"/>
        <a:ea typeface="+mn-ea"/>
        <a:cs typeface="+mn-cs"/>
      </a:defRPr>
    </a:lvl7pPr>
    <a:lvl8pPr marL="12801600" algn="l" defTabSz="1828800" rtl="0" eaLnBrk="1" latinLnBrk="0" hangingPunct="1">
      <a:defRPr sz="7200" kern="1200">
        <a:solidFill>
          <a:schemeClr val="tx1"/>
        </a:solidFill>
        <a:latin typeface="+mn-lt"/>
        <a:ea typeface="+mn-ea"/>
        <a:cs typeface="+mn-cs"/>
      </a:defRPr>
    </a:lvl8pPr>
    <a:lvl9pPr marL="14630400" algn="l" defTabSz="18288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7833"/>
    <a:srgbClr val="086114"/>
    <a:srgbClr val="0E5B10"/>
    <a:srgbClr val="1A6A1D"/>
    <a:srgbClr val="266A2A"/>
    <a:srgbClr val="2A74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52"/>
    <p:restoredTop sz="96327"/>
  </p:normalViewPr>
  <p:slideViewPr>
    <p:cSldViewPr snapToGrid="0" snapToObjects="1">
      <p:cViewPr varScale="1">
        <p:scale>
          <a:sx n="33" d="100"/>
          <a:sy n="33" d="100"/>
        </p:scale>
        <p:origin x="3016" y="376"/>
      </p:cViewPr>
      <p:guideLst>
        <p:guide orient="horz" pos="11520"/>
        <p:guide pos="864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EEF6D1-C355-404D-B092-860CE33AB03A}" type="datetimeFigureOut">
              <a:rPr lang="en-US" smtClean="0"/>
              <a:t>9/5/23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F65FFB-2F8C-4C49-8C92-C53BC4CF2C66}" type="slidenum">
              <a:rPr lang="en-US" smtClean="0"/>
              <a:t>‹#›</a:t>
            </a:fld>
            <a:endParaRPr lang="en-US"/>
          </a:p>
        </p:txBody>
      </p:sp>
    </p:spTree>
    <p:extLst>
      <p:ext uri="{BB962C8B-B14F-4D97-AF65-F5344CB8AC3E}">
        <p14:creationId xmlns:p14="http://schemas.microsoft.com/office/powerpoint/2010/main" val="22422977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pic>
        <p:nvPicPr>
          <p:cNvPr id="6" name="Picture 5" descr="30x40_ORNL DOE logo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432000" cy="2322576"/>
          </a:xfrm>
          <a:prstGeom prst="rect">
            <a:avLst/>
          </a:prstGeom>
        </p:spPr>
      </p:pic>
      <p:sp>
        <p:nvSpPr>
          <p:cNvPr id="2" name="Title 1"/>
          <p:cNvSpPr>
            <a:spLocks noGrp="1"/>
          </p:cNvSpPr>
          <p:nvPr>
            <p:ph type="title" hasCustomPrompt="1"/>
          </p:nvPr>
        </p:nvSpPr>
        <p:spPr>
          <a:xfrm>
            <a:off x="5477328" y="557565"/>
            <a:ext cx="16477344" cy="1765011"/>
          </a:xfrm>
        </p:spPr>
        <p:txBody>
          <a:bodyPr lIns="0" tIns="0" rIns="0" bIns="0" anchor="t" anchorCtr="0">
            <a:noAutofit/>
          </a:bodyPr>
          <a:lstStyle>
            <a:lvl1pPr>
              <a:lnSpc>
                <a:spcPct val="100000"/>
              </a:lnSpc>
              <a:defRPr sz="5400" b="1" i="0" baseline="0">
                <a:solidFill>
                  <a:srgbClr val="000000"/>
                </a:solidFill>
                <a:latin typeface="Arial"/>
                <a:cs typeface="Arial"/>
              </a:defRPr>
            </a:lvl1pPr>
          </a:lstStyle>
          <a:p>
            <a:r>
              <a:rPr lang="en-US" dirty="0"/>
              <a:t>Click to edit Master title style Click to edit Master title style</a:t>
            </a:r>
          </a:p>
        </p:txBody>
      </p:sp>
      <p:sp>
        <p:nvSpPr>
          <p:cNvPr id="3" name="Rectangle 2"/>
          <p:cNvSpPr/>
          <p:nvPr userDrawn="1"/>
        </p:nvSpPr>
        <p:spPr>
          <a:xfrm flipV="1">
            <a:off x="369105" y="35966400"/>
            <a:ext cx="26708162" cy="274964"/>
          </a:xfrm>
          <a:prstGeom prst="rect">
            <a:avLst/>
          </a:prstGeom>
          <a:solidFill>
            <a:srgbClr val="0861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flipV="1">
            <a:off x="369105" y="3544442"/>
            <a:ext cx="26708162" cy="116293"/>
          </a:xfrm>
          <a:prstGeom prst="rect">
            <a:avLst/>
          </a:prstGeom>
          <a:solidFill>
            <a:srgbClr val="0078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 Placeholder 21"/>
          <p:cNvSpPr>
            <a:spLocks noGrp="1"/>
          </p:cNvSpPr>
          <p:nvPr>
            <p:ph type="body" sz="quarter" idx="10"/>
          </p:nvPr>
        </p:nvSpPr>
        <p:spPr>
          <a:xfrm>
            <a:off x="5476875" y="2413231"/>
            <a:ext cx="16478250" cy="1124736"/>
          </a:xfrm>
        </p:spPr>
        <p:txBody>
          <a:bodyPr>
            <a:normAutofit/>
          </a:bodyPr>
          <a:lstStyle>
            <a:lvl1pPr marL="0" indent="0" algn="ctr">
              <a:buNone/>
              <a:defRPr lang="en-US" sz="3600" b="0" i="0" kern="1200" baseline="0" dirty="0" smtClean="0">
                <a:solidFill>
                  <a:srgbClr val="7F7F7F"/>
                </a:solidFill>
                <a:latin typeface="Arial"/>
                <a:ea typeface="+mj-ea"/>
                <a:cs typeface="Arial"/>
              </a:defRPr>
            </a:lvl1pPr>
          </a:lstStyle>
          <a:p>
            <a:pPr lvl="0"/>
            <a:r>
              <a:rPr lang="en-US"/>
              <a:t>Click to edit Master text styles</a:t>
            </a:r>
          </a:p>
        </p:txBody>
      </p:sp>
      <p:sp>
        <p:nvSpPr>
          <p:cNvPr id="24" name="Text Placeholder 23"/>
          <p:cNvSpPr>
            <a:spLocks noGrp="1"/>
          </p:cNvSpPr>
          <p:nvPr>
            <p:ph type="body" sz="quarter" idx="11"/>
          </p:nvPr>
        </p:nvSpPr>
        <p:spPr>
          <a:xfrm>
            <a:off x="5677740" y="5647121"/>
            <a:ext cx="7348804" cy="3855214"/>
          </a:xfrm>
        </p:spPr>
        <p:txBody>
          <a:bodyPr>
            <a:normAutofit/>
          </a:bodyPr>
          <a:lstStyle>
            <a:lvl1pPr marL="271463" indent="-271463">
              <a:buClr>
                <a:srgbClr val="007833"/>
              </a:buClr>
              <a:defRPr sz="3200"/>
            </a:lvl1pPr>
            <a:lvl2pPr marL="681038" indent="-409575">
              <a:buClr>
                <a:srgbClr val="007833"/>
              </a:buClr>
              <a:defRPr sz="3200"/>
            </a:lvl2pPr>
            <a:lvl3pPr marL="952500" indent="-271463">
              <a:buClr>
                <a:srgbClr val="007833"/>
              </a:buClr>
              <a:defRPr sz="3200"/>
            </a:lvl3pPr>
            <a:lvl4pPr marL="1360488" indent="-407988">
              <a:buClr>
                <a:srgbClr val="007833"/>
              </a:buClr>
              <a:defRPr sz="3200"/>
            </a:lvl4pPr>
            <a:lvl5pPr marL="1724025" indent="-363538">
              <a:buClr>
                <a:srgbClr val="007833"/>
              </a:buClr>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25"/>
          <p:cNvSpPr>
            <a:spLocks noGrp="1"/>
          </p:cNvSpPr>
          <p:nvPr>
            <p:ph type="body" sz="quarter" idx="12" hasCustomPrompt="1"/>
          </p:nvPr>
        </p:nvSpPr>
        <p:spPr>
          <a:xfrm>
            <a:off x="5677741" y="4603313"/>
            <a:ext cx="7348804" cy="1043807"/>
          </a:xfrm>
        </p:spPr>
        <p:txBody>
          <a:bodyPr>
            <a:normAutofit/>
          </a:bodyPr>
          <a:lstStyle>
            <a:lvl1pPr marL="0" indent="0" algn="l">
              <a:buNone/>
              <a:defRPr sz="3600" b="1" baseline="0">
                <a:solidFill>
                  <a:srgbClr val="007833"/>
                </a:solidFill>
                <a:latin typeface="Arial"/>
              </a:defRPr>
            </a:lvl1pPr>
          </a:lstStyle>
          <a:p>
            <a:pPr lvl="0"/>
            <a:r>
              <a:rPr lang="en-US" dirty="0"/>
              <a:t>Header and text style 1</a:t>
            </a:r>
          </a:p>
        </p:txBody>
      </p:sp>
      <p:sp>
        <p:nvSpPr>
          <p:cNvPr id="29" name="Text Placeholder 23"/>
          <p:cNvSpPr>
            <a:spLocks noGrp="1"/>
          </p:cNvSpPr>
          <p:nvPr>
            <p:ph type="body" sz="quarter" idx="13"/>
          </p:nvPr>
        </p:nvSpPr>
        <p:spPr>
          <a:xfrm>
            <a:off x="14288340" y="5647121"/>
            <a:ext cx="7348804" cy="3855214"/>
          </a:xfrm>
        </p:spPr>
        <p:txBody>
          <a:bodyPr>
            <a:normAutofit/>
          </a:bodyPr>
          <a:lstStyle>
            <a:lvl1pPr marL="271463" indent="-271463">
              <a:buClr>
                <a:srgbClr val="007833"/>
              </a:buClr>
              <a:defRPr sz="3200"/>
            </a:lvl1pPr>
            <a:lvl2pPr marL="681038" indent="-409575">
              <a:buClr>
                <a:srgbClr val="007833"/>
              </a:buClr>
              <a:defRPr sz="3200"/>
            </a:lvl2pPr>
            <a:lvl3pPr marL="952500" indent="-271463">
              <a:buClr>
                <a:srgbClr val="007833"/>
              </a:buClr>
              <a:defRPr sz="3200"/>
            </a:lvl3pPr>
            <a:lvl4pPr marL="1360488" indent="-407988">
              <a:buClr>
                <a:srgbClr val="007833"/>
              </a:buClr>
              <a:defRPr sz="3200"/>
            </a:lvl4pPr>
            <a:lvl5pPr marL="1724025" indent="-363538">
              <a:buClr>
                <a:srgbClr val="007833"/>
              </a:buClr>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25"/>
          <p:cNvSpPr>
            <a:spLocks noGrp="1"/>
          </p:cNvSpPr>
          <p:nvPr>
            <p:ph type="body" sz="quarter" idx="14" hasCustomPrompt="1"/>
          </p:nvPr>
        </p:nvSpPr>
        <p:spPr>
          <a:xfrm>
            <a:off x="14288341" y="4603313"/>
            <a:ext cx="7348804" cy="1043807"/>
          </a:xfrm>
          <a:solidFill>
            <a:srgbClr val="007833"/>
          </a:solidFill>
        </p:spPr>
        <p:txBody>
          <a:bodyPr>
            <a:normAutofit/>
          </a:bodyPr>
          <a:lstStyle>
            <a:lvl1pPr marL="0" indent="0" algn="l">
              <a:buNone/>
              <a:defRPr sz="3600" b="1">
                <a:solidFill>
                  <a:schemeClr val="bg1"/>
                </a:solidFill>
                <a:latin typeface="Arial"/>
              </a:defRPr>
            </a:lvl1pPr>
          </a:lstStyle>
          <a:p>
            <a:pPr lvl="0"/>
            <a:r>
              <a:rPr lang="en-US" dirty="0"/>
              <a:t>Header and text style 2</a:t>
            </a:r>
          </a:p>
        </p:txBody>
      </p:sp>
    </p:spTree>
    <p:extLst>
      <p:ext uri="{BB962C8B-B14F-4D97-AF65-F5344CB8AC3E}">
        <p14:creationId xmlns:p14="http://schemas.microsoft.com/office/powerpoint/2010/main" val="843243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395B-180B-3340-AE8A-4B218B40C199}" type="datetimeFigureOut">
              <a:rPr lang="en-US" smtClean="0"/>
              <a:t>9/5/23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60608-5631-894A-AFE3-6325A72CFD5B}" type="slidenum">
              <a:rPr lang="en-US" smtClean="0"/>
              <a:t>‹#›</a:t>
            </a:fld>
            <a:endParaRPr lang="en-US"/>
          </a:p>
        </p:txBody>
      </p:sp>
    </p:spTree>
    <p:extLst>
      <p:ext uri="{BB962C8B-B14F-4D97-AF65-F5344CB8AC3E}">
        <p14:creationId xmlns:p14="http://schemas.microsoft.com/office/powerpoint/2010/main" val="542841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888200" y="1464739"/>
            <a:ext cx="6172200" cy="312081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1464739"/>
            <a:ext cx="18059400" cy="31208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395B-180B-3340-AE8A-4B218B40C199}" type="datetimeFigureOut">
              <a:rPr lang="en-US" smtClean="0"/>
              <a:t>9/5/23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60608-5631-894A-AFE3-6325A72CFD5B}" type="slidenum">
              <a:rPr lang="en-US" smtClean="0"/>
              <a:t>‹#›</a:t>
            </a:fld>
            <a:endParaRPr lang="en-US"/>
          </a:p>
        </p:txBody>
      </p:sp>
    </p:spTree>
    <p:extLst>
      <p:ext uri="{BB962C8B-B14F-4D97-AF65-F5344CB8AC3E}">
        <p14:creationId xmlns:p14="http://schemas.microsoft.com/office/powerpoint/2010/main" val="308258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70"/>
            <a:ext cx="23317200" cy="7840133"/>
          </a:xfrm>
        </p:spPr>
        <p:txBody>
          <a:bodyPr/>
          <a:lstStyle/>
          <a:p>
            <a:r>
              <a:rPr lang="en-US"/>
              <a:t>Click to edit Master title style</a:t>
            </a:r>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8E395B-180B-3340-AE8A-4B218B40C199}" type="datetimeFigureOut">
              <a:rPr lang="en-US" smtClean="0"/>
              <a:t>9/5/23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60608-5631-894A-AFE3-6325A72CFD5B}" type="slidenum">
              <a:rPr lang="en-US" smtClean="0"/>
              <a:t>‹#›</a:t>
            </a:fld>
            <a:endParaRPr lang="en-US"/>
          </a:p>
        </p:txBody>
      </p:sp>
    </p:spTree>
    <p:extLst>
      <p:ext uri="{BB962C8B-B14F-4D97-AF65-F5344CB8AC3E}">
        <p14:creationId xmlns:p14="http://schemas.microsoft.com/office/powerpoint/2010/main" val="376558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395B-180B-3340-AE8A-4B218B40C199}" type="datetimeFigureOut">
              <a:rPr lang="en-US" smtClean="0"/>
              <a:t>9/5/23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60608-5631-894A-AFE3-6325A72CFD5B}" type="slidenum">
              <a:rPr lang="en-US" smtClean="0"/>
              <a:t>‹#›</a:t>
            </a:fld>
            <a:endParaRPr lang="en-US"/>
          </a:p>
        </p:txBody>
      </p:sp>
    </p:spTree>
    <p:extLst>
      <p:ext uri="{BB962C8B-B14F-4D97-AF65-F5344CB8AC3E}">
        <p14:creationId xmlns:p14="http://schemas.microsoft.com/office/powerpoint/2010/main" val="759908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a:t>Click to edit Master title style</a:t>
            </a:r>
          </a:p>
        </p:txBody>
      </p:sp>
      <p:sp>
        <p:nvSpPr>
          <p:cNvPr id="3" name="Text Placeholder 2"/>
          <p:cNvSpPr>
            <a:spLocks noGrp="1"/>
          </p:cNvSpPr>
          <p:nvPr>
            <p:ph type="body" idx="1"/>
          </p:nvPr>
        </p:nvSpPr>
        <p:spPr>
          <a:xfrm>
            <a:off x="2166939" y="15502472"/>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8E395B-180B-3340-AE8A-4B218B40C199}" type="datetimeFigureOut">
              <a:rPr lang="en-US" smtClean="0"/>
              <a:t>9/5/23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60608-5631-894A-AFE3-6325A72CFD5B}" type="slidenum">
              <a:rPr lang="en-US" smtClean="0"/>
              <a:t>‹#›</a:t>
            </a:fld>
            <a:endParaRPr lang="en-US"/>
          </a:p>
        </p:txBody>
      </p:sp>
    </p:spTree>
    <p:extLst>
      <p:ext uri="{BB962C8B-B14F-4D97-AF65-F5344CB8AC3E}">
        <p14:creationId xmlns:p14="http://schemas.microsoft.com/office/powerpoint/2010/main" val="409129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8534403"/>
            <a:ext cx="12115800" cy="241384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3944600" y="8534403"/>
            <a:ext cx="12115800" cy="241384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8E395B-180B-3340-AE8A-4B218B40C199}" type="datetimeFigureOut">
              <a:rPr lang="en-US" smtClean="0"/>
              <a:t>9/5/23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60608-5631-894A-AFE3-6325A72CFD5B}" type="slidenum">
              <a:rPr lang="en-US" smtClean="0"/>
              <a:t>‹#›</a:t>
            </a:fld>
            <a:endParaRPr lang="en-US"/>
          </a:p>
        </p:txBody>
      </p:sp>
    </p:spTree>
    <p:extLst>
      <p:ext uri="{BB962C8B-B14F-4D97-AF65-F5344CB8AC3E}">
        <p14:creationId xmlns:p14="http://schemas.microsoft.com/office/powerpoint/2010/main" val="3961373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3935077"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3935077"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8E395B-180B-3340-AE8A-4B218B40C199}" type="datetimeFigureOut">
              <a:rPr lang="en-US" smtClean="0"/>
              <a:t>9/5/23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460608-5631-894A-AFE3-6325A72CFD5B}" type="slidenum">
              <a:rPr lang="en-US" smtClean="0"/>
              <a:t>‹#›</a:t>
            </a:fld>
            <a:endParaRPr lang="en-US"/>
          </a:p>
        </p:txBody>
      </p:sp>
    </p:spTree>
    <p:extLst>
      <p:ext uri="{BB962C8B-B14F-4D97-AF65-F5344CB8AC3E}">
        <p14:creationId xmlns:p14="http://schemas.microsoft.com/office/powerpoint/2010/main" val="99308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E395B-180B-3340-AE8A-4B218B40C199}" type="datetimeFigureOut">
              <a:rPr lang="en-US" smtClean="0"/>
              <a:t>9/5/23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460608-5631-894A-AFE3-6325A72CFD5B}" type="slidenum">
              <a:rPr lang="en-US" smtClean="0"/>
              <a:t>‹#›</a:t>
            </a:fld>
            <a:endParaRPr lang="en-US"/>
          </a:p>
        </p:txBody>
      </p:sp>
    </p:spTree>
    <p:extLst>
      <p:ext uri="{BB962C8B-B14F-4D97-AF65-F5344CB8AC3E}">
        <p14:creationId xmlns:p14="http://schemas.microsoft.com/office/powerpoint/2010/main" val="3391658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2" y="1456267"/>
            <a:ext cx="9024939" cy="6197600"/>
          </a:xfrm>
        </p:spPr>
        <p:txBody>
          <a:bodyPr anchor="b"/>
          <a:lstStyle>
            <a:lvl1pPr algn="l">
              <a:defRPr sz="8000" b="1"/>
            </a:lvl1pPr>
          </a:lstStyle>
          <a:p>
            <a:r>
              <a:rPr lang="en-US"/>
              <a:t>Click to edit Master title style</a:t>
            </a:r>
          </a:p>
        </p:txBody>
      </p:sp>
      <p:sp>
        <p:nvSpPr>
          <p:cNvPr id="3" name="Content Placeholder 2"/>
          <p:cNvSpPr>
            <a:spLocks noGrp="1"/>
          </p:cNvSpPr>
          <p:nvPr>
            <p:ph idx="1"/>
          </p:nvPr>
        </p:nvSpPr>
        <p:spPr>
          <a:xfrm>
            <a:off x="10725150" y="1456269"/>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02" y="7653869"/>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578E395B-180B-3340-AE8A-4B218B40C199}" type="datetimeFigureOut">
              <a:rPr lang="en-US" smtClean="0"/>
              <a:t>9/5/23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60608-5631-894A-AFE3-6325A72CFD5B}" type="slidenum">
              <a:rPr lang="en-US" smtClean="0"/>
              <a:t>‹#›</a:t>
            </a:fld>
            <a:endParaRPr lang="en-US"/>
          </a:p>
        </p:txBody>
      </p:sp>
    </p:spTree>
    <p:extLst>
      <p:ext uri="{BB962C8B-B14F-4D97-AF65-F5344CB8AC3E}">
        <p14:creationId xmlns:p14="http://schemas.microsoft.com/office/powerpoint/2010/main" val="595696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a:t>Click to edit Master title style</a:t>
            </a:r>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a:t>Click icon to add picture</a:t>
            </a:r>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578E395B-180B-3340-AE8A-4B218B40C199}" type="datetimeFigureOut">
              <a:rPr lang="en-US" smtClean="0"/>
              <a:t>9/5/23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60608-5631-894A-AFE3-6325A72CFD5B}" type="slidenum">
              <a:rPr lang="en-US" smtClean="0"/>
              <a:t>‹#›</a:t>
            </a:fld>
            <a:endParaRPr lang="en-US"/>
          </a:p>
        </p:txBody>
      </p:sp>
    </p:spTree>
    <p:extLst>
      <p:ext uri="{BB962C8B-B14F-4D97-AF65-F5344CB8AC3E}">
        <p14:creationId xmlns:p14="http://schemas.microsoft.com/office/powerpoint/2010/main" val="944641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a:t>Click to edit Master title style</a:t>
            </a:r>
          </a:p>
        </p:txBody>
      </p:sp>
      <p:sp>
        <p:nvSpPr>
          <p:cNvPr id="3" name="Text Placeholder 2"/>
          <p:cNvSpPr>
            <a:spLocks noGrp="1"/>
          </p:cNvSpPr>
          <p:nvPr>
            <p:ph type="body" idx="1"/>
          </p:nvPr>
        </p:nvSpPr>
        <p:spPr>
          <a:xfrm>
            <a:off x="1371600" y="8534403"/>
            <a:ext cx="24688800" cy="24138469"/>
          </a:xfrm>
          <a:prstGeom prst="rect">
            <a:avLst/>
          </a:prstGeom>
        </p:spPr>
        <p:txBody>
          <a:bodyPr vert="horz" lIns="365760" tIns="182880" rIns="365760" bIns="1828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33900536"/>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578E395B-180B-3340-AE8A-4B218B40C199}" type="datetimeFigureOut">
              <a:rPr lang="en-US" smtClean="0"/>
              <a:t>9/5/23</a:t>
            </a:fld>
            <a:endParaRPr lang="en-US"/>
          </a:p>
        </p:txBody>
      </p:sp>
      <p:sp>
        <p:nvSpPr>
          <p:cNvPr id="5" name="Footer Placeholder 4"/>
          <p:cNvSpPr>
            <a:spLocks noGrp="1"/>
          </p:cNvSpPr>
          <p:nvPr>
            <p:ph type="ftr" sz="quarter" idx="3"/>
          </p:nvPr>
        </p:nvSpPr>
        <p:spPr>
          <a:xfrm>
            <a:off x="9372600" y="33900536"/>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36"/>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7F460608-5631-894A-AFE3-6325A72CFD5B}" type="slidenum">
              <a:rPr lang="en-US" smtClean="0"/>
              <a:t>‹#›</a:t>
            </a:fld>
            <a:endParaRPr lang="en-US"/>
          </a:p>
        </p:txBody>
      </p:sp>
    </p:spTree>
    <p:extLst>
      <p:ext uri="{BB962C8B-B14F-4D97-AF65-F5344CB8AC3E}">
        <p14:creationId xmlns:p14="http://schemas.microsoft.com/office/powerpoint/2010/main" val="2862476264"/>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Lst>
  <p:txStyles>
    <p:titleStyle>
      <a:lvl1pPr algn="ctr" defTabSz="18288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1828800" rtl="0" eaLnBrk="1" latinLnBrk="0" hangingPunct="1">
        <a:spcBef>
          <a:spcPct val="20000"/>
        </a:spcBef>
        <a:buClr>
          <a:schemeClr val="tx1"/>
        </a:buClr>
        <a:buFont typeface="Arial"/>
        <a:buChar char="•"/>
        <a:defRPr sz="12800" kern="1200">
          <a:solidFill>
            <a:srgbClr val="000000"/>
          </a:solidFill>
          <a:latin typeface="+mn-lt"/>
          <a:ea typeface="+mn-ea"/>
          <a:cs typeface="+mn-cs"/>
        </a:defRPr>
      </a:lvl1pPr>
      <a:lvl2pPr marL="2971800" indent="-1143000" algn="l" defTabSz="1828800" rtl="0" eaLnBrk="1" latinLnBrk="0" hangingPunct="1">
        <a:spcBef>
          <a:spcPct val="20000"/>
        </a:spcBef>
        <a:buClr>
          <a:schemeClr val="tx1"/>
        </a:buClr>
        <a:buFont typeface="Arial"/>
        <a:buChar char="–"/>
        <a:defRPr sz="11200" kern="1200">
          <a:solidFill>
            <a:srgbClr val="000000"/>
          </a:solidFill>
          <a:latin typeface="+mn-lt"/>
          <a:ea typeface="+mn-ea"/>
          <a:cs typeface="+mn-cs"/>
        </a:defRPr>
      </a:lvl2pPr>
      <a:lvl3pPr marL="4572000" indent="-914400" algn="l" defTabSz="1828800" rtl="0" eaLnBrk="1" latinLnBrk="0" hangingPunct="1">
        <a:spcBef>
          <a:spcPct val="20000"/>
        </a:spcBef>
        <a:buClr>
          <a:schemeClr val="tx1"/>
        </a:buClr>
        <a:buFont typeface="Arial"/>
        <a:buChar char="•"/>
        <a:defRPr sz="9600" kern="1200">
          <a:solidFill>
            <a:srgbClr val="000000"/>
          </a:solidFill>
          <a:latin typeface="+mn-lt"/>
          <a:ea typeface="+mn-ea"/>
          <a:cs typeface="+mn-cs"/>
        </a:defRPr>
      </a:lvl3pPr>
      <a:lvl4pPr marL="6400800" indent="-914400" algn="l" defTabSz="1828800" rtl="0" eaLnBrk="1" latinLnBrk="0" hangingPunct="1">
        <a:spcBef>
          <a:spcPct val="20000"/>
        </a:spcBef>
        <a:buClr>
          <a:schemeClr val="tx1"/>
        </a:buClr>
        <a:buFont typeface="Arial"/>
        <a:buChar char="–"/>
        <a:defRPr sz="8000" kern="1200">
          <a:solidFill>
            <a:srgbClr val="000000"/>
          </a:solidFill>
          <a:latin typeface="+mn-lt"/>
          <a:ea typeface="+mn-ea"/>
          <a:cs typeface="+mn-cs"/>
        </a:defRPr>
      </a:lvl4pPr>
      <a:lvl5pPr marL="8229600" indent="-914400" algn="l" defTabSz="1828800" rtl="0" eaLnBrk="1" latinLnBrk="0" hangingPunct="1">
        <a:spcBef>
          <a:spcPct val="20000"/>
        </a:spcBef>
        <a:buClr>
          <a:schemeClr val="tx1"/>
        </a:buClr>
        <a:buFont typeface="Arial"/>
        <a:buChar char="»"/>
        <a:defRPr sz="8000" kern="1200">
          <a:solidFill>
            <a:srgbClr val="000000"/>
          </a:solidFill>
          <a:latin typeface="+mn-lt"/>
          <a:ea typeface="+mn-ea"/>
          <a:cs typeface="+mn-cs"/>
        </a:defRPr>
      </a:lvl5pPr>
      <a:lvl6pPr marL="10058400" indent="-914400" algn="l" defTabSz="1828800" rtl="0" eaLnBrk="1" latinLnBrk="0" hangingPunct="1">
        <a:spcBef>
          <a:spcPct val="20000"/>
        </a:spcBef>
        <a:buFont typeface="Arial"/>
        <a:buChar char="•"/>
        <a:defRPr sz="8000" kern="1200">
          <a:solidFill>
            <a:schemeClr val="tx1"/>
          </a:solidFill>
          <a:latin typeface="+mn-lt"/>
          <a:ea typeface="+mn-ea"/>
          <a:cs typeface="+mn-cs"/>
        </a:defRPr>
      </a:lvl6pPr>
      <a:lvl7pPr marL="11887200" indent="-914400" algn="l" defTabSz="1828800" rtl="0" eaLnBrk="1" latinLnBrk="0" hangingPunct="1">
        <a:spcBef>
          <a:spcPct val="20000"/>
        </a:spcBef>
        <a:buFont typeface="Arial"/>
        <a:buChar char="•"/>
        <a:defRPr sz="8000" kern="1200">
          <a:solidFill>
            <a:schemeClr val="tx1"/>
          </a:solidFill>
          <a:latin typeface="+mn-lt"/>
          <a:ea typeface="+mn-ea"/>
          <a:cs typeface="+mn-cs"/>
        </a:defRPr>
      </a:lvl7pPr>
      <a:lvl8pPr marL="13716000" indent="-914400" algn="l" defTabSz="1828800" rtl="0" eaLnBrk="1" latinLnBrk="0" hangingPunct="1">
        <a:spcBef>
          <a:spcPct val="20000"/>
        </a:spcBef>
        <a:buFont typeface="Arial"/>
        <a:buChar char="•"/>
        <a:defRPr sz="8000" kern="1200">
          <a:solidFill>
            <a:schemeClr val="tx1"/>
          </a:solidFill>
          <a:latin typeface="+mn-lt"/>
          <a:ea typeface="+mn-ea"/>
          <a:cs typeface="+mn-cs"/>
        </a:defRPr>
      </a:lvl8pPr>
      <a:lvl9pPr marL="15544800" indent="-914400" algn="l" defTabSz="1828800" rtl="0" eaLnBrk="1" latinLnBrk="0" hangingPunct="1">
        <a:spcBef>
          <a:spcPct val="20000"/>
        </a:spcBef>
        <a:buFont typeface="Arial"/>
        <a:buChar char="•"/>
        <a:defRPr sz="8000" kern="1200">
          <a:solidFill>
            <a:schemeClr val="tx1"/>
          </a:solidFill>
          <a:latin typeface="+mn-lt"/>
          <a:ea typeface="+mn-ea"/>
          <a:cs typeface="+mn-cs"/>
        </a:defRPr>
      </a:lvl9pPr>
    </p:bodyStyle>
    <p:otherStyle>
      <a:defPPr>
        <a:defRPr lang="en-US"/>
      </a:defPPr>
      <a:lvl1pPr marL="0" algn="l" defTabSz="1828800" rtl="0" eaLnBrk="1" latinLnBrk="0" hangingPunct="1">
        <a:defRPr sz="7200" kern="1200">
          <a:solidFill>
            <a:schemeClr val="tx1"/>
          </a:solidFill>
          <a:latin typeface="+mn-lt"/>
          <a:ea typeface="+mn-ea"/>
          <a:cs typeface="+mn-cs"/>
        </a:defRPr>
      </a:lvl1pPr>
      <a:lvl2pPr marL="1828800" algn="l" defTabSz="1828800" rtl="0" eaLnBrk="1" latinLnBrk="0" hangingPunct="1">
        <a:defRPr sz="7200" kern="1200">
          <a:solidFill>
            <a:schemeClr val="tx1"/>
          </a:solidFill>
          <a:latin typeface="+mn-lt"/>
          <a:ea typeface="+mn-ea"/>
          <a:cs typeface="+mn-cs"/>
        </a:defRPr>
      </a:lvl2pPr>
      <a:lvl3pPr marL="3657600" algn="l" defTabSz="1828800" rtl="0" eaLnBrk="1" latinLnBrk="0" hangingPunct="1">
        <a:defRPr sz="7200" kern="1200">
          <a:solidFill>
            <a:schemeClr val="tx1"/>
          </a:solidFill>
          <a:latin typeface="+mn-lt"/>
          <a:ea typeface="+mn-ea"/>
          <a:cs typeface="+mn-cs"/>
        </a:defRPr>
      </a:lvl3pPr>
      <a:lvl4pPr marL="5486400" algn="l" defTabSz="1828800" rtl="0" eaLnBrk="1" latinLnBrk="0" hangingPunct="1">
        <a:defRPr sz="7200" kern="1200">
          <a:solidFill>
            <a:schemeClr val="tx1"/>
          </a:solidFill>
          <a:latin typeface="+mn-lt"/>
          <a:ea typeface="+mn-ea"/>
          <a:cs typeface="+mn-cs"/>
        </a:defRPr>
      </a:lvl4pPr>
      <a:lvl5pPr marL="7315200" algn="l" defTabSz="1828800" rtl="0" eaLnBrk="1" latinLnBrk="0" hangingPunct="1">
        <a:defRPr sz="7200" kern="1200">
          <a:solidFill>
            <a:schemeClr val="tx1"/>
          </a:solidFill>
          <a:latin typeface="+mn-lt"/>
          <a:ea typeface="+mn-ea"/>
          <a:cs typeface="+mn-cs"/>
        </a:defRPr>
      </a:lvl5pPr>
      <a:lvl6pPr marL="9144000" algn="l" defTabSz="1828800" rtl="0" eaLnBrk="1" latinLnBrk="0" hangingPunct="1">
        <a:defRPr sz="7200" kern="1200">
          <a:solidFill>
            <a:schemeClr val="tx1"/>
          </a:solidFill>
          <a:latin typeface="+mn-lt"/>
          <a:ea typeface="+mn-ea"/>
          <a:cs typeface="+mn-cs"/>
        </a:defRPr>
      </a:lvl6pPr>
      <a:lvl7pPr marL="10972800" algn="l" defTabSz="1828800" rtl="0" eaLnBrk="1" latinLnBrk="0" hangingPunct="1">
        <a:defRPr sz="7200" kern="1200">
          <a:solidFill>
            <a:schemeClr val="tx1"/>
          </a:solidFill>
          <a:latin typeface="+mn-lt"/>
          <a:ea typeface="+mn-ea"/>
          <a:cs typeface="+mn-cs"/>
        </a:defRPr>
      </a:lvl7pPr>
      <a:lvl8pPr marL="12801600" algn="l" defTabSz="1828800" rtl="0" eaLnBrk="1" latinLnBrk="0" hangingPunct="1">
        <a:defRPr sz="7200" kern="1200">
          <a:solidFill>
            <a:schemeClr val="tx1"/>
          </a:solidFill>
          <a:latin typeface="+mn-lt"/>
          <a:ea typeface="+mn-ea"/>
          <a:cs typeface="+mn-cs"/>
        </a:defRPr>
      </a:lvl8pPr>
      <a:lvl9pPr marL="14630400" algn="l" defTabSz="18288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1152AA-A815-A844-BF03-2A67722B17A0}"/>
              </a:ext>
            </a:extLst>
          </p:cNvPr>
          <p:cNvSpPr/>
          <p:nvPr/>
        </p:nvSpPr>
        <p:spPr>
          <a:xfrm>
            <a:off x="429880" y="17193318"/>
            <a:ext cx="26572240" cy="2997255"/>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22F42B7-4DC6-C3E6-5F61-6A1C3F5DBB9A}"/>
              </a:ext>
            </a:extLst>
          </p:cNvPr>
          <p:cNvSpPr/>
          <p:nvPr/>
        </p:nvSpPr>
        <p:spPr>
          <a:xfrm>
            <a:off x="429880" y="4736048"/>
            <a:ext cx="26572464" cy="2539245"/>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334E348-2B80-7AFC-DD2E-D386AAF95689}"/>
              </a:ext>
            </a:extLst>
          </p:cNvPr>
          <p:cNvSpPr txBox="1"/>
          <p:nvPr/>
        </p:nvSpPr>
        <p:spPr>
          <a:xfrm>
            <a:off x="13716000" y="17196445"/>
            <a:ext cx="13286120" cy="3046988"/>
          </a:xfrm>
          <a:prstGeom prst="rect">
            <a:avLst/>
          </a:prstGeom>
          <a:noFill/>
        </p:spPr>
        <p:txBody>
          <a:bodyPr wrap="square" rtlCol="0">
            <a:spAutoFit/>
          </a:bodyPr>
          <a:lstStyle/>
          <a:p>
            <a:r>
              <a:rPr lang="en-US" sz="2400" dirty="0">
                <a:solidFill>
                  <a:srgbClr val="000000"/>
                </a:solidFill>
                <a:latin typeface="Times New Roman" panose="02020603050405020304" pitchFamily="18" charset="0"/>
                <a:cs typeface="Times New Roman" panose="02020603050405020304" pitchFamily="18" charset="0"/>
              </a:rPr>
              <a:t>        With development of the ABLT routine underway, authored by Carrie Elliott, we needed an interface to establish the parameters of the scan. Initially, however, the various configurations in which operators may want to perform the scan were not yet clearly defined. As a result, there was a need for a GUI that could adapt flexibly and be readily modified as our understanding of the necessary conditions evolved.</a:t>
            </a:r>
          </a:p>
          <a:p>
            <a:r>
              <a:rPr lang="en-US" sz="2400" dirty="0">
                <a:solidFill>
                  <a:srgbClr val="000000"/>
                </a:solidFill>
                <a:latin typeface="Times New Roman" panose="02020603050405020304" pitchFamily="18" charset="0"/>
                <a:cs typeface="Times New Roman" panose="02020603050405020304" pitchFamily="18" charset="0"/>
              </a:rPr>
              <a:t>        To address these considerations, the choice fell upon PyQt5 as the preferred framework. Its modular nature and ease of editing perfectly aligned with our evolving needs, allowing us to not only incorporate the required elements as they became apparent but also refine the presentation to best suit our workflow and preferences.</a:t>
            </a:r>
          </a:p>
        </p:txBody>
      </p:sp>
      <p:sp>
        <p:nvSpPr>
          <p:cNvPr id="2" name="Title 1"/>
          <p:cNvSpPr>
            <a:spLocks noGrp="1"/>
          </p:cNvSpPr>
          <p:nvPr>
            <p:ph type="title"/>
          </p:nvPr>
        </p:nvSpPr>
        <p:spPr>
          <a:xfrm>
            <a:off x="5423087" y="1052415"/>
            <a:ext cx="16477344" cy="1124737"/>
          </a:xfrm>
        </p:spPr>
        <p:txBody>
          <a:bodyPr/>
          <a:lstStyle/>
          <a:p>
            <a:r>
              <a:rPr lang="en-US" sz="6000" dirty="0"/>
              <a:t>Operator-made Tools and Interfaces at SNS</a:t>
            </a:r>
          </a:p>
        </p:txBody>
      </p:sp>
      <p:sp>
        <p:nvSpPr>
          <p:cNvPr id="3" name="Text Placeholder 2"/>
          <p:cNvSpPr>
            <a:spLocks noGrp="1"/>
          </p:cNvSpPr>
          <p:nvPr>
            <p:ph type="body" sz="quarter" idx="10"/>
          </p:nvPr>
        </p:nvSpPr>
        <p:spPr>
          <a:xfrm>
            <a:off x="3651609" y="2216754"/>
            <a:ext cx="20128781" cy="1016238"/>
          </a:xfrm>
        </p:spPr>
        <p:txBody>
          <a:bodyPr>
            <a:normAutofit/>
          </a:bodyPr>
          <a:lstStyle/>
          <a:p>
            <a:r>
              <a:rPr lang="en-US" dirty="0">
                <a:latin typeface="Times New Roman" panose="02020603050405020304" pitchFamily="18" charset="0"/>
                <a:ea typeface="Baskerville" panose="02020502070401020303" pitchFamily="18" charset="0"/>
                <a:cs typeface="Times New Roman" panose="02020603050405020304" pitchFamily="18" charset="0"/>
              </a:rPr>
              <a:t>J. Rye, C. Elliott, J. </a:t>
            </a:r>
            <a:r>
              <a:rPr lang="en-US" dirty="0" err="1">
                <a:latin typeface="Times New Roman" panose="02020603050405020304" pitchFamily="18" charset="0"/>
                <a:ea typeface="Baskerville" panose="02020502070401020303" pitchFamily="18" charset="0"/>
                <a:cs typeface="Times New Roman" panose="02020603050405020304" pitchFamily="18" charset="0"/>
              </a:rPr>
              <a:t>Mammosser</a:t>
            </a:r>
            <a:r>
              <a:rPr lang="en-US" dirty="0">
                <a:latin typeface="Times New Roman" panose="02020603050405020304" pitchFamily="18" charset="0"/>
                <a:ea typeface="Baskerville" panose="02020502070401020303" pitchFamily="18" charset="0"/>
                <a:cs typeface="Times New Roman" panose="02020603050405020304" pitchFamily="18" charset="0"/>
              </a:rPr>
              <a:t>, A. Zhukov - Spallation Neutron Source Oak Ridge, TN U.S.A.</a:t>
            </a:r>
          </a:p>
        </p:txBody>
      </p:sp>
      <p:sp>
        <p:nvSpPr>
          <p:cNvPr id="4" name="Text Placeholder 3"/>
          <p:cNvSpPr>
            <a:spLocks noGrp="1"/>
          </p:cNvSpPr>
          <p:nvPr>
            <p:ph type="body" sz="quarter" idx="11"/>
          </p:nvPr>
        </p:nvSpPr>
        <p:spPr>
          <a:xfrm>
            <a:off x="429879" y="4580998"/>
            <a:ext cx="26645583" cy="2745398"/>
          </a:xfrm>
        </p:spPr>
        <p:txBody>
          <a:bodyPr>
            <a:noAutofit/>
          </a:bodyPr>
          <a:lstStyle/>
          <a:p>
            <a:pPr marL="0" indent="0">
              <a:buNone/>
            </a:pPr>
            <a:r>
              <a:rPr lang="en-US" b="0" i="0" u="none" strike="noStrike" dirty="0">
                <a:effectLst/>
                <a:latin typeface="Times New Roman" panose="02020603050405020304" pitchFamily="18" charset="0"/>
                <a:ea typeface="Baskerville" panose="02020502070401020303" pitchFamily="18" charset="0"/>
                <a:cs typeface="Times New Roman" panose="02020603050405020304" pitchFamily="18" charset="0"/>
              </a:rPr>
              <a:t>At the Spallation Neutron Source, operators have developed </a:t>
            </a:r>
            <a:r>
              <a:rPr lang="en-US" dirty="0">
                <a:latin typeface="Times New Roman" panose="02020603050405020304" pitchFamily="18" charset="0"/>
                <a:ea typeface="Baskerville" panose="02020502070401020303" pitchFamily="18" charset="0"/>
                <a:cs typeface="Times New Roman" panose="02020603050405020304" pitchFamily="18" charset="0"/>
              </a:rPr>
              <a:t>software </a:t>
            </a:r>
            <a:r>
              <a:rPr lang="en-US" b="0" i="0" u="none" strike="noStrike" dirty="0">
                <a:effectLst/>
                <a:latin typeface="Times New Roman" panose="02020603050405020304" pitchFamily="18" charset="0"/>
                <a:ea typeface="Baskerville" panose="02020502070401020303" pitchFamily="18" charset="0"/>
                <a:cs typeface="Times New Roman" panose="02020603050405020304" pitchFamily="18" charset="0"/>
              </a:rPr>
              <a:t>for assessing tuner motor functionality on the superconducting </a:t>
            </a:r>
            <a:r>
              <a:rPr lang="en-US" b="0" i="0" u="none" strike="noStrike" dirty="0" err="1">
                <a:effectLst/>
                <a:latin typeface="Times New Roman" panose="02020603050405020304" pitchFamily="18" charset="0"/>
                <a:ea typeface="Baskerville" panose="02020502070401020303" pitchFamily="18" charset="0"/>
                <a:cs typeface="Times New Roman" panose="02020603050405020304" pitchFamily="18" charset="0"/>
              </a:rPr>
              <a:t>linac</a:t>
            </a:r>
            <a:r>
              <a:rPr lang="en-US" b="0" i="0" u="none" strike="noStrike" dirty="0">
                <a:effectLst/>
                <a:latin typeface="Times New Roman" panose="02020603050405020304" pitchFamily="18" charset="0"/>
                <a:ea typeface="Baskerville" panose="02020502070401020303" pitchFamily="18" charset="0"/>
                <a:cs typeface="Times New Roman" panose="02020603050405020304" pitchFamily="18" charset="0"/>
              </a:rPr>
              <a:t> (SCL). Additionally, a graphical user interface (GUI)-based application has been created to automate the optimization of beam losses and reduction of residual activation levels within the accelerator tunnels. Python and Qt made this possible. Modern high-level programming languages like Python and GUI frameworks such as Qt and Qt Designer enable individuals to quickly advance from beginners to creating sophisticated interactive applications. These tools have significantly enhanced our capacity to develop user-friendly solutions to accelerate the completion of otherwise lengthy and complex processes.</a:t>
            </a:r>
            <a:endParaRPr lang="en-US"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5" name="Text Placeholder 4"/>
          <p:cNvSpPr>
            <a:spLocks noGrp="1"/>
          </p:cNvSpPr>
          <p:nvPr>
            <p:ph type="body" sz="quarter" idx="12"/>
          </p:nvPr>
        </p:nvSpPr>
        <p:spPr>
          <a:xfrm>
            <a:off x="429880" y="3711029"/>
            <a:ext cx="26572240" cy="1043807"/>
          </a:xfrm>
        </p:spPr>
        <p:txBody>
          <a:bodyPr/>
          <a:lstStyle/>
          <a:p>
            <a:pPr algn="ctr"/>
            <a:r>
              <a:rPr lang="en-US" dirty="0">
                <a:solidFill>
                  <a:schemeClr val="bg1"/>
                </a:solidFill>
              </a:rPr>
              <a:t>Abstract</a:t>
            </a:r>
          </a:p>
        </p:txBody>
      </p:sp>
      <p:sp>
        <p:nvSpPr>
          <p:cNvPr id="8" name="TextBox 7">
            <a:extLst>
              <a:ext uri="{FF2B5EF4-FFF2-40B4-BE49-F238E27FC236}">
                <a16:creationId xmlns:a16="http://schemas.microsoft.com/office/drawing/2014/main" id="{2E3D528B-678D-EB85-877E-2F36997E54DF}"/>
              </a:ext>
            </a:extLst>
          </p:cNvPr>
          <p:cNvSpPr txBox="1"/>
          <p:nvPr/>
        </p:nvSpPr>
        <p:spPr>
          <a:xfrm>
            <a:off x="13812600" y="34676169"/>
            <a:ext cx="13489774" cy="1169551"/>
          </a:xfrm>
          <a:prstGeom prst="rect">
            <a:avLst/>
          </a:prstGeom>
          <a:noFill/>
        </p:spPr>
        <p:txBody>
          <a:bodyPr wrap="square" rtlCol="0">
            <a:spAutoFit/>
          </a:bodyPr>
          <a:lstStyle/>
          <a:p>
            <a:r>
              <a:rPr lang="en-US" sz="1400" dirty="0">
                <a:solidFill>
                  <a:srgbClr val="007733"/>
                </a:solidFill>
                <a:effectLst/>
                <a:latin typeface="TimesNewRomanPSMT"/>
              </a:rPr>
              <a:t>*</a:t>
            </a:r>
            <a:r>
              <a:rPr lang="en-US" sz="1400" i="1" dirty="0">
                <a:effectLst/>
                <a:latin typeface="Verdana" panose="020B0604030504040204" pitchFamily="34" charset="0"/>
              </a:rPr>
              <a:t>This manuscript has been authored by UT-Battelle, LLC under Contract No. DE-AC05-00OR22725 with the U.S. Department of Energy. The United States Government retains and the publisher, by accepting the article for publication, acknowledges that the United States Government retains a non-exclusive, paid-up, irrevocable, world-wide license to publish or reproduce the published form of this manuscript, or allow others to do so, for United States Government purposes. The Department of Energy will provide public access to these results of federally sponsored research in accordance with the DOE Public Access Plan (</a:t>
            </a:r>
            <a:r>
              <a:rPr lang="en-US" sz="1400" i="1" dirty="0">
                <a:solidFill>
                  <a:srgbClr val="82B53F"/>
                </a:solidFill>
                <a:effectLst/>
                <a:latin typeface="Verdana" panose="020B0604030504040204" pitchFamily="34" charset="0"/>
              </a:rPr>
              <a:t>http://</a:t>
            </a:r>
            <a:r>
              <a:rPr lang="en-US" sz="1400" i="1" dirty="0" err="1">
                <a:solidFill>
                  <a:srgbClr val="82B53F"/>
                </a:solidFill>
                <a:effectLst/>
                <a:latin typeface="Verdana" panose="020B0604030504040204" pitchFamily="34" charset="0"/>
              </a:rPr>
              <a:t>energy.gov</a:t>
            </a:r>
            <a:r>
              <a:rPr lang="en-US" sz="1400" i="1" dirty="0">
                <a:solidFill>
                  <a:srgbClr val="82B53F"/>
                </a:solidFill>
                <a:effectLst/>
                <a:latin typeface="Verdana" panose="020B0604030504040204" pitchFamily="34" charset="0"/>
              </a:rPr>
              <a:t>/downloads/doe-public-access- plan</a:t>
            </a:r>
            <a:r>
              <a:rPr lang="en-US" sz="1400" i="1" dirty="0">
                <a:effectLst/>
                <a:latin typeface="Verdana" panose="020B0604030504040204" pitchFamily="34" charset="0"/>
              </a:rPr>
              <a:t>). </a:t>
            </a:r>
            <a:endParaRPr lang="en-US" sz="1400" dirty="0">
              <a:effectLst/>
            </a:endParaRPr>
          </a:p>
        </p:txBody>
      </p:sp>
      <p:pic>
        <p:nvPicPr>
          <p:cNvPr id="13" name="Picture 12" descr="A computer screen with white text&#10;&#10;Description automatically generated">
            <a:extLst>
              <a:ext uri="{FF2B5EF4-FFF2-40B4-BE49-F238E27FC236}">
                <a16:creationId xmlns:a16="http://schemas.microsoft.com/office/drawing/2014/main" id="{54F0AAFE-5980-8D3C-003C-036B92336074}"/>
              </a:ext>
            </a:extLst>
          </p:cNvPr>
          <p:cNvPicPr>
            <a:picLocks noChangeAspect="1"/>
          </p:cNvPicPr>
          <p:nvPr/>
        </p:nvPicPr>
        <p:blipFill>
          <a:blip r:embed="rId2"/>
          <a:stretch>
            <a:fillRect/>
          </a:stretch>
        </p:blipFill>
        <p:spPr>
          <a:xfrm>
            <a:off x="429880" y="8635544"/>
            <a:ext cx="11732025" cy="7227901"/>
          </a:xfrm>
          <a:prstGeom prst="rect">
            <a:avLst/>
          </a:prstGeom>
        </p:spPr>
      </p:pic>
      <p:sp>
        <p:nvSpPr>
          <p:cNvPr id="9" name="TextBox 8">
            <a:extLst>
              <a:ext uri="{FF2B5EF4-FFF2-40B4-BE49-F238E27FC236}">
                <a16:creationId xmlns:a16="http://schemas.microsoft.com/office/drawing/2014/main" id="{12999172-4606-1B88-0CB7-E295B4E2BAA6}"/>
              </a:ext>
            </a:extLst>
          </p:cNvPr>
          <p:cNvSpPr txBox="1"/>
          <p:nvPr/>
        </p:nvSpPr>
        <p:spPr>
          <a:xfrm>
            <a:off x="12451232" y="8289171"/>
            <a:ext cx="14557424" cy="1569660"/>
          </a:xfrm>
          <a:prstGeom prst="rect">
            <a:avLst/>
          </a:prstGeom>
          <a:noFill/>
        </p:spPr>
        <p:txBody>
          <a:bodyPr wrap="square" rtlCol="0">
            <a:spAutoFit/>
          </a:bodyPr>
          <a:lstStyle/>
          <a:p>
            <a:r>
              <a:rPr lang="en-US" sz="24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SCL tuners need to be tested before and after every run cycle. This process used to take on average 2 hours with the 81 cavities originally installed and could have taken 3 hours or more by the end of the Proton Power Upgrade               (32 additional cavities). With the implementation of this software, we have gotten that down to just a few minutes regardless of the number of tuners to be tested.</a:t>
            </a:r>
          </a:p>
        </p:txBody>
      </p:sp>
      <p:sp>
        <p:nvSpPr>
          <p:cNvPr id="12" name="Rectangle 11">
            <a:extLst>
              <a:ext uri="{FF2B5EF4-FFF2-40B4-BE49-F238E27FC236}">
                <a16:creationId xmlns:a16="http://schemas.microsoft.com/office/drawing/2014/main" id="{CFD08B8B-6759-634A-8C1B-468281AE09FF}"/>
              </a:ext>
            </a:extLst>
          </p:cNvPr>
          <p:cNvSpPr/>
          <p:nvPr/>
        </p:nvSpPr>
        <p:spPr>
          <a:xfrm>
            <a:off x="393208" y="3775731"/>
            <a:ext cx="26645583" cy="822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Arial" panose="020B0604020202020204" pitchFamily="34" charset="0"/>
                <a:ea typeface="Roboto" panose="02000000000000000000" pitchFamily="2" charset="0"/>
                <a:cs typeface="Arial" panose="020B0604020202020204" pitchFamily="34" charset="0"/>
              </a:rPr>
              <a:t>Abstract</a:t>
            </a:r>
          </a:p>
        </p:txBody>
      </p:sp>
      <p:sp>
        <p:nvSpPr>
          <p:cNvPr id="14" name="TextBox 13">
            <a:extLst>
              <a:ext uri="{FF2B5EF4-FFF2-40B4-BE49-F238E27FC236}">
                <a16:creationId xmlns:a16="http://schemas.microsoft.com/office/drawing/2014/main" id="{C4FD8C85-2781-4A61-9FF7-4558394CE4E0}"/>
              </a:ext>
            </a:extLst>
          </p:cNvPr>
          <p:cNvSpPr txBox="1"/>
          <p:nvPr/>
        </p:nvSpPr>
        <p:spPr>
          <a:xfrm flipH="1">
            <a:off x="21390729" y="9777918"/>
            <a:ext cx="4890174" cy="2554545"/>
          </a:xfrm>
          <a:prstGeom prst="rect">
            <a:avLst/>
          </a:prstGeom>
          <a:noFill/>
        </p:spPr>
        <p:txBody>
          <a:bodyPr wrap="square" rtlCol="0">
            <a:spAutoFit/>
          </a:bodyPr>
          <a:lstStyle/>
          <a:p>
            <a:r>
              <a:rPr lang="en-US" sz="4000" dirty="0">
                <a:solidFill>
                  <a:srgbClr val="000000"/>
                </a:solidFill>
                <a:latin typeface="Times New Roman" panose="02020603050405020304" pitchFamily="18" charset="0"/>
                <a:cs typeface="Times New Roman" panose="02020603050405020304" pitchFamily="18" charset="0"/>
              </a:rPr>
              <a:t>Parameters measured:</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Cavity field</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Klystron frequency</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Motor position</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Motor movement command</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Motor hard stop limit switches</a:t>
            </a:r>
          </a:p>
        </p:txBody>
      </p:sp>
      <p:sp>
        <p:nvSpPr>
          <p:cNvPr id="16" name="Rectangle 15">
            <a:extLst>
              <a:ext uri="{FF2B5EF4-FFF2-40B4-BE49-F238E27FC236}">
                <a16:creationId xmlns:a16="http://schemas.microsoft.com/office/drawing/2014/main" id="{30EFC753-136E-6BEE-F241-CDC7C6556712}"/>
              </a:ext>
            </a:extLst>
          </p:cNvPr>
          <p:cNvSpPr/>
          <p:nvPr/>
        </p:nvSpPr>
        <p:spPr>
          <a:xfrm>
            <a:off x="393192" y="7388487"/>
            <a:ext cx="26645616" cy="822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Arial" panose="020B0604020202020204" pitchFamily="34" charset="0"/>
                <a:cs typeface="Arial" panose="020B0604020202020204" pitchFamily="34" charset="0"/>
              </a:rPr>
              <a:t>Testing SCL Tuner Motor Functionality</a:t>
            </a:r>
          </a:p>
        </p:txBody>
      </p:sp>
      <p:sp>
        <p:nvSpPr>
          <p:cNvPr id="18" name="Rectangle 17">
            <a:extLst>
              <a:ext uri="{FF2B5EF4-FFF2-40B4-BE49-F238E27FC236}">
                <a16:creationId xmlns:a16="http://schemas.microsoft.com/office/drawing/2014/main" id="{1B6889BF-78C3-5980-1CB2-E1862CD7DB8D}"/>
              </a:ext>
            </a:extLst>
          </p:cNvPr>
          <p:cNvSpPr/>
          <p:nvPr/>
        </p:nvSpPr>
        <p:spPr>
          <a:xfrm>
            <a:off x="388993" y="16240954"/>
            <a:ext cx="26645616" cy="822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bg1"/>
                </a:solidFill>
                <a:latin typeface="Arial" panose="020B0604020202020204" pitchFamily="34" charset="0"/>
                <a:cs typeface="Arial" panose="020B0604020202020204" pitchFamily="34" charset="0"/>
              </a:rPr>
              <a:t>Automated Beam Loss Tuning (ABLT) Interface</a:t>
            </a:r>
          </a:p>
        </p:txBody>
      </p:sp>
      <p:sp>
        <p:nvSpPr>
          <p:cNvPr id="20" name="TextBox 19">
            <a:extLst>
              <a:ext uri="{FF2B5EF4-FFF2-40B4-BE49-F238E27FC236}">
                <a16:creationId xmlns:a16="http://schemas.microsoft.com/office/drawing/2014/main" id="{2A055F2B-D0ED-C41F-442F-EBC8BE6108A4}"/>
              </a:ext>
            </a:extLst>
          </p:cNvPr>
          <p:cNvSpPr txBox="1"/>
          <p:nvPr/>
        </p:nvSpPr>
        <p:spPr>
          <a:xfrm>
            <a:off x="12451232" y="9777919"/>
            <a:ext cx="8475397" cy="2554545"/>
          </a:xfrm>
          <a:prstGeom prst="rect">
            <a:avLst/>
          </a:prstGeom>
          <a:noFill/>
        </p:spPr>
        <p:txBody>
          <a:bodyPr wrap="none" rtlCol="0">
            <a:spAutoFit/>
          </a:bodyPr>
          <a:lstStyle/>
          <a:p>
            <a:r>
              <a:rPr lang="en-US" sz="4000" dirty="0">
                <a:solidFill>
                  <a:srgbClr val="000000"/>
                </a:solidFill>
                <a:latin typeface="Times New Roman" panose="02020603050405020304" pitchFamily="18" charset="0"/>
                <a:cs typeface="Times New Roman" panose="02020603050405020304" pitchFamily="18" charset="0"/>
              </a:rPr>
              <a:t>General algorithm:</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Ramp cavities to a low gradient</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Move klystrons in 0.5 kHz increments to roughly find resonance</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Move klystrons in 0.1 kHz increments to find max fields</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Move tuners off resonance, verify field drop</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Move tuners back on resonance, verify field return</a:t>
            </a:r>
          </a:p>
        </p:txBody>
      </p:sp>
      <p:sp>
        <p:nvSpPr>
          <p:cNvPr id="21" name="TextBox 20">
            <a:extLst>
              <a:ext uri="{FF2B5EF4-FFF2-40B4-BE49-F238E27FC236}">
                <a16:creationId xmlns:a16="http://schemas.microsoft.com/office/drawing/2014/main" id="{E5C617F6-C053-1277-62CC-3ED0CA033806}"/>
              </a:ext>
            </a:extLst>
          </p:cNvPr>
          <p:cNvSpPr txBox="1"/>
          <p:nvPr/>
        </p:nvSpPr>
        <p:spPr>
          <a:xfrm>
            <a:off x="12451232" y="12246940"/>
            <a:ext cx="7973680" cy="2554545"/>
          </a:xfrm>
          <a:prstGeom prst="rect">
            <a:avLst/>
          </a:prstGeom>
          <a:noFill/>
        </p:spPr>
        <p:txBody>
          <a:bodyPr wrap="square" rtlCol="0">
            <a:spAutoFit/>
          </a:bodyPr>
          <a:lstStyle/>
          <a:p>
            <a:r>
              <a:rPr lang="en-US" sz="4000" dirty="0">
                <a:solidFill>
                  <a:srgbClr val="000000"/>
                </a:solidFill>
                <a:latin typeface="Times New Roman" panose="02020603050405020304" pitchFamily="18" charset="0"/>
                <a:cs typeface="Times New Roman" panose="02020603050405020304" pitchFamily="18" charset="0"/>
              </a:rPr>
              <a:t>Considerations:</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Temperature of the cavity</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On resonance vs detuned at the start</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Where the tuners should end up, detuned vs on resonance</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As always, how to store the data for easy reference later</a:t>
            </a:r>
          </a:p>
          <a:p>
            <a:endParaRPr lang="en-US" sz="2400" dirty="0">
              <a:solidFill>
                <a:srgbClr val="000000"/>
              </a:solidFill>
            </a:endParaRPr>
          </a:p>
        </p:txBody>
      </p:sp>
      <p:sp>
        <p:nvSpPr>
          <p:cNvPr id="22" name="TextBox 21">
            <a:extLst>
              <a:ext uri="{FF2B5EF4-FFF2-40B4-BE49-F238E27FC236}">
                <a16:creationId xmlns:a16="http://schemas.microsoft.com/office/drawing/2014/main" id="{330FAD70-7D4D-89E4-2753-FF0055801256}"/>
              </a:ext>
            </a:extLst>
          </p:cNvPr>
          <p:cNvSpPr txBox="1"/>
          <p:nvPr/>
        </p:nvSpPr>
        <p:spPr>
          <a:xfrm>
            <a:off x="21390729" y="12252369"/>
            <a:ext cx="5611391" cy="3293209"/>
          </a:xfrm>
          <a:prstGeom prst="rect">
            <a:avLst/>
          </a:prstGeom>
          <a:noFill/>
        </p:spPr>
        <p:txBody>
          <a:bodyPr wrap="square" rtlCol="0">
            <a:spAutoFit/>
          </a:bodyPr>
          <a:lstStyle/>
          <a:p>
            <a:r>
              <a:rPr lang="en-US" sz="4000" dirty="0">
                <a:solidFill>
                  <a:srgbClr val="000000"/>
                </a:solidFill>
                <a:latin typeface="Times New Roman" panose="02020603050405020304" pitchFamily="18" charset="0"/>
                <a:cs typeface="Times New Roman" panose="02020603050405020304" pitchFamily="18" charset="0"/>
              </a:rPr>
              <a:t>Checks performed:</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Field drop on detune</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Field return on retune</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Motor position within an acceptable range of the goal after every move</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No hard limit reached</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Move and stop commands given / rescinded appropriately</a:t>
            </a:r>
          </a:p>
        </p:txBody>
      </p:sp>
      <p:sp>
        <p:nvSpPr>
          <p:cNvPr id="25" name="TextBox 24">
            <a:extLst>
              <a:ext uri="{FF2B5EF4-FFF2-40B4-BE49-F238E27FC236}">
                <a16:creationId xmlns:a16="http://schemas.microsoft.com/office/drawing/2014/main" id="{50BF0479-D743-43DE-667F-DD97C87C3CE9}"/>
              </a:ext>
            </a:extLst>
          </p:cNvPr>
          <p:cNvSpPr txBox="1"/>
          <p:nvPr/>
        </p:nvSpPr>
        <p:spPr>
          <a:xfrm>
            <a:off x="484519" y="17196445"/>
            <a:ext cx="13190594" cy="3046988"/>
          </a:xfrm>
          <a:prstGeom prst="rect">
            <a:avLst/>
          </a:prstGeom>
          <a:noFill/>
        </p:spPr>
        <p:txBody>
          <a:bodyPr wrap="square" rtlCol="0">
            <a:spAutoFit/>
          </a:bodyPr>
          <a:lstStyle/>
          <a:p>
            <a:r>
              <a:rPr lang="en-US" sz="2400" dirty="0">
                <a:solidFill>
                  <a:srgbClr val="000000"/>
                </a:solidFill>
                <a:latin typeface="Times New Roman" panose="02020603050405020304" pitchFamily="18" charset="0"/>
                <a:cs typeface="Times New Roman" panose="02020603050405020304" pitchFamily="18" charset="0"/>
              </a:rPr>
              <a:t>        The Automated Beam Loss Tuning project is a collaboration between Operations and Accelerator Physics groups with the ultimate goal of utilizing machine learning (ML) in tuning beam losses and lowering residual activation levels in the accelerator tunnels.</a:t>
            </a:r>
          </a:p>
          <a:p>
            <a:r>
              <a:rPr lang="en-US" sz="2400" dirty="0">
                <a:solidFill>
                  <a:srgbClr val="000000"/>
                </a:solidFill>
                <a:latin typeface="Times New Roman" panose="02020603050405020304" pitchFamily="18" charset="0"/>
                <a:cs typeface="Times New Roman" panose="02020603050405020304" pitchFamily="18" charset="0"/>
              </a:rPr>
              <a:t>        Operators perform the majority of the work, writing all code related to the scan, the GUI, and post-run correlation data analysis / visualization. We also perform the scans and take all the data. A member of the Accelerator Physics group, Alexander Zhukov, is our point of contact / mentor for all Python-related questions and has been invaluable in this process. Physics group will also be handling the ML side of things once we have optimized our software and taken enough data.</a:t>
            </a:r>
          </a:p>
        </p:txBody>
      </p:sp>
      <p:sp>
        <p:nvSpPr>
          <p:cNvPr id="15" name="TextBox 14">
            <a:extLst>
              <a:ext uri="{FF2B5EF4-FFF2-40B4-BE49-F238E27FC236}">
                <a16:creationId xmlns:a16="http://schemas.microsoft.com/office/drawing/2014/main" id="{9871F8D7-16BB-8089-E09A-B01C37DA04D7}"/>
              </a:ext>
            </a:extLst>
          </p:cNvPr>
          <p:cNvSpPr txBox="1"/>
          <p:nvPr/>
        </p:nvSpPr>
        <p:spPr>
          <a:xfrm>
            <a:off x="12451232" y="14366167"/>
            <a:ext cx="7973680" cy="1815882"/>
          </a:xfrm>
          <a:prstGeom prst="rect">
            <a:avLst/>
          </a:prstGeom>
          <a:noFill/>
        </p:spPr>
        <p:txBody>
          <a:bodyPr wrap="square" rtlCol="0">
            <a:spAutoFit/>
          </a:bodyPr>
          <a:lstStyle/>
          <a:p>
            <a:r>
              <a:rPr lang="en-US" sz="4000" dirty="0">
                <a:solidFill>
                  <a:srgbClr val="000000"/>
                </a:solidFill>
                <a:latin typeface="Times New Roman" panose="02020603050405020304" pitchFamily="18" charset="0"/>
                <a:cs typeface="Times New Roman" panose="02020603050405020304" pitchFamily="18" charset="0"/>
              </a:rPr>
              <a:t>Future plans:</a:t>
            </a:r>
          </a:p>
          <a:p>
            <a:pPr marL="342900" indent="-342900">
              <a:buFont typeface="Arial" panose="020B0604020202020204" pitchFamily="34" charset="0"/>
              <a:buChar char="•"/>
            </a:pPr>
            <a:r>
              <a:rPr lang="en-US" sz="2400" dirty="0">
                <a:solidFill>
                  <a:srgbClr val="000000"/>
                </a:solidFill>
              </a:rPr>
              <a:t>Re-write in PySide6 utilizing an OOP approach</a:t>
            </a:r>
          </a:p>
          <a:p>
            <a:pPr marL="342900" indent="-342900">
              <a:buFont typeface="Arial" panose="020B0604020202020204" pitchFamily="34" charset="0"/>
              <a:buChar char="•"/>
            </a:pPr>
            <a:r>
              <a:rPr lang="en-US" sz="2400" dirty="0">
                <a:solidFill>
                  <a:srgbClr val="000000"/>
                </a:solidFill>
              </a:rPr>
              <a:t>Launching in separate threads</a:t>
            </a:r>
          </a:p>
          <a:p>
            <a:pPr marL="342900" indent="-342900">
              <a:buFont typeface="Arial" panose="020B0604020202020204" pitchFamily="34" charset="0"/>
              <a:buChar char="•"/>
            </a:pPr>
            <a:r>
              <a:rPr lang="en-US" sz="2400" dirty="0">
                <a:solidFill>
                  <a:srgbClr val="000000"/>
                </a:solidFill>
              </a:rPr>
              <a:t>Graphical User Interface</a:t>
            </a:r>
          </a:p>
        </p:txBody>
      </p:sp>
      <p:pic>
        <p:nvPicPr>
          <p:cNvPr id="19" name="Picture 18" descr="A screenshot of a computer&#10;&#10;Description automatically generated">
            <a:extLst>
              <a:ext uri="{FF2B5EF4-FFF2-40B4-BE49-F238E27FC236}">
                <a16:creationId xmlns:a16="http://schemas.microsoft.com/office/drawing/2014/main" id="{5AD3CC9C-F1F5-36B1-D759-D067F33CF9BD}"/>
              </a:ext>
            </a:extLst>
          </p:cNvPr>
          <p:cNvPicPr>
            <a:picLocks noChangeAspect="1"/>
          </p:cNvPicPr>
          <p:nvPr/>
        </p:nvPicPr>
        <p:blipFill>
          <a:blip r:embed="rId3"/>
          <a:stretch>
            <a:fillRect/>
          </a:stretch>
        </p:blipFill>
        <p:spPr>
          <a:xfrm>
            <a:off x="384937" y="20582711"/>
            <a:ext cx="8536336" cy="7311774"/>
          </a:xfrm>
          <a:prstGeom prst="rect">
            <a:avLst/>
          </a:prstGeom>
        </p:spPr>
      </p:pic>
      <p:pic>
        <p:nvPicPr>
          <p:cNvPr id="31" name="Picture 30" descr="A screenshot of a computer&#10;&#10;Description automatically generated">
            <a:extLst>
              <a:ext uri="{FF2B5EF4-FFF2-40B4-BE49-F238E27FC236}">
                <a16:creationId xmlns:a16="http://schemas.microsoft.com/office/drawing/2014/main" id="{248FBD56-E7F0-AF7C-FF15-F13EF560144E}"/>
              </a:ext>
            </a:extLst>
          </p:cNvPr>
          <p:cNvPicPr>
            <a:picLocks noChangeAspect="1"/>
          </p:cNvPicPr>
          <p:nvPr/>
        </p:nvPicPr>
        <p:blipFill>
          <a:blip r:embed="rId4"/>
          <a:stretch>
            <a:fillRect/>
          </a:stretch>
        </p:blipFill>
        <p:spPr>
          <a:xfrm>
            <a:off x="13947862" y="20592761"/>
            <a:ext cx="8544444" cy="7301894"/>
          </a:xfrm>
          <a:prstGeom prst="rect">
            <a:avLst/>
          </a:prstGeom>
        </p:spPr>
      </p:pic>
      <p:sp>
        <p:nvSpPr>
          <p:cNvPr id="43" name="Rectangle 42">
            <a:extLst>
              <a:ext uri="{FF2B5EF4-FFF2-40B4-BE49-F238E27FC236}">
                <a16:creationId xmlns:a16="http://schemas.microsoft.com/office/drawing/2014/main" id="{B5ECA3A8-B963-C474-3FD4-71C5F7D0EE78}"/>
              </a:ext>
            </a:extLst>
          </p:cNvPr>
          <p:cNvSpPr/>
          <p:nvPr/>
        </p:nvSpPr>
        <p:spPr>
          <a:xfrm>
            <a:off x="484519" y="20348146"/>
            <a:ext cx="26444625" cy="9144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4C285FE-FB7A-83CC-AEE7-BBE5C1064657}"/>
              </a:ext>
            </a:extLst>
          </p:cNvPr>
          <p:cNvSpPr/>
          <p:nvPr/>
        </p:nvSpPr>
        <p:spPr>
          <a:xfrm>
            <a:off x="13570319" y="20544075"/>
            <a:ext cx="91440" cy="1517904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5" name="Picture 44" descr="A screen shot of a computer program&#10;&#10;Description automatically generated">
            <a:extLst>
              <a:ext uri="{FF2B5EF4-FFF2-40B4-BE49-F238E27FC236}">
                <a16:creationId xmlns:a16="http://schemas.microsoft.com/office/drawing/2014/main" id="{55FA90AC-A658-609C-40B2-915ECB174356}"/>
              </a:ext>
            </a:extLst>
          </p:cNvPr>
          <p:cNvPicPr>
            <a:picLocks noChangeAspect="1"/>
          </p:cNvPicPr>
          <p:nvPr/>
        </p:nvPicPr>
        <p:blipFill>
          <a:blip r:embed="rId5"/>
          <a:stretch>
            <a:fillRect/>
          </a:stretch>
        </p:blipFill>
        <p:spPr>
          <a:xfrm>
            <a:off x="384937" y="31952122"/>
            <a:ext cx="6303930" cy="3831336"/>
          </a:xfrm>
          <a:prstGeom prst="rect">
            <a:avLst/>
          </a:prstGeom>
        </p:spPr>
      </p:pic>
      <p:sp>
        <p:nvSpPr>
          <p:cNvPr id="46" name="TextBox 45">
            <a:extLst>
              <a:ext uri="{FF2B5EF4-FFF2-40B4-BE49-F238E27FC236}">
                <a16:creationId xmlns:a16="http://schemas.microsoft.com/office/drawing/2014/main" id="{028BDE1A-2F78-57B6-3C5A-509A9B2ED186}"/>
              </a:ext>
            </a:extLst>
          </p:cNvPr>
          <p:cNvSpPr txBox="1"/>
          <p:nvPr/>
        </p:nvSpPr>
        <p:spPr>
          <a:xfrm>
            <a:off x="9369630" y="21203832"/>
            <a:ext cx="4484536" cy="3662541"/>
          </a:xfrm>
          <a:prstGeom prst="rect">
            <a:avLst/>
          </a:prstGeom>
          <a:noFill/>
        </p:spPr>
        <p:txBody>
          <a:bodyPr wrap="square" rtlCol="0">
            <a:spAutoFit/>
          </a:bodyPr>
          <a:lstStyle/>
          <a:p>
            <a:r>
              <a:rPr lang="en-US" sz="4000" dirty="0">
                <a:solidFill>
                  <a:srgbClr val="000000"/>
                </a:solidFill>
                <a:latin typeface="Times New Roman" panose="02020603050405020304" pitchFamily="18" charset="0"/>
                <a:cs typeface="Times New Roman" panose="02020603050405020304" pitchFamily="18" charset="0"/>
              </a:rPr>
              <a:t>Parameters:</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Window size / area to be scanned</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Maximum safe step size</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Standard deviation</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Soft BLM limit, hard limit determined dynamically</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Loss tuning vs Data only</a:t>
            </a:r>
          </a:p>
          <a:p>
            <a:pPr marL="342900" indent="-342900">
              <a:buFont typeface="Arial" panose="020B0604020202020204" pitchFamily="34" charset="0"/>
              <a:buChar char="•"/>
            </a:pPr>
            <a:endParaRPr lang="en-US" sz="2400" dirty="0">
              <a:solidFill>
                <a:srgbClr val="000000"/>
              </a:solidFill>
            </a:endParaRPr>
          </a:p>
        </p:txBody>
      </p:sp>
      <p:sp>
        <p:nvSpPr>
          <p:cNvPr id="47" name="TextBox 46">
            <a:extLst>
              <a:ext uri="{FF2B5EF4-FFF2-40B4-BE49-F238E27FC236}">
                <a16:creationId xmlns:a16="http://schemas.microsoft.com/office/drawing/2014/main" id="{E5BD462F-DA6E-50A7-DEBE-F25F407A6FC7}"/>
              </a:ext>
            </a:extLst>
          </p:cNvPr>
          <p:cNvSpPr txBox="1"/>
          <p:nvPr/>
        </p:nvSpPr>
        <p:spPr>
          <a:xfrm>
            <a:off x="9350416" y="26774614"/>
            <a:ext cx="3790760" cy="1200329"/>
          </a:xfrm>
          <a:prstGeom prst="rect">
            <a:avLst/>
          </a:prstGeom>
          <a:noFill/>
        </p:spPr>
        <p:txBody>
          <a:bodyPr wrap="square" rtlCol="0">
            <a:spAutoFit/>
          </a:bodyPr>
          <a:lstStyle/>
          <a:p>
            <a:r>
              <a:rPr lang="en-US" sz="2400" dirty="0">
                <a:solidFill>
                  <a:srgbClr val="000000"/>
                </a:solidFill>
                <a:latin typeface="Times New Roman" panose="02020603050405020304" pitchFamily="18" charset="0"/>
                <a:cs typeface="Times New Roman" panose="02020603050405020304" pitchFamily="18" charset="0"/>
              </a:rPr>
              <a:t>Clicking ‘Initialize’ loads the scan parameters as well as auto switches to the Run tab.</a:t>
            </a:r>
          </a:p>
        </p:txBody>
      </p:sp>
      <p:sp>
        <p:nvSpPr>
          <p:cNvPr id="48" name="TextBox 47">
            <a:extLst>
              <a:ext uri="{FF2B5EF4-FFF2-40B4-BE49-F238E27FC236}">
                <a16:creationId xmlns:a16="http://schemas.microsoft.com/office/drawing/2014/main" id="{4545B532-B02B-6919-C32E-0884EF409C35}"/>
              </a:ext>
            </a:extLst>
          </p:cNvPr>
          <p:cNvSpPr txBox="1"/>
          <p:nvPr/>
        </p:nvSpPr>
        <p:spPr>
          <a:xfrm>
            <a:off x="9369630" y="24484338"/>
            <a:ext cx="4063202" cy="2185214"/>
          </a:xfrm>
          <a:prstGeom prst="rect">
            <a:avLst/>
          </a:prstGeom>
          <a:noFill/>
        </p:spPr>
        <p:txBody>
          <a:bodyPr wrap="square" rtlCol="0">
            <a:spAutoFit/>
          </a:bodyPr>
          <a:lstStyle/>
          <a:p>
            <a:r>
              <a:rPr lang="en-US" sz="4000" dirty="0">
                <a:solidFill>
                  <a:srgbClr val="000000"/>
                </a:solidFill>
                <a:latin typeface="Times New Roman" panose="02020603050405020304" pitchFamily="18" charset="0"/>
                <a:cs typeface="Times New Roman" panose="02020603050405020304" pitchFamily="18" charset="0"/>
              </a:rPr>
              <a:t>Selectable devices:</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60 pulse BLM signals</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Single pulse BLM signals</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Quadrupole magnets</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MEBT – SCL phases</a:t>
            </a:r>
          </a:p>
        </p:txBody>
      </p:sp>
      <p:grpSp>
        <p:nvGrpSpPr>
          <p:cNvPr id="49" name="Group 48">
            <a:extLst>
              <a:ext uri="{FF2B5EF4-FFF2-40B4-BE49-F238E27FC236}">
                <a16:creationId xmlns:a16="http://schemas.microsoft.com/office/drawing/2014/main" id="{2C8FF3A5-399A-61C8-CA3E-BCEA0B451528}"/>
              </a:ext>
            </a:extLst>
          </p:cNvPr>
          <p:cNvGrpSpPr/>
          <p:nvPr/>
        </p:nvGrpSpPr>
        <p:grpSpPr>
          <a:xfrm>
            <a:off x="351122" y="27895431"/>
            <a:ext cx="6708819" cy="4005473"/>
            <a:chOff x="12161613" y="18852654"/>
            <a:chExt cx="6057295" cy="4005473"/>
          </a:xfrm>
        </p:grpSpPr>
        <p:sp>
          <p:nvSpPr>
            <p:cNvPr id="50" name="TextBox 49">
              <a:extLst>
                <a:ext uri="{FF2B5EF4-FFF2-40B4-BE49-F238E27FC236}">
                  <a16:creationId xmlns:a16="http://schemas.microsoft.com/office/drawing/2014/main" id="{A736FC1F-597F-E2E1-326C-D6D11F15C391}"/>
                </a:ext>
              </a:extLst>
            </p:cNvPr>
            <p:cNvSpPr txBox="1"/>
            <p:nvPr/>
          </p:nvSpPr>
          <p:spPr>
            <a:xfrm>
              <a:off x="12161613" y="18852654"/>
              <a:ext cx="4247661" cy="1815882"/>
            </a:xfrm>
            <a:prstGeom prst="rect">
              <a:avLst/>
            </a:prstGeom>
            <a:noFill/>
          </p:spPr>
          <p:txBody>
            <a:bodyPr wrap="square" rtlCol="0">
              <a:spAutoFit/>
            </a:bodyPr>
            <a:lstStyle/>
            <a:p>
              <a:r>
                <a:rPr lang="en-US" sz="4000" dirty="0">
                  <a:solidFill>
                    <a:srgbClr val="000000"/>
                  </a:solidFill>
                  <a:latin typeface="Times New Roman" panose="02020603050405020304" pitchFamily="18" charset="0"/>
                  <a:cs typeface="Times New Roman" panose="02020603050405020304" pitchFamily="18" charset="0"/>
                </a:rPr>
                <a:t>Filtering:</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Selecting a group from the tree will auto filter by that group</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Text input field:</a:t>
              </a:r>
            </a:p>
          </p:txBody>
        </p:sp>
        <p:sp>
          <p:nvSpPr>
            <p:cNvPr id="51" name="TextBox 50">
              <a:extLst>
                <a:ext uri="{FF2B5EF4-FFF2-40B4-BE49-F238E27FC236}">
                  <a16:creationId xmlns:a16="http://schemas.microsoft.com/office/drawing/2014/main" id="{A7E7A6A3-47D0-E232-08A1-9B93FABC76A7}"/>
                </a:ext>
              </a:extLst>
            </p:cNvPr>
            <p:cNvSpPr txBox="1"/>
            <p:nvPr/>
          </p:nvSpPr>
          <p:spPr>
            <a:xfrm>
              <a:off x="12530067" y="20549803"/>
              <a:ext cx="5688841" cy="2308324"/>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a:solidFill>
                    <a:srgbClr val="000000"/>
                  </a:solidFill>
                  <a:latin typeface="Times New Roman" panose="02020603050405020304" pitchFamily="18" charset="0"/>
                  <a:cs typeface="Times New Roman" panose="02020603050405020304" pitchFamily="18" charset="0"/>
                </a:rPr>
                <a:t>Applied on top of tree filter, if selected</a:t>
              </a:r>
            </a:p>
            <a:p>
              <a:pPr marL="342900" indent="-342900">
                <a:buFont typeface="Courier New" panose="02070309020205020404" pitchFamily="49" charset="0"/>
                <a:buChar char="o"/>
              </a:pPr>
              <a:r>
                <a:rPr lang="en-US" sz="2400" dirty="0">
                  <a:solidFill>
                    <a:srgbClr val="000000"/>
                  </a:solidFill>
                  <a:latin typeface="Times New Roman" panose="02020603050405020304" pitchFamily="18" charset="0"/>
                  <a:cs typeface="Times New Roman" panose="02020603050405020304" pitchFamily="18" charset="0"/>
                </a:rPr>
                <a:t>Single space = logical ‘and’</a:t>
              </a:r>
            </a:p>
            <a:p>
              <a:pPr marL="342900" indent="-342900">
                <a:buFont typeface="Courier New" panose="02070309020205020404" pitchFamily="49" charset="0"/>
                <a:buChar char="o"/>
              </a:pPr>
              <a:r>
                <a:rPr lang="en-US" sz="2400" dirty="0">
                  <a:solidFill>
                    <a:srgbClr val="000000"/>
                  </a:solidFill>
                  <a:latin typeface="Times New Roman" panose="02020603050405020304" pitchFamily="18" charset="0"/>
                  <a:cs typeface="Times New Roman" panose="02020603050405020304" pitchFamily="18" charset="0"/>
                </a:rPr>
                <a:t>Pipe character = logical ‘or’</a:t>
              </a:r>
            </a:p>
            <a:p>
              <a:pPr marL="342900" indent="-342900">
                <a:buFont typeface="Courier New" panose="02070309020205020404" pitchFamily="49" charset="0"/>
                <a:buChar char="o"/>
              </a:pPr>
              <a:r>
                <a:rPr lang="en-US" sz="2400" dirty="0">
                  <a:solidFill>
                    <a:srgbClr val="000000"/>
                  </a:solidFill>
                  <a:latin typeface="Times New Roman" panose="02020603050405020304" pitchFamily="18" charset="0"/>
                  <a:cs typeface="Times New Roman" panose="02020603050405020304" pitchFamily="18" charset="0"/>
                </a:rPr>
                <a:t>Custom filtering supported via override of the ‘</a:t>
              </a:r>
              <a:r>
                <a:rPr lang="en-US" sz="2400" dirty="0" err="1">
                  <a:solidFill>
                    <a:srgbClr val="000000"/>
                  </a:solidFill>
                  <a:latin typeface="Times New Roman" panose="02020603050405020304" pitchFamily="18" charset="0"/>
                  <a:cs typeface="Times New Roman" panose="02020603050405020304" pitchFamily="18" charset="0"/>
                </a:rPr>
                <a:t>filterAcceptsRow</a:t>
              </a:r>
              <a:r>
                <a:rPr lang="en-US" sz="2400" dirty="0">
                  <a:solidFill>
                    <a:srgbClr val="000000"/>
                  </a:solidFill>
                  <a:latin typeface="Times New Roman" panose="02020603050405020304" pitchFamily="18" charset="0"/>
                  <a:cs typeface="Times New Roman" panose="02020603050405020304" pitchFamily="18" charset="0"/>
                </a:rPr>
                <a:t>’ method of the ‘</a:t>
              </a:r>
              <a:r>
                <a:rPr lang="en-US" sz="2400" dirty="0" err="1">
                  <a:solidFill>
                    <a:srgbClr val="000000"/>
                  </a:solidFill>
                  <a:latin typeface="Times New Roman" panose="02020603050405020304" pitchFamily="18" charset="0"/>
                  <a:cs typeface="Times New Roman" panose="02020603050405020304" pitchFamily="18" charset="0"/>
                </a:rPr>
                <a:t>QSortFilterProxyModel</a:t>
              </a:r>
              <a:r>
                <a:rPr lang="en-US" sz="2400" dirty="0">
                  <a:solidFill>
                    <a:srgbClr val="000000"/>
                  </a:solidFill>
                  <a:latin typeface="Times New Roman" panose="02020603050405020304" pitchFamily="18" charset="0"/>
                  <a:cs typeface="Times New Roman" panose="02020603050405020304" pitchFamily="18" charset="0"/>
                </a:rPr>
                <a:t>’ class</a:t>
              </a:r>
            </a:p>
          </p:txBody>
        </p:sp>
      </p:grpSp>
      <p:sp>
        <p:nvSpPr>
          <p:cNvPr id="52" name="TextBox 51">
            <a:extLst>
              <a:ext uri="{FF2B5EF4-FFF2-40B4-BE49-F238E27FC236}">
                <a16:creationId xmlns:a16="http://schemas.microsoft.com/office/drawing/2014/main" id="{5BA64BE8-E247-87B9-8D57-8972EB7521E5}"/>
              </a:ext>
            </a:extLst>
          </p:cNvPr>
          <p:cNvSpPr txBox="1"/>
          <p:nvPr/>
        </p:nvSpPr>
        <p:spPr>
          <a:xfrm>
            <a:off x="7197427" y="31888957"/>
            <a:ext cx="6081855" cy="4401205"/>
          </a:xfrm>
          <a:prstGeom prst="rect">
            <a:avLst/>
          </a:prstGeom>
          <a:noFill/>
        </p:spPr>
        <p:txBody>
          <a:bodyPr wrap="square" rtlCol="0">
            <a:spAutoFit/>
          </a:bodyPr>
          <a:lstStyle/>
          <a:p>
            <a:r>
              <a:rPr lang="en-US" sz="4000" dirty="0">
                <a:solidFill>
                  <a:srgbClr val="000000"/>
                </a:solidFill>
                <a:latin typeface="Times New Roman" panose="02020603050405020304" pitchFamily="18" charset="0"/>
                <a:cs typeface="Times New Roman" panose="02020603050405020304" pitchFamily="18" charset="0"/>
              </a:rPr>
              <a:t>Convenience features:</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Save / Load configurations, date and time added to filename automatically</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Curated groups of devices selectable from the tree, does not auto check however, must hit ‘Select current filter’ button</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Device tabs auto switch when selecting device groups from the tree</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Next scan can be configured without impacting current scan</a:t>
            </a:r>
          </a:p>
          <a:p>
            <a:pPr marL="342900" indent="-342900">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53" name="TextBox 52">
            <a:extLst>
              <a:ext uri="{FF2B5EF4-FFF2-40B4-BE49-F238E27FC236}">
                <a16:creationId xmlns:a16="http://schemas.microsoft.com/office/drawing/2014/main" id="{E9C70844-A762-C833-E0AD-7D0E2C0ED56A}"/>
              </a:ext>
            </a:extLst>
          </p:cNvPr>
          <p:cNvSpPr txBox="1"/>
          <p:nvPr/>
        </p:nvSpPr>
        <p:spPr>
          <a:xfrm>
            <a:off x="14216439" y="31632077"/>
            <a:ext cx="7197769" cy="3046988"/>
          </a:xfrm>
          <a:prstGeom prst="rect">
            <a:avLst/>
          </a:prstGeom>
          <a:noFill/>
        </p:spPr>
        <p:txBody>
          <a:bodyPr wrap="square" rtlCol="0">
            <a:spAutoFit/>
          </a:bodyPr>
          <a:lstStyle/>
          <a:p>
            <a:r>
              <a:rPr lang="en-US" sz="3200" dirty="0">
                <a:solidFill>
                  <a:srgbClr val="000000"/>
                </a:solidFill>
                <a:latin typeface="Times New Roman" panose="02020603050405020304" pitchFamily="18" charset="0"/>
                <a:cs typeface="Times New Roman" panose="02020603050405020304" pitchFamily="18" charset="0"/>
              </a:rPr>
              <a:t>*** For detailed information on the scan routine, please consider attending Carrie Elliott’s presentation “</a:t>
            </a:r>
            <a:r>
              <a:rPr lang="en-US" sz="3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Development of an Automated Beam Loss Tuning Application in a High-Power Accelerator” on Thursday, Sept. 14</a:t>
            </a:r>
            <a:r>
              <a:rPr lang="en-US" sz="32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3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000000"/>
              </a:solidFill>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823F315C-688A-70A4-7A4F-F41FAE28C6D6}"/>
              </a:ext>
            </a:extLst>
          </p:cNvPr>
          <p:cNvGrpSpPr/>
          <p:nvPr/>
        </p:nvGrpSpPr>
        <p:grpSpPr>
          <a:xfrm>
            <a:off x="9033256" y="20541919"/>
            <a:ext cx="4399576" cy="707886"/>
            <a:chOff x="9033256" y="20541919"/>
            <a:chExt cx="4399576" cy="707886"/>
          </a:xfrm>
        </p:grpSpPr>
        <p:sp>
          <p:nvSpPr>
            <p:cNvPr id="17" name="Rectangle 16">
              <a:extLst>
                <a:ext uri="{FF2B5EF4-FFF2-40B4-BE49-F238E27FC236}">
                  <a16:creationId xmlns:a16="http://schemas.microsoft.com/office/drawing/2014/main" id="{633CDFDF-7AF0-C0F0-92B6-5E725BF1898C}"/>
                </a:ext>
              </a:extLst>
            </p:cNvPr>
            <p:cNvSpPr/>
            <p:nvPr/>
          </p:nvSpPr>
          <p:spPr>
            <a:xfrm>
              <a:off x="9033256" y="20582710"/>
              <a:ext cx="4399576" cy="62107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8BDCB930-181A-B759-8461-601394537EA3}"/>
                </a:ext>
              </a:extLst>
            </p:cNvPr>
            <p:cNvSpPr txBox="1"/>
            <p:nvPr/>
          </p:nvSpPr>
          <p:spPr>
            <a:xfrm>
              <a:off x="10476826" y="20541919"/>
              <a:ext cx="1524776" cy="707886"/>
            </a:xfrm>
            <a:prstGeom prst="rect">
              <a:avLst/>
            </a:prstGeom>
            <a:noFill/>
          </p:spPr>
          <p:txBody>
            <a:bodyPr wrap="none" rtlCol="0">
              <a:spAutoFit/>
            </a:bodyPr>
            <a:lstStyle/>
            <a:p>
              <a:pPr algn="ctr"/>
              <a:r>
                <a:rPr lang="en-US" sz="4000" dirty="0">
                  <a:solidFill>
                    <a:schemeClr val="bg1"/>
                  </a:solidFill>
                  <a:latin typeface="Arial" panose="020B0604020202020204" pitchFamily="34" charset="0"/>
                  <a:cs typeface="Arial" panose="020B0604020202020204" pitchFamily="34" charset="0"/>
                </a:rPr>
                <a:t>Setup</a:t>
              </a:r>
            </a:p>
          </p:txBody>
        </p:sp>
      </p:grpSp>
      <p:sp>
        <p:nvSpPr>
          <p:cNvPr id="55" name="TextBox 54">
            <a:extLst>
              <a:ext uri="{FF2B5EF4-FFF2-40B4-BE49-F238E27FC236}">
                <a16:creationId xmlns:a16="http://schemas.microsoft.com/office/drawing/2014/main" id="{79D79AA2-BC66-BD15-251F-11E36D038955}"/>
              </a:ext>
            </a:extLst>
          </p:cNvPr>
          <p:cNvSpPr txBox="1"/>
          <p:nvPr/>
        </p:nvSpPr>
        <p:spPr>
          <a:xfrm>
            <a:off x="7197427" y="27896186"/>
            <a:ext cx="6081855" cy="4031873"/>
          </a:xfrm>
          <a:prstGeom prst="rect">
            <a:avLst/>
          </a:prstGeom>
          <a:noFill/>
        </p:spPr>
        <p:txBody>
          <a:bodyPr wrap="square" rtlCol="0">
            <a:spAutoFit/>
          </a:bodyPr>
          <a:lstStyle/>
          <a:p>
            <a:r>
              <a:rPr lang="en-US" sz="4000" dirty="0">
                <a:solidFill>
                  <a:srgbClr val="000000"/>
                </a:solidFill>
                <a:latin typeface="Times New Roman" panose="02020603050405020304" pitchFamily="18" charset="0"/>
                <a:cs typeface="Times New Roman" panose="02020603050405020304" pitchFamily="18" charset="0"/>
              </a:rPr>
              <a:t>Safety features:</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Minimum / maximum window and step sizes hard coded, GUI will not accept values outside of these ranges</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Setup combo boxes will only change their respective values if the appropriate tab is selected and device rows are highlighted</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Locked to a single instance on a specific operator interface (OPI) to prevent multiple scans running simultaneously</a:t>
            </a:r>
          </a:p>
        </p:txBody>
      </p:sp>
      <p:sp>
        <p:nvSpPr>
          <p:cNvPr id="61" name="TextBox 60">
            <a:extLst>
              <a:ext uri="{FF2B5EF4-FFF2-40B4-BE49-F238E27FC236}">
                <a16:creationId xmlns:a16="http://schemas.microsoft.com/office/drawing/2014/main" id="{C499A2B7-D83E-AB4A-CABF-EA48D94DE924}"/>
              </a:ext>
            </a:extLst>
          </p:cNvPr>
          <p:cNvSpPr txBox="1"/>
          <p:nvPr/>
        </p:nvSpPr>
        <p:spPr>
          <a:xfrm>
            <a:off x="22868702" y="21316945"/>
            <a:ext cx="4060443" cy="747897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0000"/>
                </a:solidFill>
                <a:latin typeface="Times New Roman" panose="02020603050405020304" pitchFamily="18" charset="0"/>
                <a:ea typeface="Baskerville" panose="02020502070401020303" pitchFamily="18" charset="0"/>
                <a:cs typeface="Times New Roman" panose="02020603050405020304" pitchFamily="18" charset="0"/>
              </a:rPr>
              <a:t>Live plot of the calculated activation sum shows entire history of scan vs just a window of time</a:t>
            </a:r>
          </a:p>
          <a:p>
            <a:pPr marL="342900" indent="-342900">
              <a:buFont typeface="Arial" panose="020B0604020202020204" pitchFamily="34" charset="0"/>
              <a:buChar char="•"/>
            </a:pPr>
            <a:endParaRPr lang="en-US" sz="2400" dirty="0">
              <a:solidFill>
                <a:srgbClr val="000000"/>
              </a:solidFill>
              <a:latin typeface="Times New Roman" panose="02020603050405020304" pitchFamily="18" charset="0"/>
              <a:ea typeface="Baskerville" panose="02020502070401020303"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ea typeface="Baskerville" panose="02020502070401020303" pitchFamily="18" charset="0"/>
                <a:cs typeface="Times New Roman" panose="02020603050405020304" pitchFamily="18" charset="0"/>
              </a:rPr>
              <a:t>Informational statements, warnings, and other information printed to the text browser</a:t>
            </a:r>
          </a:p>
          <a:p>
            <a:pPr marL="342900" indent="-342900">
              <a:buFont typeface="Arial" panose="020B0604020202020204" pitchFamily="34" charset="0"/>
              <a:buChar char="•"/>
            </a:pPr>
            <a:endParaRPr lang="en-US" sz="2400" dirty="0">
              <a:solidFill>
                <a:srgbClr val="000000"/>
              </a:solidFill>
              <a:latin typeface="Times New Roman" panose="02020603050405020304" pitchFamily="18" charset="0"/>
              <a:ea typeface="Baskerville" panose="02020502070401020303"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ea typeface="Baskerville" panose="02020502070401020303" pitchFamily="18" charset="0"/>
                <a:cs typeface="Times New Roman" panose="02020603050405020304" pitchFamily="18" charset="0"/>
              </a:rPr>
              <a:t>Multiple iterations of the same scan can be performed if desired. Once the previous thread closes, another instance will be created with the same scan configuration.</a:t>
            </a:r>
          </a:p>
          <a:p>
            <a:pPr marL="342900" indent="-342900">
              <a:buFont typeface="Arial" panose="020B0604020202020204" pitchFamily="34" charset="0"/>
              <a:buChar char="•"/>
            </a:pPr>
            <a:endParaRPr lang="en-US" sz="2400" dirty="0">
              <a:solidFill>
                <a:srgbClr val="000000"/>
              </a:solidFill>
              <a:latin typeface="Times New Roman" panose="02020603050405020304" pitchFamily="18" charset="0"/>
              <a:ea typeface="Baskerville" panose="02020502070401020303"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ea typeface="Baskerville" panose="02020502070401020303" pitchFamily="18" charset="0"/>
                <a:cs typeface="Times New Roman" panose="02020603050405020304" pitchFamily="18" charset="0"/>
              </a:rPr>
              <a:t>Click ‘Run’ once ready. Stop button not shown here but featured in a later version.</a:t>
            </a:r>
          </a:p>
        </p:txBody>
      </p:sp>
      <p:sp>
        <p:nvSpPr>
          <p:cNvPr id="64" name="TextBox 63">
            <a:extLst>
              <a:ext uri="{FF2B5EF4-FFF2-40B4-BE49-F238E27FC236}">
                <a16:creationId xmlns:a16="http://schemas.microsoft.com/office/drawing/2014/main" id="{4F7A18A8-B82B-5A5A-E8D5-E9123FBEE33C}"/>
              </a:ext>
            </a:extLst>
          </p:cNvPr>
          <p:cNvSpPr txBox="1"/>
          <p:nvPr/>
        </p:nvSpPr>
        <p:spPr>
          <a:xfrm>
            <a:off x="13854167" y="27895431"/>
            <a:ext cx="13489773" cy="3662541"/>
          </a:xfrm>
          <a:prstGeom prst="rect">
            <a:avLst/>
          </a:prstGeom>
          <a:noFill/>
        </p:spPr>
        <p:txBody>
          <a:bodyPr wrap="square" rtlCol="0">
            <a:spAutoFit/>
          </a:bodyPr>
          <a:lstStyle/>
          <a:p>
            <a:r>
              <a:rPr lang="en-US" sz="4000" dirty="0">
                <a:solidFill>
                  <a:srgbClr val="000000"/>
                </a:solidFill>
                <a:latin typeface="Times New Roman" panose="02020603050405020304" pitchFamily="18" charset="0"/>
                <a:cs typeface="Times New Roman" panose="02020603050405020304" pitchFamily="18" charset="0"/>
              </a:rPr>
              <a:t>Future plans:</a:t>
            </a:r>
            <a:endParaRPr lang="en-US" sz="2400" dirty="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Pause button</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Rewrite in PySide6, we have collectively decided to start developing in </a:t>
            </a:r>
            <a:r>
              <a:rPr lang="en-US" sz="2400" dirty="0" err="1">
                <a:solidFill>
                  <a:srgbClr val="000000"/>
                </a:solidFill>
                <a:latin typeface="Times New Roman" panose="02020603050405020304" pitchFamily="18" charset="0"/>
                <a:cs typeface="Times New Roman" panose="02020603050405020304" pitchFamily="18" charset="0"/>
              </a:rPr>
              <a:t>PySide</a:t>
            </a:r>
            <a:r>
              <a:rPr lang="en-US" sz="2400" dirty="0">
                <a:solidFill>
                  <a:srgbClr val="000000"/>
                </a:solidFill>
                <a:latin typeface="Times New Roman" panose="02020603050405020304" pitchFamily="18" charset="0"/>
                <a:cs typeface="Times New Roman" panose="02020603050405020304" pitchFamily="18" charset="0"/>
              </a:rPr>
              <a:t> vs </a:t>
            </a:r>
            <a:r>
              <a:rPr lang="en-US" sz="2400" dirty="0" err="1">
                <a:solidFill>
                  <a:srgbClr val="000000"/>
                </a:solidFill>
                <a:latin typeface="Times New Roman" panose="02020603050405020304" pitchFamily="18" charset="0"/>
                <a:cs typeface="Times New Roman" panose="02020603050405020304" pitchFamily="18" charset="0"/>
              </a:rPr>
              <a:t>PyQt</a:t>
            </a:r>
            <a:endParaRPr lang="en-US" sz="2400" dirty="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Move application to a </a:t>
            </a:r>
            <a:r>
              <a:rPr lang="en-US" sz="2400" dirty="0" err="1">
                <a:solidFill>
                  <a:srgbClr val="000000"/>
                </a:solidFill>
                <a:latin typeface="Times New Roman" panose="02020603050405020304" pitchFamily="18" charset="0"/>
                <a:cs typeface="Times New Roman" panose="02020603050405020304" pitchFamily="18" charset="0"/>
              </a:rPr>
              <a:t>softIOC</a:t>
            </a:r>
            <a:r>
              <a:rPr lang="en-US" sz="2400" dirty="0">
                <a:solidFill>
                  <a:srgbClr val="000000"/>
                </a:solidFill>
                <a:latin typeface="Times New Roman" panose="02020603050405020304" pitchFamily="18" charset="0"/>
                <a:cs typeface="Times New Roman" panose="02020603050405020304" pitchFamily="18" charset="0"/>
              </a:rPr>
              <a:t>, this should make it more reliable overall as well as prevent the need to lock it to a single instance via software</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Real time data visualization, currently all done post scan</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General aesthetic improvements, suggestions welcome!</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Gain permission to tune losses during production</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Ultimately, incorporate machine learning</a:t>
            </a:r>
          </a:p>
        </p:txBody>
      </p:sp>
      <p:sp>
        <p:nvSpPr>
          <p:cNvPr id="6" name="TextBox 5">
            <a:extLst>
              <a:ext uri="{FF2B5EF4-FFF2-40B4-BE49-F238E27FC236}">
                <a16:creationId xmlns:a16="http://schemas.microsoft.com/office/drawing/2014/main" id="{114534FE-F0A1-8E15-55F1-C431B5916331}"/>
              </a:ext>
            </a:extLst>
          </p:cNvPr>
          <p:cNvSpPr txBox="1"/>
          <p:nvPr/>
        </p:nvSpPr>
        <p:spPr>
          <a:xfrm>
            <a:off x="21776480" y="29864708"/>
            <a:ext cx="5225640" cy="3662541"/>
          </a:xfrm>
          <a:prstGeom prst="rect">
            <a:avLst/>
          </a:prstGeom>
          <a:noFill/>
        </p:spPr>
        <p:txBody>
          <a:bodyPr wrap="square" rtlCol="0">
            <a:spAutoFit/>
          </a:bodyPr>
          <a:lstStyle/>
          <a:p>
            <a:r>
              <a:rPr lang="en-US" sz="4000" dirty="0">
                <a:solidFill>
                  <a:srgbClr val="000000"/>
                </a:solidFill>
                <a:latin typeface="Times New Roman" panose="02020603050405020304" pitchFamily="18" charset="0"/>
                <a:cs typeface="Times New Roman" panose="02020603050405020304" pitchFamily="18" charset="0"/>
              </a:rPr>
              <a:t>Lessons learned:</a:t>
            </a:r>
            <a:endParaRPr lang="en-US" sz="2400" dirty="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People WILL hit the ’run’ button more than once, especially if a scan is in progress. Disable it until the scan is complete.</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Just because you CAN build it, does not necessarily mean you SHOULD build it, sometimes less is more</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Python wrappers for Qt are awesome</a:t>
            </a:r>
          </a:p>
        </p:txBody>
      </p:sp>
      <p:sp>
        <p:nvSpPr>
          <p:cNvPr id="11" name="TextBox 10">
            <a:extLst>
              <a:ext uri="{FF2B5EF4-FFF2-40B4-BE49-F238E27FC236}">
                <a16:creationId xmlns:a16="http://schemas.microsoft.com/office/drawing/2014/main" id="{4FD497FC-9ADF-A6C5-5806-61ADC7CE375B}"/>
              </a:ext>
            </a:extLst>
          </p:cNvPr>
          <p:cNvSpPr txBox="1"/>
          <p:nvPr/>
        </p:nvSpPr>
        <p:spPr>
          <a:xfrm>
            <a:off x="21776480" y="33667318"/>
            <a:ext cx="4663456" cy="769441"/>
          </a:xfrm>
          <a:prstGeom prst="rect">
            <a:avLst/>
          </a:prstGeom>
          <a:noFill/>
        </p:spPr>
        <p:txBody>
          <a:bodyPr wrap="none" rtlCol="0">
            <a:spAutoFit/>
          </a:bodyPr>
          <a:lstStyle/>
          <a:p>
            <a:r>
              <a:rPr lang="en-US" sz="4400" dirty="0">
                <a:solidFill>
                  <a:srgbClr val="000000"/>
                </a:solidFill>
                <a:latin typeface="Times New Roman" panose="02020603050405020304" pitchFamily="18" charset="0"/>
                <a:cs typeface="Times New Roman" panose="02020603050405020304" pitchFamily="18" charset="0"/>
              </a:rPr>
              <a:t>Thanks for reading!</a:t>
            </a:r>
          </a:p>
        </p:txBody>
      </p:sp>
      <p:grpSp>
        <p:nvGrpSpPr>
          <p:cNvPr id="24" name="Group 23">
            <a:extLst>
              <a:ext uri="{FF2B5EF4-FFF2-40B4-BE49-F238E27FC236}">
                <a16:creationId xmlns:a16="http://schemas.microsoft.com/office/drawing/2014/main" id="{0AA03AF7-8498-7EF7-F496-306AA13225A7}"/>
              </a:ext>
            </a:extLst>
          </p:cNvPr>
          <p:cNvGrpSpPr/>
          <p:nvPr/>
        </p:nvGrpSpPr>
        <p:grpSpPr>
          <a:xfrm>
            <a:off x="22609080" y="20544075"/>
            <a:ext cx="4399576" cy="707886"/>
            <a:chOff x="9033256" y="20555449"/>
            <a:chExt cx="4399576" cy="707886"/>
          </a:xfrm>
        </p:grpSpPr>
        <p:sp>
          <p:nvSpPr>
            <p:cNvPr id="26" name="Rectangle 25">
              <a:extLst>
                <a:ext uri="{FF2B5EF4-FFF2-40B4-BE49-F238E27FC236}">
                  <a16:creationId xmlns:a16="http://schemas.microsoft.com/office/drawing/2014/main" id="{2A0971CD-28C5-4E49-9C45-80859FDF6F76}"/>
                </a:ext>
              </a:extLst>
            </p:cNvPr>
            <p:cNvSpPr/>
            <p:nvPr/>
          </p:nvSpPr>
          <p:spPr>
            <a:xfrm>
              <a:off x="9033256" y="20582710"/>
              <a:ext cx="4399576" cy="62107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8E2971A-2B5D-D231-7C70-7F3532036BE7}"/>
                </a:ext>
              </a:extLst>
            </p:cNvPr>
            <p:cNvSpPr txBox="1"/>
            <p:nvPr/>
          </p:nvSpPr>
          <p:spPr>
            <a:xfrm>
              <a:off x="10672135" y="20555449"/>
              <a:ext cx="1125629" cy="707886"/>
            </a:xfrm>
            <a:prstGeom prst="rect">
              <a:avLst/>
            </a:prstGeom>
            <a:noFill/>
          </p:spPr>
          <p:txBody>
            <a:bodyPr wrap="none" rtlCol="0">
              <a:spAutoFit/>
            </a:bodyPr>
            <a:lstStyle/>
            <a:p>
              <a:pPr algn="ctr"/>
              <a:r>
                <a:rPr lang="en-US" sz="4000" dirty="0">
                  <a:solidFill>
                    <a:schemeClr val="bg1"/>
                  </a:solidFill>
                  <a:latin typeface="Arial" panose="020B0604020202020204" pitchFamily="34" charset="0"/>
                  <a:cs typeface="Arial" panose="020B0604020202020204" pitchFamily="34" charset="0"/>
                </a:rPr>
                <a:t>Run</a:t>
              </a:r>
            </a:p>
          </p:txBody>
        </p:sp>
      </p:grpSp>
    </p:spTree>
    <p:extLst>
      <p:ext uri="{BB962C8B-B14F-4D97-AF65-F5344CB8AC3E}">
        <p14:creationId xmlns:p14="http://schemas.microsoft.com/office/powerpoint/2010/main" val="1154912363"/>
      </p:ext>
    </p:extLst>
  </p:cSld>
  <p:clrMapOvr>
    <a:masterClrMapping/>
  </p:clrMapOvr>
</p:sld>
</file>

<file path=ppt/theme/theme1.xml><?xml version="1.0" encoding="utf-8"?>
<a:theme xmlns:a="http://schemas.openxmlformats.org/drawingml/2006/main" name="Office Theme">
  <a:themeElements>
    <a:clrScheme name="ORNL Guidline colors">
      <a:dk1>
        <a:srgbClr val="007833"/>
      </a:dk1>
      <a:lt1>
        <a:sysClr val="window" lastClr="FFFFFF"/>
      </a:lt1>
      <a:dk2>
        <a:srgbClr val="88332E"/>
      </a:dk2>
      <a:lt2>
        <a:srgbClr val="EEECE1"/>
      </a:lt2>
      <a:accent1>
        <a:srgbClr val="84B641"/>
      </a:accent1>
      <a:accent2>
        <a:srgbClr val="DE762D"/>
      </a:accent2>
      <a:accent3>
        <a:srgbClr val="1A9D96"/>
      </a:accent3>
      <a:accent4>
        <a:srgbClr val="88332E"/>
      </a:accent4>
      <a:accent5>
        <a:srgbClr val="5091CD"/>
      </a:accent5>
      <a:accent6>
        <a:srgbClr val="F1B94A"/>
      </a:accent6>
      <a:hlink>
        <a:srgbClr val="84B641"/>
      </a:hlink>
      <a:folHlink>
        <a:srgbClr val="84E63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RNL-Poster-30x40-color-logos-top" id="{CE9F7BBB-275D-D74A-8E0D-E21A09070D07}" vid="{597212A0-B5DA-9E43-9B65-5980CCC675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6BFB3AB80EA044897B163D651BE7CF" ma:contentTypeVersion="12" ma:contentTypeDescription="Create a new document." ma:contentTypeScope="" ma:versionID="5ccae34aae965e24db62e9729d4dd5e4">
  <xsd:schema xmlns:xsd="http://www.w3.org/2001/XMLSchema" xmlns:xs="http://www.w3.org/2001/XMLSchema" xmlns:p="http://schemas.microsoft.com/office/2006/metadata/properties" xmlns:ns2="38e4deb0-de08-4adb-aafc-d8ff02544178" targetNamespace="http://schemas.microsoft.com/office/2006/metadata/properties" ma:root="true" ma:fieldsID="73e7bd080f35e63ea4fc24c5765ee755" ns2:_="">
    <xsd:import namespace="38e4deb0-de08-4adb-aafc-d8ff0254417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e4deb0-de08-4adb-aafc-d8ff02544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C37977-0F90-4EE8-85E2-FF3BEC9E5492}">
  <ds:schemaRefs>
    <ds:schemaRef ds:uri="http://schemas.microsoft.com/sharepoint/v3/contenttype/forms"/>
  </ds:schemaRefs>
</ds:datastoreItem>
</file>

<file path=customXml/itemProps2.xml><?xml version="1.0" encoding="utf-8"?>
<ds:datastoreItem xmlns:ds="http://schemas.openxmlformats.org/officeDocument/2006/customXml" ds:itemID="{88F4803B-1227-424E-9ADC-77F9764F9E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e4deb0-de08-4adb-aafc-d8ff02544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5C756C-4C18-42EA-A3BF-BFC6615DCFA1}">
  <ds:schemaRefs>
    <ds:schemaRef ds:uri="http://schemas.microsoft.com/office/2006/documentManagement/types"/>
    <ds:schemaRef ds:uri="http://www.w3.org/XML/1998/namespace"/>
    <ds:schemaRef ds:uri="http://purl.org/dc/terms/"/>
    <ds:schemaRef ds:uri="http://purl.org/dc/dcmitype/"/>
    <ds:schemaRef ds:uri="http://schemas.microsoft.com/office/infopath/2007/PartnerControls"/>
    <ds:schemaRef ds:uri="http://schemas.openxmlformats.org/package/2006/metadata/core-properties"/>
    <ds:schemaRef ds:uri="38e4deb0-de08-4adb-aafc-d8ff02544178"/>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4695</TotalTime>
  <Words>1262</Words>
  <Application>Microsoft Macintosh PowerPoint</Application>
  <PresentationFormat>Custom</PresentationFormat>
  <Paragraphs>91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Courier New</vt:lpstr>
      <vt:lpstr>Times New Roman</vt:lpstr>
      <vt:lpstr>TimesNewRomanPSMT</vt:lpstr>
      <vt:lpstr>Verdana</vt:lpstr>
      <vt:lpstr>Office Theme</vt:lpstr>
      <vt:lpstr>Operator-made Tools and Interfaces at SNS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Python-based Operator Tools and  Interfaces at SNS</dc:title>
  <dc:subject/>
  <dc:creator>Rye, Jonathan</dc:creator>
  <cp:keywords/>
  <dc:description/>
  <cp:lastModifiedBy>Rye, Jonathan</cp:lastModifiedBy>
  <cp:revision>17</cp:revision>
  <dcterms:created xsi:type="dcterms:W3CDTF">2023-08-22T19:10:46Z</dcterms:created>
  <dcterms:modified xsi:type="dcterms:W3CDTF">2023-09-05T16:37:12Z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0x010100436BFB3AB80EA044897B163D651BE7CF</vt:lpwstr>
  </property>
  <property fmtid="{D5CDD505-2E9C-101B-9397-08002B2CF9AE}" pid="3" name="Order">
    <vt:r8>4500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GUID">
    <vt:lpwstr>47a0e6b1-50c4-42d6-a575-a8eb56a1b590</vt:lpwstr>
  </property>
</Properties>
</file>